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1" r:id="rId4"/>
    <p:sldMasterId id="2147483713" r:id="rId5"/>
  </p:sldMasterIdLst>
  <p:notesMasterIdLst>
    <p:notesMasterId r:id="rId22"/>
  </p:notesMasterIdLst>
  <p:handoutMasterIdLst>
    <p:handoutMasterId r:id="rId23"/>
  </p:handoutMasterIdLst>
  <p:sldIdLst>
    <p:sldId id="256" r:id="rId6"/>
    <p:sldId id="278" r:id="rId7"/>
    <p:sldId id="300" r:id="rId8"/>
    <p:sldId id="324" r:id="rId9"/>
    <p:sldId id="332" r:id="rId10"/>
    <p:sldId id="294" r:id="rId11"/>
    <p:sldId id="383" r:id="rId12"/>
    <p:sldId id="384" r:id="rId13"/>
    <p:sldId id="385" r:id="rId14"/>
    <p:sldId id="326" r:id="rId15"/>
    <p:sldId id="386" r:id="rId16"/>
    <p:sldId id="387" r:id="rId17"/>
    <p:sldId id="388" r:id="rId18"/>
    <p:sldId id="390" r:id="rId19"/>
    <p:sldId id="389" r:id="rId20"/>
    <p:sldId id="391"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D222D310-AA52-8C5C-3C83-2B0EEA4366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nl-NL"/>
              <a:t>image.png</a:t>
            </a:r>
          </a:p>
        </p:txBody>
      </p:sp>
      <p:sp>
        <p:nvSpPr>
          <p:cNvPr id="3" name="Tijdelijke aanduiding voor datum 2">
            <a:extLst>
              <a:ext uri="{FF2B5EF4-FFF2-40B4-BE49-F238E27FC236}">
                <a16:creationId xmlns:a16="http://schemas.microsoft.com/office/drawing/2014/main" id="{27B5C85B-C063-B10C-BBBE-BD4181240DF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B9433C-F4A6-47E0-BDF5-AD5A398C2C7E}" type="datetimeFigureOut">
              <a:rPr lang="nl-NL" smtClean="0"/>
              <a:t>26-9-2025</a:t>
            </a:fld>
            <a:endParaRPr lang="nl-NL"/>
          </a:p>
        </p:txBody>
      </p:sp>
      <p:sp>
        <p:nvSpPr>
          <p:cNvPr id="4" name="Tijdelijke aanduiding voor voettekst 3">
            <a:extLst>
              <a:ext uri="{FF2B5EF4-FFF2-40B4-BE49-F238E27FC236}">
                <a16:creationId xmlns:a16="http://schemas.microsoft.com/office/drawing/2014/main" id="{5B6AC5DC-93E3-6982-21BA-EF008B1BAA6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0F029145-15A5-8D68-E35E-DF0EFCB5BB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9F3AE4-82D7-4855-BD93-5C9478B1B0C7}" type="slidenum">
              <a:rPr lang="nl-NL" smtClean="0"/>
              <a:t>‹nr.›</a:t>
            </a:fld>
            <a:endParaRPr lang="nl-NL"/>
          </a:p>
        </p:txBody>
      </p:sp>
    </p:spTree>
    <p:extLst>
      <p:ext uri="{BB962C8B-B14F-4D97-AF65-F5344CB8AC3E}">
        <p14:creationId xmlns:p14="http://schemas.microsoft.com/office/powerpoint/2010/main" val="3165472679"/>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nl-NL"/>
              <a:t>image.png</a:t>
            </a:r>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1BF801-5E36-4760-B736-DF5BD4195893}" type="datetimeFigureOut">
              <a:rPr lang="nl-NL" smtClean="0"/>
              <a:t>26-9-2025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0A2398-85D1-43FB-86B8-5ABACBBE041B}" type="slidenum">
              <a:rPr lang="nl-NL" smtClean="0"/>
              <a:t>‹nr.›</a:t>
            </a:fld>
            <a:endParaRPr lang="nl-NL"/>
          </a:p>
        </p:txBody>
      </p:sp>
    </p:spTree>
    <p:extLst>
      <p:ext uri="{BB962C8B-B14F-4D97-AF65-F5344CB8AC3E}">
        <p14:creationId xmlns:p14="http://schemas.microsoft.com/office/powerpoint/2010/main" val="391586588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50A2398-85D1-43FB-86B8-5ABACBBE041B}" type="slidenum">
              <a:rPr lang="nl-NL" smtClean="0"/>
              <a:t>1</a:t>
            </a:fld>
            <a:endParaRPr lang="nl-NL"/>
          </a:p>
        </p:txBody>
      </p:sp>
      <p:sp>
        <p:nvSpPr>
          <p:cNvPr id="5" name="Tijdelijke aanduiding voor koptekst 4">
            <a:extLst>
              <a:ext uri="{FF2B5EF4-FFF2-40B4-BE49-F238E27FC236}">
                <a16:creationId xmlns:a16="http://schemas.microsoft.com/office/drawing/2014/main" id="{D3B29B8F-A9C3-1961-6ADB-BCA6A3229B58}"/>
              </a:ext>
            </a:extLst>
          </p:cNvPr>
          <p:cNvSpPr>
            <a:spLocks noGrp="1"/>
          </p:cNvSpPr>
          <p:nvPr>
            <p:ph type="hdr" sz="quarter"/>
          </p:nvPr>
        </p:nvSpPr>
        <p:spPr/>
        <p:txBody>
          <a:bodyPr/>
          <a:lstStyle/>
          <a:p>
            <a:r>
              <a:rPr lang="nl-NL"/>
              <a:t>image.png</a:t>
            </a:r>
          </a:p>
        </p:txBody>
      </p:sp>
    </p:spTree>
    <p:extLst>
      <p:ext uri="{BB962C8B-B14F-4D97-AF65-F5344CB8AC3E}">
        <p14:creationId xmlns:p14="http://schemas.microsoft.com/office/powerpoint/2010/main" val="3705122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E91562-C2B8-40F3-A555-C94155E32350}" type="slidenum">
              <a:rPr lang="nl-NL" smtClean="0"/>
              <a:t>2</a:t>
            </a:fld>
            <a:endParaRPr lang="nl-NL"/>
          </a:p>
        </p:txBody>
      </p:sp>
    </p:spTree>
    <p:extLst>
      <p:ext uri="{BB962C8B-B14F-4D97-AF65-F5344CB8AC3E}">
        <p14:creationId xmlns:p14="http://schemas.microsoft.com/office/powerpoint/2010/main" val="549119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ea typeface="Calibri" panose="020F0502020204030204"/>
              <a:cs typeface="Calibri" panose="020F0502020204030204"/>
            </a:endParaRPr>
          </a:p>
        </p:txBody>
      </p:sp>
      <p:sp>
        <p:nvSpPr>
          <p:cNvPr id="4" name="Tijdelijke aanduiding voor dianummer 3"/>
          <p:cNvSpPr>
            <a:spLocks noGrp="1"/>
          </p:cNvSpPr>
          <p:nvPr>
            <p:ph type="sldNum" sz="quarter" idx="5"/>
          </p:nvPr>
        </p:nvSpPr>
        <p:spPr/>
        <p:txBody>
          <a:bodyPr/>
          <a:lstStyle/>
          <a:p>
            <a:fld id="{51E91562-C2B8-40F3-A555-C94155E32350}" type="slidenum">
              <a:rPr lang="nl-NL" smtClean="0"/>
              <a:t>3</a:t>
            </a:fld>
            <a:endParaRPr lang="nl-NL"/>
          </a:p>
        </p:txBody>
      </p:sp>
    </p:spTree>
    <p:extLst>
      <p:ext uri="{BB962C8B-B14F-4D97-AF65-F5344CB8AC3E}">
        <p14:creationId xmlns:p14="http://schemas.microsoft.com/office/powerpoint/2010/main" val="2450789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p:cNvSpPr>
            <a:spLocks noGrp="1"/>
          </p:cNvSpPr>
          <p:nvPr>
            <p:ph type="sldNum" sz="quarter" idx="5"/>
          </p:nvPr>
        </p:nvSpPr>
        <p:spPr/>
        <p:txBody>
          <a:bodyPr/>
          <a:lstStyle/>
          <a:p>
            <a:fld id="{51E91562-C2B8-40F3-A555-C94155E32350}" type="slidenum">
              <a:rPr lang="nl-NL" smtClean="0"/>
              <a:t>4</a:t>
            </a:fld>
            <a:endParaRPr lang="nl-NL"/>
          </a:p>
        </p:txBody>
      </p:sp>
    </p:spTree>
    <p:extLst>
      <p:ext uri="{BB962C8B-B14F-4D97-AF65-F5344CB8AC3E}">
        <p14:creationId xmlns:p14="http://schemas.microsoft.com/office/powerpoint/2010/main" val="124172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E91562-C2B8-40F3-A555-C94155E32350}" type="slidenum">
              <a:rPr lang="nl-NL" smtClean="0"/>
              <a:t>5</a:t>
            </a:fld>
            <a:endParaRPr lang="nl-NL"/>
          </a:p>
        </p:txBody>
      </p:sp>
    </p:spTree>
    <p:extLst>
      <p:ext uri="{BB962C8B-B14F-4D97-AF65-F5344CB8AC3E}">
        <p14:creationId xmlns:p14="http://schemas.microsoft.com/office/powerpoint/2010/main" val="1781421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Font typeface="Arial" panose="020B0604020202020204" pitchFamily="34" charset="0"/>
            </a:pPr>
            <a:endParaRPr lang="nl-NL">
              <a:ea typeface="Calibri"/>
              <a:cs typeface="Calibri"/>
            </a:endParaRPr>
          </a:p>
        </p:txBody>
      </p:sp>
      <p:sp>
        <p:nvSpPr>
          <p:cNvPr id="4" name="Tijdelijke aanduiding voor dianummer 3"/>
          <p:cNvSpPr>
            <a:spLocks noGrp="1"/>
          </p:cNvSpPr>
          <p:nvPr>
            <p:ph type="sldNum" sz="quarter" idx="5"/>
          </p:nvPr>
        </p:nvSpPr>
        <p:spPr/>
        <p:txBody>
          <a:bodyPr/>
          <a:lstStyle/>
          <a:p>
            <a:fld id="{8A2E96C2-1364-480C-96E3-40742928DBDF}" type="slidenum">
              <a:rPr lang="nl-NL" smtClean="0"/>
              <a:t>6</a:t>
            </a:fld>
            <a:endParaRPr lang="nl-NL"/>
          </a:p>
        </p:txBody>
      </p:sp>
    </p:spTree>
    <p:extLst>
      <p:ext uri="{BB962C8B-B14F-4D97-AF65-F5344CB8AC3E}">
        <p14:creationId xmlns:p14="http://schemas.microsoft.com/office/powerpoint/2010/main" val="458032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087CA-854C-D529-CD59-508CCAD4453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526B0C-24B4-4BAD-E265-A2CFE5F34428}"/>
              </a:ext>
            </a:extLst>
          </p:cNvPr>
          <p:cNvSpPr>
            <a:spLocks noGrp="1" noRot="1" noChangeAspect="1"/>
          </p:cNvSpPr>
          <p:nvPr>
            <p:ph type="sldImg"/>
          </p:nvPr>
        </p:nvSpPr>
        <p:spPr>
          <a:xfrm>
            <a:off x="381000" y="685800"/>
            <a:ext cx="6096000" cy="3429000"/>
          </a:xfrm>
        </p:spPr>
      </p:sp>
      <p:sp>
        <p:nvSpPr>
          <p:cNvPr id="3" name="Tijdelijke aanduiding voor notities 2">
            <a:extLst>
              <a:ext uri="{FF2B5EF4-FFF2-40B4-BE49-F238E27FC236}">
                <a16:creationId xmlns:a16="http://schemas.microsoft.com/office/drawing/2014/main" id="{8425F1B1-1B84-BDEF-C6B9-78B41660BB1F}"/>
              </a:ext>
            </a:extLst>
          </p:cNvPr>
          <p:cNvSpPr>
            <a:spLocks noGrp="1"/>
          </p:cNvSpPr>
          <p:nvPr>
            <p:ph type="body" idx="1"/>
          </p:nvPr>
        </p:nvSpPr>
        <p:spPr/>
        <p:txBody>
          <a:bodyPr/>
          <a:lstStyle/>
          <a:p>
            <a:pPr>
              <a:buFont typeface="Arial" panose="020B0604020202020204" pitchFamily="34" charset="0"/>
            </a:pPr>
            <a:endParaRPr lang="nl-NL">
              <a:ea typeface="Calibri"/>
              <a:cs typeface="Calibri"/>
            </a:endParaRPr>
          </a:p>
        </p:txBody>
      </p:sp>
      <p:sp>
        <p:nvSpPr>
          <p:cNvPr id="4" name="Tijdelijke aanduiding voor dianummer 3">
            <a:extLst>
              <a:ext uri="{FF2B5EF4-FFF2-40B4-BE49-F238E27FC236}">
                <a16:creationId xmlns:a16="http://schemas.microsoft.com/office/drawing/2014/main" id="{FA409350-B286-195B-8FE6-720A5A35963F}"/>
              </a:ext>
            </a:extLst>
          </p:cNvPr>
          <p:cNvSpPr>
            <a:spLocks noGrp="1"/>
          </p:cNvSpPr>
          <p:nvPr>
            <p:ph type="sldNum" sz="quarter" idx="5"/>
          </p:nvPr>
        </p:nvSpPr>
        <p:spPr/>
        <p:txBody>
          <a:bodyPr/>
          <a:lstStyle/>
          <a:p>
            <a:fld id="{8A2E96C2-1364-480C-96E3-40742928DBDF}" type="slidenum">
              <a:rPr lang="nl-NL" smtClean="0"/>
              <a:t>7</a:t>
            </a:fld>
            <a:endParaRPr lang="nl-NL"/>
          </a:p>
        </p:txBody>
      </p:sp>
    </p:spTree>
    <p:extLst>
      <p:ext uri="{BB962C8B-B14F-4D97-AF65-F5344CB8AC3E}">
        <p14:creationId xmlns:p14="http://schemas.microsoft.com/office/powerpoint/2010/main" val="1730607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C2714-9AE9-624C-8AC6-AC4DAA46771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A995004-21A6-0F84-827E-4A30F4D2E079}"/>
              </a:ext>
            </a:extLst>
          </p:cNvPr>
          <p:cNvSpPr>
            <a:spLocks noGrp="1" noRot="1" noChangeAspect="1"/>
          </p:cNvSpPr>
          <p:nvPr>
            <p:ph type="sldImg"/>
          </p:nvPr>
        </p:nvSpPr>
        <p:spPr>
          <a:xfrm>
            <a:off x="381000" y="685800"/>
            <a:ext cx="6096000" cy="3429000"/>
          </a:xfrm>
        </p:spPr>
      </p:sp>
      <p:sp>
        <p:nvSpPr>
          <p:cNvPr id="3" name="Tijdelijke aanduiding voor notities 2">
            <a:extLst>
              <a:ext uri="{FF2B5EF4-FFF2-40B4-BE49-F238E27FC236}">
                <a16:creationId xmlns:a16="http://schemas.microsoft.com/office/drawing/2014/main" id="{11AF2D8A-28E2-9F36-CCD0-2EA9F92C9945}"/>
              </a:ext>
            </a:extLst>
          </p:cNvPr>
          <p:cNvSpPr>
            <a:spLocks noGrp="1"/>
          </p:cNvSpPr>
          <p:nvPr>
            <p:ph type="body" idx="1"/>
          </p:nvPr>
        </p:nvSpPr>
        <p:spPr/>
        <p:txBody>
          <a:bodyPr/>
          <a:lstStyle/>
          <a:p>
            <a:pPr>
              <a:buFont typeface="Arial" panose="020B0604020202020204" pitchFamily="34" charset="0"/>
            </a:pPr>
            <a:endParaRPr lang="nl-NL">
              <a:ea typeface="Calibri"/>
              <a:cs typeface="Calibri"/>
            </a:endParaRPr>
          </a:p>
        </p:txBody>
      </p:sp>
      <p:sp>
        <p:nvSpPr>
          <p:cNvPr id="4" name="Tijdelijke aanduiding voor dianummer 3">
            <a:extLst>
              <a:ext uri="{FF2B5EF4-FFF2-40B4-BE49-F238E27FC236}">
                <a16:creationId xmlns:a16="http://schemas.microsoft.com/office/drawing/2014/main" id="{EF744960-6B0E-2462-A71E-31DCFB02A295}"/>
              </a:ext>
            </a:extLst>
          </p:cNvPr>
          <p:cNvSpPr>
            <a:spLocks noGrp="1"/>
          </p:cNvSpPr>
          <p:nvPr>
            <p:ph type="sldNum" sz="quarter" idx="5"/>
          </p:nvPr>
        </p:nvSpPr>
        <p:spPr/>
        <p:txBody>
          <a:bodyPr/>
          <a:lstStyle/>
          <a:p>
            <a:fld id="{8A2E96C2-1364-480C-96E3-40742928DBDF}" type="slidenum">
              <a:rPr lang="nl-NL" smtClean="0"/>
              <a:t>8</a:t>
            </a:fld>
            <a:endParaRPr lang="nl-NL"/>
          </a:p>
        </p:txBody>
      </p:sp>
    </p:spTree>
    <p:extLst>
      <p:ext uri="{BB962C8B-B14F-4D97-AF65-F5344CB8AC3E}">
        <p14:creationId xmlns:p14="http://schemas.microsoft.com/office/powerpoint/2010/main" val="3203025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78D52-6D3A-C7AE-F09C-701060AECDE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815D4D-00FD-9A16-9CD6-BB449E7E2C35}"/>
              </a:ext>
            </a:extLst>
          </p:cNvPr>
          <p:cNvSpPr>
            <a:spLocks noGrp="1" noRot="1" noChangeAspect="1"/>
          </p:cNvSpPr>
          <p:nvPr>
            <p:ph type="sldImg"/>
          </p:nvPr>
        </p:nvSpPr>
        <p:spPr>
          <a:xfrm>
            <a:off x="381000" y="685800"/>
            <a:ext cx="6096000" cy="3429000"/>
          </a:xfrm>
        </p:spPr>
      </p:sp>
      <p:sp>
        <p:nvSpPr>
          <p:cNvPr id="3" name="Tijdelijke aanduiding voor notities 2">
            <a:extLst>
              <a:ext uri="{FF2B5EF4-FFF2-40B4-BE49-F238E27FC236}">
                <a16:creationId xmlns:a16="http://schemas.microsoft.com/office/drawing/2014/main" id="{B1F6C57F-3C8C-226A-9CAA-F23860FA59F1}"/>
              </a:ext>
            </a:extLst>
          </p:cNvPr>
          <p:cNvSpPr>
            <a:spLocks noGrp="1"/>
          </p:cNvSpPr>
          <p:nvPr>
            <p:ph type="body" idx="1"/>
          </p:nvPr>
        </p:nvSpPr>
        <p:spPr/>
        <p:txBody>
          <a:bodyPr/>
          <a:lstStyle/>
          <a:p>
            <a:pPr>
              <a:buFont typeface="Arial" panose="020B0604020202020204" pitchFamily="34" charset="0"/>
            </a:pPr>
            <a:endParaRPr lang="nl-NL">
              <a:ea typeface="Calibri"/>
              <a:cs typeface="Calibri"/>
            </a:endParaRPr>
          </a:p>
        </p:txBody>
      </p:sp>
      <p:sp>
        <p:nvSpPr>
          <p:cNvPr id="4" name="Tijdelijke aanduiding voor dianummer 3">
            <a:extLst>
              <a:ext uri="{FF2B5EF4-FFF2-40B4-BE49-F238E27FC236}">
                <a16:creationId xmlns:a16="http://schemas.microsoft.com/office/drawing/2014/main" id="{1390B23B-A950-7BA0-015D-7C0D385F42BC}"/>
              </a:ext>
            </a:extLst>
          </p:cNvPr>
          <p:cNvSpPr>
            <a:spLocks noGrp="1"/>
          </p:cNvSpPr>
          <p:nvPr>
            <p:ph type="sldNum" sz="quarter" idx="5"/>
          </p:nvPr>
        </p:nvSpPr>
        <p:spPr/>
        <p:txBody>
          <a:bodyPr/>
          <a:lstStyle/>
          <a:p>
            <a:fld id="{8A2E96C2-1364-480C-96E3-40742928DBDF}" type="slidenum">
              <a:rPr lang="nl-NL" smtClean="0"/>
              <a:t>9</a:t>
            </a:fld>
            <a:endParaRPr lang="nl-NL"/>
          </a:p>
        </p:txBody>
      </p:sp>
    </p:spTree>
    <p:extLst>
      <p:ext uri="{BB962C8B-B14F-4D97-AF65-F5344CB8AC3E}">
        <p14:creationId xmlns:p14="http://schemas.microsoft.com/office/powerpoint/2010/main" val="1822212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51E91562-C2B8-40F3-A555-C94155E32350}" type="slidenum">
              <a:rPr lang="nl-NL" smtClean="0"/>
              <a:t>10</a:t>
            </a:fld>
            <a:endParaRPr lang="nl-NL"/>
          </a:p>
        </p:txBody>
      </p:sp>
    </p:spTree>
    <p:extLst>
      <p:ext uri="{BB962C8B-B14F-4D97-AF65-F5344CB8AC3E}">
        <p14:creationId xmlns:p14="http://schemas.microsoft.com/office/powerpoint/2010/main" val="4140905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F82EA-0C97-8D0D-C7FD-D73259CC1B7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DD37804-65BD-F020-F1CF-E6D45B3E9A1A}"/>
              </a:ext>
            </a:extLst>
          </p:cNvPr>
          <p:cNvSpPr>
            <a:spLocks noGrp="1" noRot="1" noChangeAspect="1"/>
          </p:cNvSpPr>
          <p:nvPr>
            <p:ph type="sldImg"/>
          </p:nvPr>
        </p:nvSpPr>
        <p:spPr>
          <a:xfrm>
            <a:off x="381000" y="685800"/>
            <a:ext cx="6096000" cy="3429000"/>
          </a:xfrm>
        </p:spPr>
      </p:sp>
      <p:sp>
        <p:nvSpPr>
          <p:cNvPr id="3" name="Tijdelijke aanduiding voor notities 2">
            <a:extLst>
              <a:ext uri="{FF2B5EF4-FFF2-40B4-BE49-F238E27FC236}">
                <a16:creationId xmlns:a16="http://schemas.microsoft.com/office/drawing/2014/main" id="{3E41E670-D449-AC2C-20C8-DED31469878C}"/>
              </a:ext>
            </a:extLst>
          </p:cNvPr>
          <p:cNvSpPr>
            <a:spLocks noGrp="1"/>
          </p:cNvSpPr>
          <p:nvPr>
            <p:ph type="body" idx="1"/>
          </p:nvPr>
        </p:nvSpPr>
        <p:spPr/>
        <p:txBody>
          <a:bodyPr/>
          <a:lstStyle/>
          <a:p>
            <a:pPr>
              <a:buFont typeface="Arial" panose="020B0604020202020204" pitchFamily="34" charset="0"/>
            </a:pPr>
            <a:endParaRPr lang="nl-NL">
              <a:ea typeface="Calibri"/>
              <a:cs typeface="Calibri"/>
            </a:endParaRPr>
          </a:p>
        </p:txBody>
      </p:sp>
      <p:sp>
        <p:nvSpPr>
          <p:cNvPr id="4" name="Tijdelijke aanduiding voor dianummer 3">
            <a:extLst>
              <a:ext uri="{FF2B5EF4-FFF2-40B4-BE49-F238E27FC236}">
                <a16:creationId xmlns:a16="http://schemas.microsoft.com/office/drawing/2014/main" id="{C13CF71B-AB14-9613-2955-38EB6186C734}"/>
              </a:ext>
            </a:extLst>
          </p:cNvPr>
          <p:cNvSpPr>
            <a:spLocks noGrp="1"/>
          </p:cNvSpPr>
          <p:nvPr>
            <p:ph type="sldNum" sz="quarter" idx="5"/>
          </p:nvPr>
        </p:nvSpPr>
        <p:spPr/>
        <p:txBody>
          <a:bodyPr/>
          <a:lstStyle/>
          <a:p>
            <a:fld id="{8A2E96C2-1364-480C-96E3-40742928DBDF}" type="slidenum">
              <a:rPr lang="nl-NL" smtClean="0"/>
              <a:t>11</a:t>
            </a:fld>
            <a:endParaRPr lang="nl-NL"/>
          </a:p>
        </p:txBody>
      </p:sp>
    </p:spTree>
    <p:extLst>
      <p:ext uri="{BB962C8B-B14F-4D97-AF65-F5344CB8AC3E}">
        <p14:creationId xmlns:p14="http://schemas.microsoft.com/office/powerpoint/2010/main" val="643390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EF4B0-E65D-2116-0C96-7E7A361DDA3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F8E9315-B107-E9E4-7E4D-211D203DEE4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6A582F5-5A67-9281-E987-63662F47A939}"/>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7A6DDE68-595D-BBB3-9CE4-D737741EBAB1}"/>
              </a:ext>
            </a:extLst>
          </p:cNvPr>
          <p:cNvSpPr>
            <a:spLocks noGrp="1"/>
          </p:cNvSpPr>
          <p:nvPr>
            <p:ph type="sldNum" sz="quarter" idx="5"/>
          </p:nvPr>
        </p:nvSpPr>
        <p:spPr/>
        <p:txBody>
          <a:bodyPr/>
          <a:lstStyle/>
          <a:p>
            <a:fld id="{51E91562-C2B8-40F3-A555-C94155E32350}" type="slidenum">
              <a:rPr lang="nl-NL" smtClean="0"/>
              <a:t>12</a:t>
            </a:fld>
            <a:endParaRPr lang="nl-NL"/>
          </a:p>
        </p:txBody>
      </p:sp>
    </p:spTree>
    <p:extLst>
      <p:ext uri="{BB962C8B-B14F-4D97-AF65-F5344CB8AC3E}">
        <p14:creationId xmlns:p14="http://schemas.microsoft.com/office/powerpoint/2010/main" val="2337409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7CF27-6C34-C59C-0B22-A0EDD781F4A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0867E37-649F-2E01-29BC-ECF0D170C1A6}"/>
              </a:ext>
            </a:extLst>
          </p:cNvPr>
          <p:cNvSpPr>
            <a:spLocks noGrp="1" noRot="1" noChangeAspect="1"/>
          </p:cNvSpPr>
          <p:nvPr>
            <p:ph type="sldImg"/>
          </p:nvPr>
        </p:nvSpPr>
        <p:spPr>
          <a:xfrm>
            <a:off x="381000" y="685800"/>
            <a:ext cx="6096000" cy="3429000"/>
          </a:xfrm>
        </p:spPr>
      </p:sp>
      <p:sp>
        <p:nvSpPr>
          <p:cNvPr id="3" name="Tijdelijke aanduiding voor notities 2">
            <a:extLst>
              <a:ext uri="{FF2B5EF4-FFF2-40B4-BE49-F238E27FC236}">
                <a16:creationId xmlns:a16="http://schemas.microsoft.com/office/drawing/2014/main" id="{2281E977-A94C-A315-13DF-1CAD65B59256}"/>
              </a:ext>
            </a:extLst>
          </p:cNvPr>
          <p:cNvSpPr>
            <a:spLocks noGrp="1"/>
          </p:cNvSpPr>
          <p:nvPr>
            <p:ph type="body" idx="1"/>
          </p:nvPr>
        </p:nvSpPr>
        <p:spPr/>
        <p:txBody>
          <a:bodyPr/>
          <a:lstStyle/>
          <a:p>
            <a:pPr>
              <a:buFont typeface="Arial" panose="020B0604020202020204" pitchFamily="34" charset="0"/>
            </a:pPr>
            <a:endParaRPr lang="nl-NL">
              <a:ea typeface="Calibri"/>
              <a:cs typeface="Calibri"/>
            </a:endParaRPr>
          </a:p>
        </p:txBody>
      </p:sp>
      <p:sp>
        <p:nvSpPr>
          <p:cNvPr id="4" name="Tijdelijke aanduiding voor dianummer 3">
            <a:extLst>
              <a:ext uri="{FF2B5EF4-FFF2-40B4-BE49-F238E27FC236}">
                <a16:creationId xmlns:a16="http://schemas.microsoft.com/office/drawing/2014/main" id="{E2A738CF-61F9-7703-52E5-E1CEA28AB206}"/>
              </a:ext>
            </a:extLst>
          </p:cNvPr>
          <p:cNvSpPr>
            <a:spLocks noGrp="1"/>
          </p:cNvSpPr>
          <p:nvPr>
            <p:ph type="sldNum" sz="quarter" idx="5"/>
          </p:nvPr>
        </p:nvSpPr>
        <p:spPr/>
        <p:txBody>
          <a:bodyPr/>
          <a:lstStyle/>
          <a:p>
            <a:fld id="{8A2E96C2-1364-480C-96E3-40742928DBDF}" type="slidenum">
              <a:rPr lang="nl-NL" smtClean="0"/>
              <a:t>13</a:t>
            </a:fld>
            <a:endParaRPr lang="nl-NL"/>
          </a:p>
        </p:txBody>
      </p:sp>
    </p:spTree>
    <p:extLst>
      <p:ext uri="{BB962C8B-B14F-4D97-AF65-F5344CB8AC3E}">
        <p14:creationId xmlns:p14="http://schemas.microsoft.com/office/powerpoint/2010/main" val="517497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48C8A-24FA-A724-D61B-BD28854583E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340EA83-CBA4-CB0B-3E3C-4A3D25E05A4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6E53144-5594-2798-7AB5-190B942A7B14}"/>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FD80DB8-FDB7-49BF-6E66-BEC77E084265}"/>
              </a:ext>
            </a:extLst>
          </p:cNvPr>
          <p:cNvSpPr>
            <a:spLocks noGrp="1"/>
          </p:cNvSpPr>
          <p:nvPr>
            <p:ph type="sldNum" sz="quarter" idx="5"/>
          </p:nvPr>
        </p:nvSpPr>
        <p:spPr/>
        <p:txBody>
          <a:bodyPr/>
          <a:lstStyle/>
          <a:p>
            <a:fld id="{51E91562-C2B8-40F3-A555-C94155E32350}" type="slidenum">
              <a:rPr lang="nl-NL" smtClean="0"/>
              <a:t>14</a:t>
            </a:fld>
            <a:endParaRPr lang="nl-NL"/>
          </a:p>
        </p:txBody>
      </p:sp>
    </p:spTree>
    <p:extLst>
      <p:ext uri="{BB962C8B-B14F-4D97-AF65-F5344CB8AC3E}">
        <p14:creationId xmlns:p14="http://schemas.microsoft.com/office/powerpoint/2010/main" val="2528193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3EEC3-6D93-6C32-59BB-3D44BFC9982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E9355CB-3648-1B05-C8CF-1C364CD867B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F8B1F74-8593-9850-0C34-376F361516C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3111D75-3C46-FB1F-2803-7758D224E22E}"/>
              </a:ext>
            </a:extLst>
          </p:cNvPr>
          <p:cNvSpPr>
            <a:spLocks noGrp="1"/>
          </p:cNvSpPr>
          <p:nvPr>
            <p:ph type="sldNum" sz="quarter" idx="5"/>
          </p:nvPr>
        </p:nvSpPr>
        <p:spPr/>
        <p:txBody>
          <a:bodyPr/>
          <a:lstStyle/>
          <a:p>
            <a:fld id="{51E91562-C2B8-40F3-A555-C94155E32350}" type="slidenum">
              <a:rPr lang="nl-NL" smtClean="0"/>
              <a:t>15</a:t>
            </a:fld>
            <a:endParaRPr lang="nl-NL"/>
          </a:p>
        </p:txBody>
      </p:sp>
    </p:spTree>
    <p:extLst>
      <p:ext uri="{BB962C8B-B14F-4D97-AF65-F5344CB8AC3E}">
        <p14:creationId xmlns:p14="http://schemas.microsoft.com/office/powerpoint/2010/main" val="415889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233BB-B8AC-907C-443A-040294D66C5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ADE5C49-2555-A999-0262-46898F1E136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A4F3210-C375-6094-E704-E3A20BC3EC45}"/>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34CB60E5-7C2B-F02C-5701-F18630B39B9C}"/>
              </a:ext>
            </a:extLst>
          </p:cNvPr>
          <p:cNvSpPr>
            <a:spLocks noGrp="1"/>
          </p:cNvSpPr>
          <p:nvPr>
            <p:ph type="sldNum" sz="quarter" idx="5"/>
          </p:nvPr>
        </p:nvSpPr>
        <p:spPr/>
        <p:txBody>
          <a:bodyPr/>
          <a:lstStyle/>
          <a:p>
            <a:fld id="{51E91562-C2B8-40F3-A555-C94155E32350}" type="slidenum">
              <a:rPr lang="nl-NL" smtClean="0"/>
              <a:t>16</a:t>
            </a:fld>
            <a:endParaRPr lang="nl-NL"/>
          </a:p>
        </p:txBody>
      </p:sp>
    </p:spTree>
    <p:extLst>
      <p:ext uri="{BB962C8B-B14F-4D97-AF65-F5344CB8AC3E}">
        <p14:creationId xmlns:p14="http://schemas.microsoft.com/office/powerpoint/2010/main" val="3723830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27F1F1-46A4-E7EB-0391-74A01B65E15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D502602-BCB5-027B-B34E-9E07DF427F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7A88C767-C11A-31C7-97EF-F6B2B1E8EAB2}"/>
              </a:ext>
            </a:extLst>
          </p:cNvPr>
          <p:cNvSpPr>
            <a:spLocks noGrp="1"/>
          </p:cNvSpPr>
          <p:nvPr>
            <p:ph type="dt" sz="half" idx="10"/>
          </p:nvPr>
        </p:nvSpPr>
        <p:spPr>
          <a:xfrm>
            <a:off x="838200" y="6356350"/>
            <a:ext cx="2743200" cy="365125"/>
          </a:xfrm>
          <a:prstGeom prst="rect">
            <a:avLst/>
          </a:prstGeom>
        </p:spPr>
        <p:txBody>
          <a:bodyPr/>
          <a:lstStyle/>
          <a:p>
            <a:endParaRPr lang="nl-NL"/>
          </a:p>
        </p:txBody>
      </p:sp>
      <p:sp>
        <p:nvSpPr>
          <p:cNvPr id="5" name="Tijdelijke aanduiding voor voettekst 4">
            <a:extLst>
              <a:ext uri="{FF2B5EF4-FFF2-40B4-BE49-F238E27FC236}">
                <a16:creationId xmlns:a16="http://schemas.microsoft.com/office/drawing/2014/main" id="{C2F401BC-63FC-6025-1706-1F8E648805B1}"/>
              </a:ext>
            </a:extLst>
          </p:cNvPr>
          <p:cNvSpPr>
            <a:spLocks noGrp="1"/>
          </p:cNvSpPr>
          <p:nvPr>
            <p:ph type="ftr" sz="quarter" idx="11"/>
          </p:nvPr>
        </p:nvSpPr>
        <p:spPr/>
        <p:txBody>
          <a:bodyPr/>
          <a:lstStyle/>
          <a:p>
            <a:r>
              <a:rPr lang="nl-NL"/>
              <a:t>VvA Jong 30 september 2025</a:t>
            </a:r>
          </a:p>
        </p:txBody>
      </p:sp>
      <p:sp>
        <p:nvSpPr>
          <p:cNvPr id="6" name="Tijdelijke aanduiding voor dianummer 5">
            <a:extLst>
              <a:ext uri="{FF2B5EF4-FFF2-40B4-BE49-F238E27FC236}">
                <a16:creationId xmlns:a16="http://schemas.microsoft.com/office/drawing/2014/main" id="{2EDD3BEE-C67E-8D5A-3757-E692F9E07070}"/>
              </a:ext>
            </a:extLst>
          </p:cNvPr>
          <p:cNvSpPr>
            <a:spLocks noGrp="1"/>
          </p:cNvSpPr>
          <p:nvPr>
            <p:ph type="sldNum" sz="quarter" idx="12"/>
          </p:nvPr>
        </p:nvSpPr>
        <p:spPr/>
        <p:txBody>
          <a:bodyPr/>
          <a:lstStyle/>
          <a:p>
            <a:fld id="{E1425672-0736-4940-92D1-099422C4D48A}" type="slidenum">
              <a:rPr lang="nl-NL" smtClean="0"/>
              <a:t>‹nr.›</a:t>
            </a:fld>
            <a:endParaRPr lang="nl-NL"/>
          </a:p>
        </p:txBody>
      </p:sp>
    </p:spTree>
    <p:extLst>
      <p:ext uri="{BB962C8B-B14F-4D97-AF65-F5344CB8AC3E}">
        <p14:creationId xmlns:p14="http://schemas.microsoft.com/office/powerpoint/2010/main" val="245124195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F5F9CD-6FCF-1B44-D4CA-DEB404D1D61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74EA040-9225-8318-B387-30809F2C5160}"/>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A7586D-09B7-7CA6-F327-C85F6F2A4A9C}"/>
              </a:ext>
            </a:extLst>
          </p:cNvPr>
          <p:cNvSpPr>
            <a:spLocks noGrp="1"/>
          </p:cNvSpPr>
          <p:nvPr>
            <p:ph type="dt" sz="half" idx="10"/>
          </p:nvPr>
        </p:nvSpPr>
        <p:spPr>
          <a:xfrm>
            <a:off x="838200" y="6356350"/>
            <a:ext cx="2743200" cy="365125"/>
          </a:xfrm>
          <a:prstGeom prst="rect">
            <a:avLst/>
          </a:prstGeom>
        </p:spPr>
        <p:txBody>
          <a:bodyPr/>
          <a:lstStyle/>
          <a:p>
            <a:endParaRPr lang="nl-NL"/>
          </a:p>
        </p:txBody>
      </p:sp>
      <p:sp>
        <p:nvSpPr>
          <p:cNvPr id="5" name="Tijdelijke aanduiding voor voettekst 4">
            <a:extLst>
              <a:ext uri="{FF2B5EF4-FFF2-40B4-BE49-F238E27FC236}">
                <a16:creationId xmlns:a16="http://schemas.microsoft.com/office/drawing/2014/main" id="{6CF8CC25-48E7-F27C-64D8-946B453FBEA6}"/>
              </a:ext>
            </a:extLst>
          </p:cNvPr>
          <p:cNvSpPr>
            <a:spLocks noGrp="1"/>
          </p:cNvSpPr>
          <p:nvPr>
            <p:ph type="ftr" sz="quarter" idx="11"/>
          </p:nvPr>
        </p:nvSpPr>
        <p:spPr/>
        <p:txBody>
          <a:bodyPr/>
          <a:lstStyle/>
          <a:p>
            <a:r>
              <a:rPr lang="nl-NL"/>
              <a:t>VvA Jong 30 september 2025</a:t>
            </a:r>
          </a:p>
        </p:txBody>
      </p:sp>
      <p:sp>
        <p:nvSpPr>
          <p:cNvPr id="6" name="Tijdelijke aanduiding voor dianummer 5">
            <a:extLst>
              <a:ext uri="{FF2B5EF4-FFF2-40B4-BE49-F238E27FC236}">
                <a16:creationId xmlns:a16="http://schemas.microsoft.com/office/drawing/2014/main" id="{52C4632A-496E-2FA9-AE02-EB553B5CD59B}"/>
              </a:ext>
            </a:extLst>
          </p:cNvPr>
          <p:cNvSpPr>
            <a:spLocks noGrp="1"/>
          </p:cNvSpPr>
          <p:nvPr>
            <p:ph type="sldNum" sz="quarter" idx="12"/>
          </p:nvPr>
        </p:nvSpPr>
        <p:spPr/>
        <p:txBody>
          <a:bodyPr/>
          <a:lstStyle/>
          <a:p>
            <a:fld id="{E1425672-0736-4940-92D1-099422C4D48A}" type="slidenum">
              <a:rPr lang="nl-NL" smtClean="0"/>
              <a:t>‹nr.›</a:t>
            </a:fld>
            <a:endParaRPr lang="nl-NL"/>
          </a:p>
        </p:txBody>
      </p:sp>
    </p:spTree>
    <p:extLst>
      <p:ext uri="{BB962C8B-B14F-4D97-AF65-F5344CB8AC3E}">
        <p14:creationId xmlns:p14="http://schemas.microsoft.com/office/powerpoint/2010/main" val="498714045"/>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F8ADF0-05D5-6A66-067E-24CE7EEB891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756816E-572B-3570-8D19-FEF6C76685A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0E06E69C-6398-3A57-49DD-AD0A8179A568}"/>
              </a:ext>
            </a:extLst>
          </p:cNvPr>
          <p:cNvSpPr>
            <a:spLocks noGrp="1"/>
          </p:cNvSpPr>
          <p:nvPr>
            <p:ph type="dt" sz="half" idx="10"/>
          </p:nvPr>
        </p:nvSpPr>
        <p:spPr>
          <a:xfrm>
            <a:off x="838200" y="6356350"/>
            <a:ext cx="2743200" cy="365125"/>
          </a:xfrm>
          <a:prstGeom prst="rect">
            <a:avLst/>
          </a:prstGeom>
        </p:spPr>
        <p:txBody>
          <a:bodyPr/>
          <a:lstStyle/>
          <a:p>
            <a:endParaRPr lang="nl-NL"/>
          </a:p>
        </p:txBody>
      </p:sp>
      <p:sp>
        <p:nvSpPr>
          <p:cNvPr id="5" name="Tijdelijke aanduiding voor voettekst 4">
            <a:extLst>
              <a:ext uri="{FF2B5EF4-FFF2-40B4-BE49-F238E27FC236}">
                <a16:creationId xmlns:a16="http://schemas.microsoft.com/office/drawing/2014/main" id="{E5E43C05-E4E2-41D8-AC91-6BE1E2EB8C81}"/>
              </a:ext>
            </a:extLst>
          </p:cNvPr>
          <p:cNvSpPr>
            <a:spLocks noGrp="1"/>
          </p:cNvSpPr>
          <p:nvPr>
            <p:ph type="ftr" sz="quarter" idx="11"/>
          </p:nvPr>
        </p:nvSpPr>
        <p:spPr/>
        <p:txBody>
          <a:bodyPr/>
          <a:lstStyle/>
          <a:p>
            <a:r>
              <a:rPr lang="nl-NL"/>
              <a:t>VvA Jong 30 september 2025</a:t>
            </a:r>
          </a:p>
        </p:txBody>
      </p:sp>
      <p:sp>
        <p:nvSpPr>
          <p:cNvPr id="6" name="Tijdelijke aanduiding voor dianummer 5">
            <a:extLst>
              <a:ext uri="{FF2B5EF4-FFF2-40B4-BE49-F238E27FC236}">
                <a16:creationId xmlns:a16="http://schemas.microsoft.com/office/drawing/2014/main" id="{AD94DDB7-5831-20F1-2FA0-7A85DA433863}"/>
              </a:ext>
            </a:extLst>
          </p:cNvPr>
          <p:cNvSpPr>
            <a:spLocks noGrp="1"/>
          </p:cNvSpPr>
          <p:nvPr>
            <p:ph type="sldNum" sz="quarter" idx="12"/>
          </p:nvPr>
        </p:nvSpPr>
        <p:spPr/>
        <p:txBody>
          <a:bodyPr/>
          <a:lstStyle/>
          <a:p>
            <a:fld id="{E1425672-0736-4940-92D1-099422C4D48A}" type="slidenum">
              <a:rPr lang="nl-NL" smtClean="0"/>
              <a:t>‹nr.›</a:t>
            </a:fld>
            <a:endParaRPr lang="nl-NL"/>
          </a:p>
        </p:txBody>
      </p:sp>
    </p:spTree>
    <p:extLst>
      <p:ext uri="{BB962C8B-B14F-4D97-AF65-F5344CB8AC3E}">
        <p14:creationId xmlns:p14="http://schemas.microsoft.com/office/powerpoint/2010/main" val="3211599895"/>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8EA50D-6201-81A5-F53E-33813F0C885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614149D-7C01-3721-61FF-18F5C66777D7}"/>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7A6C2C90-EF6A-0590-05E3-D04B0ED50028}"/>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56C2EA2-04FE-9E53-5561-51B3F596F210}"/>
              </a:ext>
            </a:extLst>
          </p:cNvPr>
          <p:cNvSpPr>
            <a:spLocks noGrp="1"/>
          </p:cNvSpPr>
          <p:nvPr>
            <p:ph type="dt" sz="half" idx="10"/>
          </p:nvPr>
        </p:nvSpPr>
        <p:spPr>
          <a:xfrm>
            <a:off x="838200" y="6356350"/>
            <a:ext cx="2743200" cy="365125"/>
          </a:xfrm>
          <a:prstGeom prst="rect">
            <a:avLst/>
          </a:prstGeom>
        </p:spPr>
        <p:txBody>
          <a:bodyPr/>
          <a:lstStyle/>
          <a:p>
            <a:endParaRPr lang="nl-NL"/>
          </a:p>
        </p:txBody>
      </p:sp>
      <p:sp>
        <p:nvSpPr>
          <p:cNvPr id="6" name="Tijdelijke aanduiding voor voettekst 5">
            <a:extLst>
              <a:ext uri="{FF2B5EF4-FFF2-40B4-BE49-F238E27FC236}">
                <a16:creationId xmlns:a16="http://schemas.microsoft.com/office/drawing/2014/main" id="{2D2AC4BB-17A3-47B9-F889-F42A731FA01B}"/>
              </a:ext>
            </a:extLst>
          </p:cNvPr>
          <p:cNvSpPr>
            <a:spLocks noGrp="1"/>
          </p:cNvSpPr>
          <p:nvPr>
            <p:ph type="ftr" sz="quarter" idx="11"/>
          </p:nvPr>
        </p:nvSpPr>
        <p:spPr/>
        <p:txBody>
          <a:bodyPr/>
          <a:lstStyle/>
          <a:p>
            <a:r>
              <a:rPr lang="nl-NL"/>
              <a:t>VvA Jong 30 september 2025</a:t>
            </a:r>
          </a:p>
        </p:txBody>
      </p:sp>
      <p:sp>
        <p:nvSpPr>
          <p:cNvPr id="7" name="Tijdelijke aanduiding voor dianummer 6">
            <a:extLst>
              <a:ext uri="{FF2B5EF4-FFF2-40B4-BE49-F238E27FC236}">
                <a16:creationId xmlns:a16="http://schemas.microsoft.com/office/drawing/2014/main" id="{8E296451-1AE9-CBFA-436C-288C065F5410}"/>
              </a:ext>
            </a:extLst>
          </p:cNvPr>
          <p:cNvSpPr>
            <a:spLocks noGrp="1"/>
          </p:cNvSpPr>
          <p:nvPr>
            <p:ph type="sldNum" sz="quarter" idx="12"/>
          </p:nvPr>
        </p:nvSpPr>
        <p:spPr/>
        <p:txBody>
          <a:bodyPr/>
          <a:lstStyle/>
          <a:p>
            <a:fld id="{E1425672-0736-4940-92D1-099422C4D48A}" type="slidenum">
              <a:rPr lang="nl-NL" smtClean="0"/>
              <a:t>‹nr.›</a:t>
            </a:fld>
            <a:endParaRPr lang="nl-NL"/>
          </a:p>
        </p:txBody>
      </p:sp>
    </p:spTree>
    <p:extLst>
      <p:ext uri="{BB962C8B-B14F-4D97-AF65-F5344CB8AC3E}">
        <p14:creationId xmlns:p14="http://schemas.microsoft.com/office/powerpoint/2010/main" val="2919809198"/>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B5B514-EBCD-3244-002F-97759330D60E}"/>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97CA0C30-CF0C-3854-25DE-B6EF6AC53E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423D84C-8D05-33C5-E8F4-D2346F48783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A28FE207-B18E-BBDC-C807-10D3CC31CF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3E4ED8B-C00A-ACF5-1A28-2D83B5A78218}"/>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9871E192-237C-F3AD-E143-705F6894962C}"/>
              </a:ext>
            </a:extLst>
          </p:cNvPr>
          <p:cNvSpPr>
            <a:spLocks noGrp="1"/>
          </p:cNvSpPr>
          <p:nvPr>
            <p:ph type="dt" sz="half" idx="10"/>
          </p:nvPr>
        </p:nvSpPr>
        <p:spPr>
          <a:xfrm>
            <a:off x="838200" y="6356350"/>
            <a:ext cx="2743200" cy="365125"/>
          </a:xfrm>
          <a:prstGeom prst="rect">
            <a:avLst/>
          </a:prstGeom>
        </p:spPr>
        <p:txBody>
          <a:bodyPr/>
          <a:lstStyle/>
          <a:p>
            <a:endParaRPr lang="nl-NL"/>
          </a:p>
        </p:txBody>
      </p:sp>
      <p:sp>
        <p:nvSpPr>
          <p:cNvPr id="8" name="Tijdelijke aanduiding voor voettekst 7">
            <a:extLst>
              <a:ext uri="{FF2B5EF4-FFF2-40B4-BE49-F238E27FC236}">
                <a16:creationId xmlns:a16="http://schemas.microsoft.com/office/drawing/2014/main" id="{0ABDA942-D9FC-9168-BED8-31C33D3DF623}"/>
              </a:ext>
            </a:extLst>
          </p:cNvPr>
          <p:cNvSpPr>
            <a:spLocks noGrp="1"/>
          </p:cNvSpPr>
          <p:nvPr>
            <p:ph type="ftr" sz="quarter" idx="11"/>
          </p:nvPr>
        </p:nvSpPr>
        <p:spPr/>
        <p:txBody>
          <a:bodyPr/>
          <a:lstStyle/>
          <a:p>
            <a:r>
              <a:rPr lang="nl-NL"/>
              <a:t>VvA Jong 30 september 2025</a:t>
            </a:r>
          </a:p>
        </p:txBody>
      </p:sp>
      <p:sp>
        <p:nvSpPr>
          <p:cNvPr id="9" name="Tijdelijke aanduiding voor dianummer 8">
            <a:extLst>
              <a:ext uri="{FF2B5EF4-FFF2-40B4-BE49-F238E27FC236}">
                <a16:creationId xmlns:a16="http://schemas.microsoft.com/office/drawing/2014/main" id="{F77062DA-08F8-2CF7-BCD7-24CEF5FCD7DA}"/>
              </a:ext>
            </a:extLst>
          </p:cNvPr>
          <p:cNvSpPr>
            <a:spLocks noGrp="1"/>
          </p:cNvSpPr>
          <p:nvPr>
            <p:ph type="sldNum" sz="quarter" idx="12"/>
          </p:nvPr>
        </p:nvSpPr>
        <p:spPr/>
        <p:txBody>
          <a:bodyPr/>
          <a:lstStyle/>
          <a:p>
            <a:fld id="{E1425672-0736-4940-92D1-099422C4D48A}" type="slidenum">
              <a:rPr lang="nl-NL" smtClean="0"/>
              <a:t>‹nr.›</a:t>
            </a:fld>
            <a:endParaRPr lang="nl-NL"/>
          </a:p>
        </p:txBody>
      </p:sp>
    </p:spTree>
    <p:extLst>
      <p:ext uri="{BB962C8B-B14F-4D97-AF65-F5344CB8AC3E}">
        <p14:creationId xmlns:p14="http://schemas.microsoft.com/office/powerpoint/2010/main" val="4139391471"/>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1D069E77-0D67-AF6F-4D59-65A2CF8758F5}"/>
              </a:ext>
            </a:extLst>
          </p:cNvPr>
          <p:cNvSpPr>
            <a:spLocks noGrp="1"/>
          </p:cNvSpPr>
          <p:nvPr>
            <p:ph type="ftr" sz="quarter" idx="11"/>
          </p:nvPr>
        </p:nvSpPr>
        <p:spPr/>
        <p:txBody>
          <a:bodyPr/>
          <a:lstStyle/>
          <a:p>
            <a:r>
              <a:rPr lang="nl-NL"/>
              <a:t>VvA Jong 30 september 2025</a:t>
            </a:r>
          </a:p>
        </p:txBody>
      </p:sp>
      <p:sp>
        <p:nvSpPr>
          <p:cNvPr id="5" name="Tijdelijke aanduiding voor dianummer 4">
            <a:extLst>
              <a:ext uri="{FF2B5EF4-FFF2-40B4-BE49-F238E27FC236}">
                <a16:creationId xmlns:a16="http://schemas.microsoft.com/office/drawing/2014/main" id="{CFE03662-3791-5FE7-A1EF-B31F87F809F0}"/>
              </a:ext>
            </a:extLst>
          </p:cNvPr>
          <p:cNvSpPr>
            <a:spLocks noGrp="1"/>
          </p:cNvSpPr>
          <p:nvPr>
            <p:ph type="sldNum" sz="quarter" idx="12"/>
          </p:nvPr>
        </p:nvSpPr>
        <p:spPr/>
        <p:txBody>
          <a:bodyPr/>
          <a:lstStyle/>
          <a:p>
            <a:fld id="{E1425672-0736-4940-92D1-099422C4D48A}" type="slidenum">
              <a:rPr lang="nl-NL" smtClean="0"/>
              <a:t>‹nr.›</a:t>
            </a:fld>
            <a:endParaRPr lang="nl-NL"/>
          </a:p>
        </p:txBody>
      </p:sp>
    </p:spTree>
    <p:extLst>
      <p:ext uri="{BB962C8B-B14F-4D97-AF65-F5344CB8AC3E}">
        <p14:creationId xmlns:p14="http://schemas.microsoft.com/office/powerpoint/2010/main" val="2170460290"/>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5289F78-0BFB-7BFF-1220-3AC521147A91}"/>
              </a:ext>
            </a:extLst>
          </p:cNvPr>
          <p:cNvSpPr>
            <a:spLocks noGrp="1"/>
          </p:cNvSpPr>
          <p:nvPr>
            <p:ph type="dt" sz="half" idx="10"/>
          </p:nvPr>
        </p:nvSpPr>
        <p:spPr>
          <a:xfrm>
            <a:off x="838200" y="6356350"/>
            <a:ext cx="2743200" cy="365125"/>
          </a:xfrm>
          <a:prstGeom prst="rect">
            <a:avLst/>
          </a:prstGeom>
        </p:spPr>
        <p:txBody>
          <a:bodyPr/>
          <a:lstStyle/>
          <a:p>
            <a:endParaRPr lang="nl-NL"/>
          </a:p>
        </p:txBody>
      </p:sp>
      <p:sp>
        <p:nvSpPr>
          <p:cNvPr id="3" name="Tijdelijke aanduiding voor voettekst 2">
            <a:extLst>
              <a:ext uri="{FF2B5EF4-FFF2-40B4-BE49-F238E27FC236}">
                <a16:creationId xmlns:a16="http://schemas.microsoft.com/office/drawing/2014/main" id="{E61682CB-B45C-865A-52A6-E135D136EDAC}"/>
              </a:ext>
            </a:extLst>
          </p:cNvPr>
          <p:cNvSpPr>
            <a:spLocks noGrp="1"/>
          </p:cNvSpPr>
          <p:nvPr>
            <p:ph type="ftr" sz="quarter" idx="11"/>
          </p:nvPr>
        </p:nvSpPr>
        <p:spPr/>
        <p:txBody>
          <a:bodyPr/>
          <a:lstStyle/>
          <a:p>
            <a:r>
              <a:rPr lang="nl-NL"/>
              <a:t>VvA Jong 30 september 2025</a:t>
            </a:r>
          </a:p>
        </p:txBody>
      </p:sp>
      <p:sp>
        <p:nvSpPr>
          <p:cNvPr id="4" name="Tijdelijke aanduiding voor dianummer 3">
            <a:extLst>
              <a:ext uri="{FF2B5EF4-FFF2-40B4-BE49-F238E27FC236}">
                <a16:creationId xmlns:a16="http://schemas.microsoft.com/office/drawing/2014/main" id="{8B9ED9DB-CA0A-086E-4453-A67F98FA01F6}"/>
              </a:ext>
            </a:extLst>
          </p:cNvPr>
          <p:cNvSpPr>
            <a:spLocks noGrp="1"/>
          </p:cNvSpPr>
          <p:nvPr>
            <p:ph type="sldNum" sz="quarter" idx="12"/>
          </p:nvPr>
        </p:nvSpPr>
        <p:spPr/>
        <p:txBody>
          <a:bodyPr/>
          <a:lstStyle/>
          <a:p>
            <a:fld id="{E1425672-0736-4940-92D1-099422C4D48A}" type="slidenum">
              <a:rPr lang="nl-NL" smtClean="0"/>
              <a:t>‹nr.›</a:t>
            </a:fld>
            <a:endParaRPr lang="nl-NL"/>
          </a:p>
        </p:txBody>
      </p:sp>
    </p:spTree>
    <p:extLst>
      <p:ext uri="{BB962C8B-B14F-4D97-AF65-F5344CB8AC3E}">
        <p14:creationId xmlns:p14="http://schemas.microsoft.com/office/powerpoint/2010/main" val="3427418680"/>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CD722C-B1D7-E25D-676A-9C447C7C4D2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80C85C6-F4D5-B0E3-9772-7CF9CDA679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681A1DD6-054D-FC72-262C-667CBDC07B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3174C84-786F-2E3E-E570-5E26090D84F6}"/>
              </a:ext>
            </a:extLst>
          </p:cNvPr>
          <p:cNvSpPr>
            <a:spLocks noGrp="1"/>
          </p:cNvSpPr>
          <p:nvPr>
            <p:ph type="dt" sz="half" idx="10"/>
          </p:nvPr>
        </p:nvSpPr>
        <p:spPr>
          <a:xfrm>
            <a:off x="838200" y="6356350"/>
            <a:ext cx="2743200" cy="365125"/>
          </a:xfrm>
          <a:prstGeom prst="rect">
            <a:avLst/>
          </a:prstGeom>
        </p:spPr>
        <p:txBody>
          <a:bodyPr/>
          <a:lstStyle/>
          <a:p>
            <a:endParaRPr lang="nl-NL"/>
          </a:p>
        </p:txBody>
      </p:sp>
      <p:sp>
        <p:nvSpPr>
          <p:cNvPr id="6" name="Tijdelijke aanduiding voor voettekst 5">
            <a:extLst>
              <a:ext uri="{FF2B5EF4-FFF2-40B4-BE49-F238E27FC236}">
                <a16:creationId xmlns:a16="http://schemas.microsoft.com/office/drawing/2014/main" id="{AD2AE76B-A245-7DC3-ECA9-EDE33CB88BD8}"/>
              </a:ext>
            </a:extLst>
          </p:cNvPr>
          <p:cNvSpPr>
            <a:spLocks noGrp="1"/>
          </p:cNvSpPr>
          <p:nvPr>
            <p:ph type="ftr" sz="quarter" idx="11"/>
          </p:nvPr>
        </p:nvSpPr>
        <p:spPr/>
        <p:txBody>
          <a:bodyPr/>
          <a:lstStyle/>
          <a:p>
            <a:r>
              <a:rPr lang="nl-NL"/>
              <a:t>VvA Jong 30 september 2025</a:t>
            </a:r>
          </a:p>
        </p:txBody>
      </p:sp>
      <p:sp>
        <p:nvSpPr>
          <p:cNvPr id="7" name="Tijdelijke aanduiding voor dianummer 6">
            <a:extLst>
              <a:ext uri="{FF2B5EF4-FFF2-40B4-BE49-F238E27FC236}">
                <a16:creationId xmlns:a16="http://schemas.microsoft.com/office/drawing/2014/main" id="{BDFC0E8B-8910-6D29-51D3-60E24026A169}"/>
              </a:ext>
            </a:extLst>
          </p:cNvPr>
          <p:cNvSpPr>
            <a:spLocks noGrp="1"/>
          </p:cNvSpPr>
          <p:nvPr>
            <p:ph type="sldNum" sz="quarter" idx="12"/>
          </p:nvPr>
        </p:nvSpPr>
        <p:spPr/>
        <p:txBody>
          <a:bodyPr/>
          <a:lstStyle/>
          <a:p>
            <a:fld id="{E1425672-0736-4940-92D1-099422C4D48A}" type="slidenum">
              <a:rPr lang="nl-NL" smtClean="0"/>
              <a:t>‹nr.›</a:t>
            </a:fld>
            <a:endParaRPr lang="nl-NL"/>
          </a:p>
        </p:txBody>
      </p:sp>
    </p:spTree>
    <p:extLst>
      <p:ext uri="{BB962C8B-B14F-4D97-AF65-F5344CB8AC3E}">
        <p14:creationId xmlns:p14="http://schemas.microsoft.com/office/powerpoint/2010/main" val="596565592"/>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3AFAEC-4D44-84BD-469C-F351918A2BF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947BB44-B140-26B3-F5A3-E1069283E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DAC5C5EB-5100-7521-D3FA-0DE24244D5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528FAD8-48CD-E480-762C-673BF24583D0}"/>
              </a:ext>
            </a:extLst>
          </p:cNvPr>
          <p:cNvSpPr>
            <a:spLocks noGrp="1"/>
          </p:cNvSpPr>
          <p:nvPr>
            <p:ph type="dt" sz="half" idx="10"/>
          </p:nvPr>
        </p:nvSpPr>
        <p:spPr>
          <a:xfrm>
            <a:off x="838200" y="6356350"/>
            <a:ext cx="2743200" cy="365125"/>
          </a:xfrm>
          <a:prstGeom prst="rect">
            <a:avLst/>
          </a:prstGeom>
        </p:spPr>
        <p:txBody>
          <a:bodyPr/>
          <a:lstStyle/>
          <a:p>
            <a:endParaRPr lang="nl-NL"/>
          </a:p>
        </p:txBody>
      </p:sp>
      <p:sp>
        <p:nvSpPr>
          <p:cNvPr id="6" name="Tijdelijke aanduiding voor voettekst 5">
            <a:extLst>
              <a:ext uri="{FF2B5EF4-FFF2-40B4-BE49-F238E27FC236}">
                <a16:creationId xmlns:a16="http://schemas.microsoft.com/office/drawing/2014/main" id="{C02663C1-08FD-1897-0031-CCD6A4DF3597}"/>
              </a:ext>
            </a:extLst>
          </p:cNvPr>
          <p:cNvSpPr>
            <a:spLocks noGrp="1"/>
          </p:cNvSpPr>
          <p:nvPr>
            <p:ph type="ftr" sz="quarter" idx="11"/>
          </p:nvPr>
        </p:nvSpPr>
        <p:spPr/>
        <p:txBody>
          <a:bodyPr/>
          <a:lstStyle/>
          <a:p>
            <a:r>
              <a:rPr lang="nl-NL"/>
              <a:t>VvA Jong 30 september 2025</a:t>
            </a:r>
          </a:p>
        </p:txBody>
      </p:sp>
      <p:sp>
        <p:nvSpPr>
          <p:cNvPr id="7" name="Tijdelijke aanduiding voor dianummer 6">
            <a:extLst>
              <a:ext uri="{FF2B5EF4-FFF2-40B4-BE49-F238E27FC236}">
                <a16:creationId xmlns:a16="http://schemas.microsoft.com/office/drawing/2014/main" id="{A5BE4B93-AC2A-000B-9782-BCEA08148744}"/>
              </a:ext>
            </a:extLst>
          </p:cNvPr>
          <p:cNvSpPr>
            <a:spLocks noGrp="1"/>
          </p:cNvSpPr>
          <p:nvPr>
            <p:ph type="sldNum" sz="quarter" idx="12"/>
          </p:nvPr>
        </p:nvSpPr>
        <p:spPr/>
        <p:txBody>
          <a:bodyPr/>
          <a:lstStyle/>
          <a:p>
            <a:fld id="{E1425672-0736-4940-92D1-099422C4D48A}" type="slidenum">
              <a:rPr lang="nl-NL" smtClean="0"/>
              <a:t>‹nr.›</a:t>
            </a:fld>
            <a:endParaRPr lang="nl-NL"/>
          </a:p>
        </p:txBody>
      </p:sp>
    </p:spTree>
    <p:extLst>
      <p:ext uri="{BB962C8B-B14F-4D97-AF65-F5344CB8AC3E}">
        <p14:creationId xmlns:p14="http://schemas.microsoft.com/office/powerpoint/2010/main" val="56444187"/>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984DBD-83EE-88DD-5187-D01A245A0164}"/>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F636C6C9-1B4D-65BE-0D25-834736D69E96}"/>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76BDC3E-B54E-53B7-87C9-D8F068C625A6}"/>
              </a:ext>
            </a:extLst>
          </p:cNvPr>
          <p:cNvSpPr>
            <a:spLocks noGrp="1"/>
          </p:cNvSpPr>
          <p:nvPr>
            <p:ph type="dt" sz="half" idx="10"/>
          </p:nvPr>
        </p:nvSpPr>
        <p:spPr>
          <a:xfrm>
            <a:off x="838200" y="6356350"/>
            <a:ext cx="2743200" cy="365125"/>
          </a:xfrm>
          <a:prstGeom prst="rect">
            <a:avLst/>
          </a:prstGeom>
        </p:spPr>
        <p:txBody>
          <a:bodyPr/>
          <a:lstStyle/>
          <a:p>
            <a:endParaRPr lang="nl-NL"/>
          </a:p>
        </p:txBody>
      </p:sp>
      <p:sp>
        <p:nvSpPr>
          <p:cNvPr id="5" name="Tijdelijke aanduiding voor voettekst 4">
            <a:extLst>
              <a:ext uri="{FF2B5EF4-FFF2-40B4-BE49-F238E27FC236}">
                <a16:creationId xmlns:a16="http://schemas.microsoft.com/office/drawing/2014/main" id="{78F9CB2A-D01C-3AA8-14BD-36BE6E85B474}"/>
              </a:ext>
            </a:extLst>
          </p:cNvPr>
          <p:cNvSpPr>
            <a:spLocks noGrp="1"/>
          </p:cNvSpPr>
          <p:nvPr>
            <p:ph type="ftr" sz="quarter" idx="11"/>
          </p:nvPr>
        </p:nvSpPr>
        <p:spPr/>
        <p:txBody>
          <a:bodyPr/>
          <a:lstStyle/>
          <a:p>
            <a:r>
              <a:rPr lang="nl-NL"/>
              <a:t>VvA Jong 30 september 2025</a:t>
            </a:r>
          </a:p>
        </p:txBody>
      </p:sp>
      <p:sp>
        <p:nvSpPr>
          <p:cNvPr id="6" name="Tijdelijke aanduiding voor dianummer 5">
            <a:extLst>
              <a:ext uri="{FF2B5EF4-FFF2-40B4-BE49-F238E27FC236}">
                <a16:creationId xmlns:a16="http://schemas.microsoft.com/office/drawing/2014/main" id="{1BB60615-8CDE-6E7A-8563-324FC633AD90}"/>
              </a:ext>
            </a:extLst>
          </p:cNvPr>
          <p:cNvSpPr>
            <a:spLocks noGrp="1"/>
          </p:cNvSpPr>
          <p:nvPr>
            <p:ph type="sldNum" sz="quarter" idx="12"/>
          </p:nvPr>
        </p:nvSpPr>
        <p:spPr/>
        <p:txBody>
          <a:bodyPr/>
          <a:lstStyle/>
          <a:p>
            <a:fld id="{E1425672-0736-4940-92D1-099422C4D48A}" type="slidenum">
              <a:rPr lang="nl-NL" smtClean="0"/>
              <a:t>‹nr.›</a:t>
            </a:fld>
            <a:endParaRPr lang="nl-NL"/>
          </a:p>
        </p:txBody>
      </p:sp>
    </p:spTree>
    <p:extLst>
      <p:ext uri="{BB962C8B-B14F-4D97-AF65-F5344CB8AC3E}">
        <p14:creationId xmlns:p14="http://schemas.microsoft.com/office/powerpoint/2010/main" val="412387591"/>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A3A886A-F940-BD85-CB43-5B60352BA296}"/>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5CCD1A9E-75D0-231C-FC59-0E3EED328339}"/>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6C09F5E-B940-DBFD-1166-A6237B4E2645}"/>
              </a:ext>
            </a:extLst>
          </p:cNvPr>
          <p:cNvSpPr>
            <a:spLocks noGrp="1"/>
          </p:cNvSpPr>
          <p:nvPr>
            <p:ph type="dt" sz="half" idx="10"/>
          </p:nvPr>
        </p:nvSpPr>
        <p:spPr>
          <a:xfrm>
            <a:off x="838200" y="6356350"/>
            <a:ext cx="2743200" cy="365125"/>
          </a:xfrm>
          <a:prstGeom prst="rect">
            <a:avLst/>
          </a:prstGeom>
        </p:spPr>
        <p:txBody>
          <a:bodyPr/>
          <a:lstStyle/>
          <a:p>
            <a:endParaRPr lang="nl-NL"/>
          </a:p>
        </p:txBody>
      </p:sp>
      <p:sp>
        <p:nvSpPr>
          <p:cNvPr id="5" name="Tijdelijke aanduiding voor voettekst 4">
            <a:extLst>
              <a:ext uri="{FF2B5EF4-FFF2-40B4-BE49-F238E27FC236}">
                <a16:creationId xmlns:a16="http://schemas.microsoft.com/office/drawing/2014/main" id="{1B44DE89-0834-6C8F-FD27-E793F535C5E2}"/>
              </a:ext>
            </a:extLst>
          </p:cNvPr>
          <p:cNvSpPr>
            <a:spLocks noGrp="1"/>
          </p:cNvSpPr>
          <p:nvPr>
            <p:ph type="ftr" sz="quarter" idx="11"/>
          </p:nvPr>
        </p:nvSpPr>
        <p:spPr/>
        <p:txBody>
          <a:bodyPr/>
          <a:lstStyle/>
          <a:p>
            <a:r>
              <a:rPr lang="nl-NL"/>
              <a:t>VvA Jong 30 september 2025</a:t>
            </a:r>
          </a:p>
        </p:txBody>
      </p:sp>
      <p:sp>
        <p:nvSpPr>
          <p:cNvPr id="6" name="Tijdelijke aanduiding voor dianummer 5">
            <a:extLst>
              <a:ext uri="{FF2B5EF4-FFF2-40B4-BE49-F238E27FC236}">
                <a16:creationId xmlns:a16="http://schemas.microsoft.com/office/drawing/2014/main" id="{F8F0DCD7-E09A-3D1D-AB2E-29657B0D05FE}"/>
              </a:ext>
            </a:extLst>
          </p:cNvPr>
          <p:cNvSpPr>
            <a:spLocks noGrp="1"/>
          </p:cNvSpPr>
          <p:nvPr>
            <p:ph type="sldNum" sz="quarter" idx="12"/>
          </p:nvPr>
        </p:nvSpPr>
        <p:spPr/>
        <p:txBody>
          <a:bodyPr/>
          <a:lstStyle/>
          <a:p>
            <a:fld id="{E1425672-0736-4940-92D1-099422C4D48A}" type="slidenum">
              <a:rPr lang="nl-NL" smtClean="0"/>
              <a:t>‹nr.›</a:t>
            </a:fld>
            <a:endParaRPr lang="nl-NL"/>
          </a:p>
        </p:txBody>
      </p:sp>
    </p:spTree>
    <p:extLst>
      <p:ext uri="{BB962C8B-B14F-4D97-AF65-F5344CB8AC3E}">
        <p14:creationId xmlns:p14="http://schemas.microsoft.com/office/powerpoint/2010/main" val="3333432965"/>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D83AE6-0D47-4073-AD3C-DB3772196DB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460576C3-DDA5-6319-DA33-6534E5822A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C714A74-A4EF-B4A1-CF3A-779203AF8578}"/>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69A3F7DA-CBC6-6179-9330-8EBABE7DE4FA}"/>
              </a:ext>
            </a:extLst>
          </p:cNvPr>
          <p:cNvSpPr>
            <a:spLocks noGrp="1"/>
          </p:cNvSpPr>
          <p:nvPr>
            <p:ph type="ftr" sz="quarter" idx="11"/>
          </p:nvPr>
        </p:nvSpPr>
        <p:spPr/>
        <p:txBody>
          <a:bodyPr/>
          <a:lstStyle/>
          <a:p>
            <a:r>
              <a:rPr lang="nl-NL"/>
              <a:t>VvA Jong 30 september 2025</a:t>
            </a:r>
          </a:p>
        </p:txBody>
      </p:sp>
      <p:sp>
        <p:nvSpPr>
          <p:cNvPr id="6" name="Tijdelijke aanduiding voor dianummer 5">
            <a:extLst>
              <a:ext uri="{FF2B5EF4-FFF2-40B4-BE49-F238E27FC236}">
                <a16:creationId xmlns:a16="http://schemas.microsoft.com/office/drawing/2014/main" id="{CE83F37F-BDBB-FAEA-D05D-3FF8E683075C}"/>
              </a:ext>
            </a:extLst>
          </p:cNvPr>
          <p:cNvSpPr>
            <a:spLocks noGrp="1"/>
          </p:cNvSpPr>
          <p:nvPr>
            <p:ph type="sldNum" sz="quarter" idx="12"/>
          </p:nvPr>
        </p:nvSpPr>
        <p:spPr/>
        <p:txBody>
          <a:bodyPr/>
          <a:lstStyle/>
          <a:p>
            <a:fld id="{A7983A35-3094-436A-822F-AA24D57500BF}" type="slidenum">
              <a:rPr lang="nl-NL" smtClean="0"/>
              <a:t>‹nr.›</a:t>
            </a:fld>
            <a:endParaRPr lang="nl-NL"/>
          </a:p>
        </p:txBody>
      </p:sp>
    </p:spTree>
    <p:extLst>
      <p:ext uri="{BB962C8B-B14F-4D97-AF65-F5344CB8AC3E}">
        <p14:creationId xmlns:p14="http://schemas.microsoft.com/office/powerpoint/2010/main" val="236050961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23036A-1458-A67A-C366-C810A24F676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F082905-C892-E757-F39C-CC80C9D67313}"/>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BA21660-479F-F9DE-922C-FBB7FF5517DE}"/>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70FF6897-FA28-7F26-1E59-7FEA276924AA}"/>
              </a:ext>
            </a:extLst>
          </p:cNvPr>
          <p:cNvSpPr>
            <a:spLocks noGrp="1"/>
          </p:cNvSpPr>
          <p:nvPr>
            <p:ph type="ftr" sz="quarter" idx="11"/>
          </p:nvPr>
        </p:nvSpPr>
        <p:spPr/>
        <p:txBody>
          <a:bodyPr/>
          <a:lstStyle/>
          <a:p>
            <a:r>
              <a:rPr lang="nl-NL"/>
              <a:t>VvA Jong 30 september 2025</a:t>
            </a:r>
          </a:p>
        </p:txBody>
      </p:sp>
      <p:sp>
        <p:nvSpPr>
          <p:cNvPr id="6" name="Tijdelijke aanduiding voor dianummer 5">
            <a:extLst>
              <a:ext uri="{FF2B5EF4-FFF2-40B4-BE49-F238E27FC236}">
                <a16:creationId xmlns:a16="http://schemas.microsoft.com/office/drawing/2014/main" id="{BF022437-5105-E51E-8E74-359730FBB341}"/>
              </a:ext>
            </a:extLst>
          </p:cNvPr>
          <p:cNvSpPr>
            <a:spLocks noGrp="1"/>
          </p:cNvSpPr>
          <p:nvPr>
            <p:ph type="sldNum" sz="quarter" idx="12"/>
          </p:nvPr>
        </p:nvSpPr>
        <p:spPr/>
        <p:txBody>
          <a:bodyPr/>
          <a:lstStyle/>
          <a:p>
            <a:fld id="{A7983A35-3094-436A-822F-AA24D57500BF}" type="slidenum">
              <a:rPr lang="nl-NL" smtClean="0"/>
              <a:t>‹nr.›</a:t>
            </a:fld>
            <a:endParaRPr lang="nl-NL"/>
          </a:p>
        </p:txBody>
      </p:sp>
    </p:spTree>
    <p:extLst>
      <p:ext uri="{BB962C8B-B14F-4D97-AF65-F5344CB8AC3E}">
        <p14:creationId xmlns:p14="http://schemas.microsoft.com/office/powerpoint/2010/main" val="526359302"/>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5A2056-CE52-318A-B91F-E258F9A3B036}"/>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61BDB5F2-3BF9-CFE4-073E-342AD0EC3D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80E72D7-EC6E-188A-FB59-DBD2EE38EBE4}"/>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0D60B379-2FA7-83CE-B50C-FF4BA8CC1110}"/>
              </a:ext>
            </a:extLst>
          </p:cNvPr>
          <p:cNvSpPr>
            <a:spLocks noGrp="1"/>
          </p:cNvSpPr>
          <p:nvPr>
            <p:ph type="ftr" sz="quarter" idx="11"/>
          </p:nvPr>
        </p:nvSpPr>
        <p:spPr/>
        <p:txBody>
          <a:bodyPr/>
          <a:lstStyle/>
          <a:p>
            <a:r>
              <a:rPr lang="nl-NL"/>
              <a:t>VvA Jong 30 september 2025</a:t>
            </a:r>
          </a:p>
        </p:txBody>
      </p:sp>
      <p:sp>
        <p:nvSpPr>
          <p:cNvPr id="6" name="Tijdelijke aanduiding voor dianummer 5">
            <a:extLst>
              <a:ext uri="{FF2B5EF4-FFF2-40B4-BE49-F238E27FC236}">
                <a16:creationId xmlns:a16="http://schemas.microsoft.com/office/drawing/2014/main" id="{E5B86598-40C3-910A-5D41-0634C062B3EB}"/>
              </a:ext>
            </a:extLst>
          </p:cNvPr>
          <p:cNvSpPr>
            <a:spLocks noGrp="1"/>
          </p:cNvSpPr>
          <p:nvPr>
            <p:ph type="sldNum" sz="quarter" idx="12"/>
          </p:nvPr>
        </p:nvSpPr>
        <p:spPr/>
        <p:txBody>
          <a:bodyPr/>
          <a:lstStyle/>
          <a:p>
            <a:fld id="{A7983A35-3094-436A-822F-AA24D57500BF}" type="slidenum">
              <a:rPr lang="nl-NL" smtClean="0"/>
              <a:t>‹nr.›</a:t>
            </a:fld>
            <a:endParaRPr lang="nl-NL"/>
          </a:p>
        </p:txBody>
      </p:sp>
    </p:spTree>
    <p:extLst>
      <p:ext uri="{BB962C8B-B14F-4D97-AF65-F5344CB8AC3E}">
        <p14:creationId xmlns:p14="http://schemas.microsoft.com/office/powerpoint/2010/main" val="1389171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69E30-BB72-BECB-C9FB-1B5AB5B0B6A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420AE32-ACC5-DE8D-3513-F6DD88DFCFF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5B257A71-09FE-0727-1333-20091E70C36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F1F9121-2505-857E-01EB-21454A493F9C}"/>
              </a:ext>
            </a:extLst>
          </p:cNvPr>
          <p:cNvSpPr>
            <a:spLocks noGrp="1"/>
          </p:cNvSpPr>
          <p:nvPr>
            <p:ph type="dt" sz="half" idx="10"/>
          </p:nvPr>
        </p:nvSpPr>
        <p:spPr/>
        <p:txBody>
          <a:bodyPr/>
          <a:lstStyle/>
          <a:p>
            <a:endParaRPr lang="nl-NL"/>
          </a:p>
        </p:txBody>
      </p:sp>
      <p:sp>
        <p:nvSpPr>
          <p:cNvPr id="6" name="Tijdelijke aanduiding voor voettekst 5">
            <a:extLst>
              <a:ext uri="{FF2B5EF4-FFF2-40B4-BE49-F238E27FC236}">
                <a16:creationId xmlns:a16="http://schemas.microsoft.com/office/drawing/2014/main" id="{2E157EC0-FE91-B04A-CC7A-C2F9036A0BD0}"/>
              </a:ext>
            </a:extLst>
          </p:cNvPr>
          <p:cNvSpPr>
            <a:spLocks noGrp="1"/>
          </p:cNvSpPr>
          <p:nvPr>
            <p:ph type="ftr" sz="quarter" idx="11"/>
          </p:nvPr>
        </p:nvSpPr>
        <p:spPr/>
        <p:txBody>
          <a:bodyPr/>
          <a:lstStyle/>
          <a:p>
            <a:r>
              <a:rPr lang="nl-NL"/>
              <a:t>VvA Jong 30 september 2025</a:t>
            </a:r>
          </a:p>
        </p:txBody>
      </p:sp>
      <p:sp>
        <p:nvSpPr>
          <p:cNvPr id="7" name="Tijdelijke aanduiding voor dianummer 6">
            <a:extLst>
              <a:ext uri="{FF2B5EF4-FFF2-40B4-BE49-F238E27FC236}">
                <a16:creationId xmlns:a16="http://schemas.microsoft.com/office/drawing/2014/main" id="{D1BD57FC-D8F4-8828-9CC4-381F0C50845C}"/>
              </a:ext>
            </a:extLst>
          </p:cNvPr>
          <p:cNvSpPr>
            <a:spLocks noGrp="1"/>
          </p:cNvSpPr>
          <p:nvPr>
            <p:ph type="sldNum" sz="quarter" idx="12"/>
          </p:nvPr>
        </p:nvSpPr>
        <p:spPr/>
        <p:txBody>
          <a:bodyPr/>
          <a:lstStyle/>
          <a:p>
            <a:fld id="{A7983A35-3094-436A-822F-AA24D57500BF}" type="slidenum">
              <a:rPr lang="nl-NL" smtClean="0"/>
              <a:t>‹nr.›</a:t>
            </a:fld>
            <a:endParaRPr lang="nl-NL"/>
          </a:p>
        </p:txBody>
      </p:sp>
    </p:spTree>
    <p:extLst>
      <p:ext uri="{BB962C8B-B14F-4D97-AF65-F5344CB8AC3E}">
        <p14:creationId xmlns:p14="http://schemas.microsoft.com/office/powerpoint/2010/main" val="7368266"/>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1D395B-C382-5F8D-7205-6D682E7FE1D2}"/>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2E544B2B-F817-837E-A87D-9F7D5A8F47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BC8531B1-0033-BF58-A260-733E06EE5930}"/>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E7D08A38-09D3-8EC0-E85C-495312F5FF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A8B0C72-0741-7AD8-A5A8-62024849393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0677401B-B217-8A9F-03AD-643B5A13F77C}"/>
              </a:ext>
            </a:extLst>
          </p:cNvPr>
          <p:cNvSpPr>
            <a:spLocks noGrp="1"/>
          </p:cNvSpPr>
          <p:nvPr>
            <p:ph type="dt" sz="half" idx="10"/>
          </p:nvPr>
        </p:nvSpPr>
        <p:spPr/>
        <p:txBody>
          <a:bodyPr/>
          <a:lstStyle/>
          <a:p>
            <a:endParaRPr lang="nl-NL"/>
          </a:p>
        </p:txBody>
      </p:sp>
      <p:sp>
        <p:nvSpPr>
          <p:cNvPr id="8" name="Tijdelijke aanduiding voor voettekst 7">
            <a:extLst>
              <a:ext uri="{FF2B5EF4-FFF2-40B4-BE49-F238E27FC236}">
                <a16:creationId xmlns:a16="http://schemas.microsoft.com/office/drawing/2014/main" id="{6B5D09AD-FD68-ACCD-5162-76AD2E661603}"/>
              </a:ext>
            </a:extLst>
          </p:cNvPr>
          <p:cNvSpPr>
            <a:spLocks noGrp="1"/>
          </p:cNvSpPr>
          <p:nvPr>
            <p:ph type="ftr" sz="quarter" idx="11"/>
          </p:nvPr>
        </p:nvSpPr>
        <p:spPr/>
        <p:txBody>
          <a:bodyPr/>
          <a:lstStyle/>
          <a:p>
            <a:r>
              <a:rPr lang="nl-NL"/>
              <a:t>VvA Jong 30 september 2025</a:t>
            </a:r>
          </a:p>
        </p:txBody>
      </p:sp>
      <p:sp>
        <p:nvSpPr>
          <p:cNvPr id="9" name="Tijdelijke aanduiding voor dianummer 8">
            <a:extLst>
              <a:ext uri="{FF2B5EF4-FFF2-40B4-BE49-F238E27FC236}">
                <a16:creationId xmlns:a16="http://schemas.microsoft.com/office/drawing/2014/main" id="{4F7C6C4C-4018-D34A-9463-0E6AC81A8C0E}"/>
              </a:ext>
            </a:extLst>
          </p:cNvPr>
          <p:cNvSpPr>
            <a:spLocks noGrp="1"/>
          </p:cNvSpPr>
          <p:nvPr>
            <p:ph type="sldNum" sz="quarter" idx="12"/>
          </p:nvPr>
        </p:nvSpPr>
        <p:spPr/>
        <p:txBody>
          <a:bodyPr/>
          <a:lstStyle/>
          <a:p>
            <a:fld id="{A7983A35-3094-436A-822F-AA24D57500BF}" type="slidenum">
              <a:rPr lang="nl-NL" smtClean="0"/>
              <a:t>‹nr.›</a:t>
            </a:fld>
            <a:endParaRPr lang="nl-NL"/>
          </a:p>
        </p:txBody>
      </p:sp>
    </p:spTree>
    <p:extLst>
      <p:ext uri="{BB962C8B-B14F-4D97-AF65-F5344CB8AC3E}">
        <p14:creationId xmlns:p14="http://schemas.microsoft.com/office/powerpoint/2010/main" val="2876895991"/>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AA79B5-9071-A3EE-441A-8016BCA28B72}"/>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932DDBA-F790-49C2-D327-C1102BA1972C}"/>
              </a:ext>
            </a:extLst>
          </p:cNvPr>
          <p:cNvSpPr>
            <a:spLocks noGrp="1"/>
          </p:cNvSpPr>
          <p:nvPr>
            <p:ph type="dt" sz="half" idx="10"/>
          </p:nvPr>
        </p:nvSpPr>
        <p:spPr/>
        <p:txBody>
          <a:bodyPr/>
          <a:lstStyle/>
          <a:p>
            <a:endParaRPr lang="nl-NL"/>
          </a:p>
        </p:txBody>
      </p:sp>
      <p:sp>
        <p:nvSpPr>
          <p:cNvPr id="4" name="Tijdelijke aanduiding voor voettekst 3">
            <a:extLst>
              <a:ext uri="{FF2B5EF4-FFF2-40B4-BE49-F238E27FC236}">
                <a16:creationId xmlns:a16="http://schemas.microsoft.com/office/drawing/2014/main" id="{2FB924D9-5E94-DEA1-F690-61F767D5374E}"/>
              </a:ext>
            </a:extLst>
          </p:cNvPr>
          <p:cNvSpPr>
            <a:spLocks noGrp="1"/>
          </p:cNvSpPr>
          <p:nvPr>
            <p:ph type="ftr" sz="quarter" idx="11"/>
          </p:nvPr>
        </p:nvSpPr>
        <p:spPr/>
        <p:txBody>
          <a:bodyPr/>
          <a:lstStyle/>
          <a:p>
            <a:r>
              <a:rPr lang="nl-NL"/>
              <a:t>VvA Jong 30 september 2025</a:t>
            </a:r>
          </a:p>
        </p:txBody>
      </p:sp>
      <p:sp>
        <p:nvSpPr>
          <p:cNvPr id="5" name="Tijdelijke aanduiding voor dianummer 4">
            <a:extLst>
              <a:ext uri="{FF2B5EF4-FFF2-40B4-BE49-F238E27FC236}">
                <a16:creationId xmlns:a16="http://schemas.microsoft.com/office/drawing/2014/main" id="{B71FEFA4-C8CB-939F-EB9A-BFE01B0B675C}"/>
              </a:ext>
            </a:extLst>
          </p:cNvPr>
          <p:cNvSpPr>
            <a:spLocks noGrp="1"/>
          </p:cNvSpPr>
          <p:nvPr>
            <p:ph type="sldNum" sz="quarter" idx="12"/>
          </p:nvPr>
        </p:nvSpPr>
        <p:spPr/>
        <p:txBody>
          <a:bodyPr/>
          <a:lstStyle/>
          <a:p>
            <a:fld id="{A7983A35-3094-436A-822F-AA24D57500BF}" type="slidenum">
              <a:rPr lang="nl-NL" smtClean="0"/>
              <a:t>‹nr.›</a:t>
            </a:fld>
            <a:endParaRPr lang="nl-NL"/>
          </a:p>
        </p:txBody>
      </p:sp>
    </p:spTree>
    <p:extLst>
      <p:ext uri="{BB962C8B-B14F-4D97-AF65-F5344CB8AC3E}">
        <p14:creationId xmlns:p14="http://schemas.microsoft.com/office/powerpoint/2010/main" val="2027465490"/>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3A92EACE-7EAF-C886-F2C7-B316A5242EA2}"/>
              </a:ext>
            </a:extLst>
          </p:cNvPr>
          <p:cNvSpPr>
            <a:spLocks noGrp="1"/>
          </p:cNvSpPr>
          <p:nvPr>
            <p:ph type="dt" sz="half" idx="10"/>
          </p:nvPr>
        </p:nvSpPr>
        <p:spPr/>
        <p:txBody>
          <a:bodyPr/>
          <a:lstStyle/>
          <a:p>
            <a:endParaRPr lang="nl-NL"/>
          </a:p>
        </p:txBody>
      </p:sp>
      <p:sp>
        <p:nvSpPr>
          <p:cNvPr id="3" name="Tijdelijke aanduiding voor voettekst 2">
            <a:extLst>
              <a:ext uri="{FF2B5EF4-FFF2-40B4-BE49-F238E27FC236}">
                <a16:creationId xmlns:a16="http://schemas.microsoft.com/office/drawing/2014/main" id="{9BF83EB6-7DAA-B074-C5D8-22D755DA74EE}"/>
              </a:ext>
            </a:extLst>
          </p:cNvPr>
          <p:cNvSpPr>
            <a:spLocks noGrp="1"/>
          </p:cNvSpPr>
          <p:nvPr>
            <p:ph type="ftr" sz="quarter" idx="11"/>
          </p:nvPr>
        </p:nvSpPr>
        <p:spPr/>
        <p:txBody>
          <a:bodyPr/>
          <a:lstStyle/>
          <a:p>
            <a:r>
              <a:rPr lang="nl-NL"/>
              <a:t>VvA Jong 30 september 2025</a:t>
            </a:r>
          </a:p>
        </p:txBody>
      </p:sp>
      <p:sp>
        <p:nvSpPr>
          <p:cNvPr id="4" name="Tijdelijke aanduiding voor dianummer 3">
            <a:extLst>
              <a:ext uri="{FF2B5EF4-FFF2-40B4-BE49-F238E27FC236}">
                <a16:creationId xmlns:a16="http://schemas.microsoft.com/office/drawing/2014/main" id="{3E7EC195-80A8-F666-7698-AAF2B2A6FBF9}"/>
              </a:ext>
            </a:extLst>
          </p:cNvPr>
          <p:cNvSpPr>
            <a:spLocks noGrp="1"/>
          </p:cNvSpPr>
          <p:nvPr>
            <p:ph type="sldNum" sz="quarter" idx="12"/>
          </p:nvPr>
        </p:nvSpPr>
        <p:spPr/>
        <p:txBody>
          <a:bodyPr/>
          <a:lstStyle/>
          <a:p>
            <a:fld id="{A7983A35-3094-436A-822F-AA24D57500BF}" type="slidenum">
              <a:rPr lang="nl-NL" smtClean="0"/>
              <a:t>‹nr.›</a:t>
            </a:fld>
            <a:endParaRPr lang="nl-NL"/>
          </a:p>
        </p:txBody>
      </p:sp>
    </p:spTree>
    <p:extLst>
      <p:ext uri="{BB962C8B-B14F-4D97-AF65-F5344CB8AC3E}">
        <p14:creationId xmlns:p14="http://schemas.microsoft.com/office/powerpoint/2010/main" val="2088537223"/>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9565AA-F701-897A-86BE-400843D82D8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BDB0F1CA-7ADC-06D2-A298-3945433AD9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462C443-3439-456A-7FF2-BC69E9FD28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173C191-3339-D038-4BCB-CBD633AEEB8D}"/>
              </a:ext>
            </a:extLst>
          </p:cNvPr>
          <p:cNvSpPr>
            <a:spLocks noGrp="1"/>
          </p:cNvSpPr>
          <p:nvPr>
            <p:ph type="dt" sz="half" idx="10"/>
          </p:nvPr>
        </p:nvSpPr>
        <p:spPr/>
        <p:txBody>
          <a:bodyPr/>
          <a:lstStyle/>
          <a:p>
            <a:endParaRPr lang="nl-NL"/>
          </a:p>
        </p:txBody>
      </p:sp>
      <p:sp>
        <p:nvSpPr>
          <p:cNvPr id="6" name="Tijdelijke aanduiding voor voettekst 5">
            <a:extLst>
              <a:ext uri="{FF2B5EF4-FFF2-40B4-BE49-F238E27FC236}">
                <a16:creationId xmlns:a16="http://schemas.microsoft.com/office/drawing/2014/main" id="{B93FBA28-EE10-A075-9AB3-A52F95A88A19}"/>
              </a:ext>
            </a:extLst>
          </p:cNvPr>
          <p:cNvSpPr>
            <a:spLocks noGrp="1"/>
          </p:cNvSpPr>
          <p:nvPr>
            <p:ph type="ftr" sz="quarter" idx="11"/>
          </p:nvPr>
        </p:nvSpPr>
        <p:spPr/>
        <p:txBody>
          <a:bodyPr/>
          <a:lstStyle/>
          <a:p>
            <a:r>
              <a:rPr lang="nl-NL"/>
              <a:t>VvA Jong 30 september 2025</a:t>
            </a:r>
          </a:p>
        </p:txBody>
      </p:sp>
      <p:sp>
        <p:nvSpPr>
          <p:cNvPr id="7" name="Tijdelijke aanduiding voor dianummer 6">
            <a:extLst>
              <a:ext uri="{FF2B5EF4-FFF2-40B4-BE49-F238E27FC236}">
                <a16:creationId xmlns:a16="http://schemas.microsoft.com/office/drawing/2014/main" id="{5A62A2BC-98DB-388E-2E30-407E6624856B}"/>
              </a:ext>
            </a:extLst>
          </p:cNvPr>
          <p:cNvSpPr>
            <a:spLocks noGrp="1"/>
          </p:cNvSpPr>
          <p:nvPr>
            <p:ph type="sldNum" sz="quarter" idx="12"/>
          </p:nvPr>
        </p:nvSpPr>
        <p:spPr/>
        <p:txBody>
          <a:bodyPr/>
          <a:lstStyle/>
          <a:p>
            <a:fld id="{A7983A35-3094-436A-822F-AA24D57500BF}" type="slidenum">
              <a:rPr lang="nl-NL" smtClean="0"/>
              <a:t>‹nr.›</a:t>
            </a:fld>
            <a:endParaRPr lang="nl-NL"/>
          </a:p>
        </p:txBody>
      </p:sp>
    </p:spTree>
    <p:extLst>
      <p:ext uri="{BB962C8B-B14F-4D97-AF65-F5344CB8AC3E}">
        <p14:creationId xmlns:p14="http://schemas.microsoft.com/office/powerpoint/2010/main" val="1133744045"/>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E412D0-56EE-8E48-5187-35E949D14A0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8DB277FE-500F-323D-BDEE-E318AAEF5E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10B0CE1-533E-1ACF-1B44-D3020A448E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8748033-F279-6B5D-B210-4FA1442BB724}"/>
              </a:ext>
            </a:extLst>
          </p:cNvPr>
          <p:cNvSpPr>
            <a:spLocks noGrp="1"/>
          </p:cNvSpPr>
          <p:nvPr>
            <p:ph type="dt" sz="half" idx="10"/>
          </p:nvPr>
        </p:nvSpPr>
        <p:spPr/>
        <p:txBody>
          <a:bodyPr/>
          <a:lstStyle/>
          <a:p>
            <a:endParaRPr lang="nl-NL"/>
          </a:p>
        </p:txBody>
      </p:sp>
      <p:sp>
        <p:nvSpPr>
          <p:cNvPr id="6" name="Tijdelijke aanduiding voor voettekst 5">
            <a:extLst>
              <a:ext uri="{FF2B5EF4-FFF2-40B4-BE49-F238E27FC236}">
                <a16:creationId xmlns:a16="http://schemas.microsoft.com/office/drawing/2014/main" id="{CF22713E-1A54-4A18-B505-A51D32C68AC6}"/>
              </a:ext>
            </a:extLst>
          </p:cNvPr>
          <p:cNvSpPr>
            <a:spLocks noGrp="1"/>
          </p:cNvSpPr>
          <p:nvPr>
            <p:ph type="ftr" sz="quarter" idx="11"/>
          </p:nvPr>
        </p:nvSpPr>
        <p:spPr/>
        <p:txBody>
          <a:bodyPr/>
          <a:lstStyle/>
          <a:p>
            <a:r>
              <a:rPr lang="nl-NL"/>
              <a:t>VvA Jong 30 september 2025</a:t>
            </a:r>
          </a:p>
        </p:txBody>
      </p:sp>
      <p:sp>
        <p:nvSpPr>
          <p:cNvPr id="7" name="Tijdelijke aanduiding voor dianummer 6">
            <a:extLst>
              <a:ext uri="{FF2B5EF4-FFF2-40B4-BE49-F238E27FC236}">
                <a16:creationId xmlns:a16="http://schemas.microsoft.com/office/drawing/2014/main" id="{79D3E3DD-9DFB-1372-C2FD-21E7F09A6259}"/>
              </a:ext>
            </a:extLst>
          </p:cNvPr>
          <p:cNvSpPr>
            <a:spLocks noGrp="1"/>
          </p:cNvSpPr>
          <p:nvPr>
            <p:ph type="sldNum" sz="quarter" idx="12"/>
          </p:nvPr>
        </p:nvSpPr>
        <p:spPr/>
        <p:txBody>
          <a:bodyPr/>
          <a:lstStyle/>
          <a:p>
            <a:fld id="{A7983A35-3094-436A-822F-AA24D57500BF}" type="slidenum">
              <a:rPr lang="nl-NL" smtClean="0"/>
              <a:t>‹nr.›</a:t>
            </a:fld>
            <a:endParaRPr lang="nl-NL"/>
          </a:p>
        </p:txBody>
      </p:sp>
    </p:spTree>
    <p:extLst>
      <p:ext uri="{BB962C8B-B14F-4D97-AF65-F5344CB8AC3E}">
        <p14:creationId xmlns:p14="http://schemas.microsoft.com/office/powerpoint/2010/main" val="3364256163"/>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005CB-3F9E-2FF4-9A84-1DFFF1E2B235}"/>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F95473B6-6A05-D7B4-9271-51E8273C09B3}"/>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1D063D4-031A-7F17-90D6-60DDF648CEFE}"/>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BF8FF19F-B76F-9B56-06AA-D73B2E58CA20}"/>
              </a:ext>
            </a:extLst>
          </p:cNvPr>
          <p:cNvSpPr>
            <a:spLocks noGrp="1"/>
          </p:cNvSpPr>
          <p:nvPr>
            <p:ph type="ftr" sz="quarter" idx="11"/>
          </p:nvPr>
        </p:nvSpPr>
        <p:spPr/>
        <p:txBody>
          <a:bodyPr/>
          <a:lstStyle/>
          <a:p>
            <a:r>
              <a:rPr lang="nl-NL"/>
              <a:t>VvA Jong 30 september 2025</a:t>
            </a:r>
          </a:p>
        </p:txBody>
      </p:sp>
      <p:sp>
        <p:nvSpPr>
          <p:cNvPr id="6" name="Tijdelijke aanduiding voor dianummer 5">
            <a:extLst>
              <a:ext uri="{FF2B5EF4-FFF2-40B4-BE49-F238E27FC236}">
                <a16:creationId xmlns:a16="http://schemas.microsoft.com/office/drawing/2014/main" id="{B836DAD3-5341-88BD-1C6E-B7932E8D10F4}"/>
              </a:ext>
            </a:extLst>
          </p:cNvPr>
          <p:cNvSpPr>
            <a:spLocks noGrp="1"/>
          </p:cNvSpPr>
          <p:nvPr>
            <p:ph type="sldNum" sz="quarter" idx="12"/>
          </p:nvPr>
        </p:nvSpPr>
        <p:spPr/>
        <p:txBody>
          <a:bodyPr/>
          <a:lstStyle/>
          <a:p>
            <a:fld id="{A7983A35-3094-436A-822F-AA24D57500BF}" type="slidenum">
              <a:rPr lang="nl-NL" smtClean="0"/>
              <a:t>‹nr.›</a:t>
            </a:fld>
            <a:endParaRPr lang="nl-NL"/>
          </a:p>
        </p:txBody>
      </p:sp>
    </p:spTree>
    <p:extLst>
      <p:ext uri="{BB962C8B-B14F-4D97-AF65-F5344CB8AC3E}">
        <p14:creationId xmlns:p14="http://schemas.microsoft.com/office/powerpoint/2010/main" val="2435121589"/>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D54F46A-87E3-B3A9-E000-63FF7B51893E}"/>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5B6F79A2-143C-E96C-D2CE-7A527377F94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D731E6A-74C3-188C-C223-87B85D706799}"/>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CED1D1C8-459D-1A87-5054-E291B5C29F76}"/>
              </a:ext>
            </a:extLst>
          </p:cNvPr>
          <p:cNvSpPr>
            <a:spLocks noGrp="1"/>
          </p:cNvSpPr>
          <p:nvPr>
            <p:ph type="ftr" sz="quarter" idx="11"/>
          </p:nvPr>
        </p:nvSpPr>
        <p:spPr/>
        <p:txBody>
          <a:bodyPr/>
          <a:lstStyle/>
          <a:p>
            <a:r>
              <a:rPr lang="nl-NL"/>
              <a:t>VvA Jong 30 september 2025</a:t>
            </a:r>
          </a:p>
        </p:txBody>
      </p:sp>
      <p:sp>
        <p:nvSpPr>
          <p:cNvPr id="6" name="Tijdelijke aanduiding voor dianummer 5">
            <a:extLst>
              <a:ext uri="{FF2B5EF4-FFF2-40B4-BE49-F238E27FC236}">
                <a16:creationId xmlns:a16="http://schemas.microsoft.com/office/drawing/2014/main" id="{3765E60E-F173-594D-EBF2-4DADA71C3820}"/>
              </a:ext>
            </a:extLst>
          </p:cNvPr>
          <p:cNvSpPr>
            <a:spLocks noGrp="1"/>
          </p:cNvSpPr>
          <p:nvPr>
            <p:ph type="sldNum" sz="quarter" idx="12"/>
          </p:nvPr>
        </p:nvSpPr>
        <p:spPr/>
        <p:txBody>
          <a:bodyPr/>
          <a:lstStyle/>
          <a:p>
            <a:fld id="{A7983A35-3094-436A-822F-AA24D57500BF}" type="slidenum">
              <a:rPr lang="nl-NL" smtClean="0"/>
              <a:t>‹nr.›</a:t>
            </a:fld>
            <a:endParaRPr lang="nl-NL"/>
          </a:p>
        </p:txBody>
      </p:sp>
    </p:spTree>
    <p:extLst>
      <p:ext uri="{BB962C8B-B14F-4D97-AF65-F5344CB8AC3E}">
        <p14:creationId xmlns:p14="http://schemas.microsoft.com/office/powerpoint/2010/main" val="147053171"/>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571A8AC-3DAC-3FEC-4F3B-A81CFAE089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endParaRPr lang="nl-NL"/>
          </a:p>
        </p:txBody>
      </p:sp>
      <p:sp>
        <p:nvSpPr>
          <p:cNvPr id="3" name="Tijdelijke aanduiding voor tekst 2">
            <a:extLst>
              <a:ext uri="{FF2B5EF4-FFF2-40B4-BE49-F238E27FC236}">
                <a16:creationId xmlns:a16="http://schemas.microsoft.com/office/drawing/2014/main" id="{0A8162F5-9419-67F7-65A8-9A2A117F5A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2BABFE23-E6DD-9133-C91E-1766C5116D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nl-NL"/>
              <a:t>VvA Jong 30 september 2025</a:t>
            </a:r>
          </a:p>
        </p:txBody>
      </p:sp>
      <p:sp>
        <p:nvSpPr>
          <p:cNvPr id="6" name="Tijdelijke aanduiding voor dianummer 5">
            <a:extLst>
              <a:ext uri="{FF2B5EF4-FFF2-40B4-BE49-F238E27FC236}">
                <a16:creationId xmlns:a16="http://schemas.microsoft.com/office/drawing/2014/main" id="{7C1616B0-4BD6-BD7B-9D00-E2ABB5DEBF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425672-0736-4940-92D1-099422C4D48A}" type="slidenum">
              <a:rPr lang="nl-NL" smtClean="0"/>
              <a:t>‹nr.›</a:t>
            </a:fld>
            <a:endParaRPr lang="nl-NL"/>
          </a:p>
        </p:txBody>
      </p:sp>
      <p:sp>
        <p:nvSpPr>
          <p:cNvPr id="7" name="AutoShape 2">
            <a:extLst>
              <a:ext uri="{FF2B5EF4-FFF2-40B4-BE49-F238E27FC236}">
                <a16:creationId xmlns:a16="http://schemas.microsoft.com/office/drawing/2014/main" id="{45646441-5B64-1E6E-3EB6-423A41A762B8}"/>
              </a:ext>
            </a:extLst>
          </p:cNvPr>
          <p:cNvSpPr>
            <a:spLocks noChangeAspect="1" noChangeArrowheads="1"/>
          </p:cNvSpPr>
          <p:nvPr userDrawn="1"/>
        </p:nvSpPr>
        <p:spPr bwMode="auto">
          <a:xfrm>
            <a:off x="4471988" y="1804988"/>
            <a:ext cx="3248025" cy="32480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9" name="Afbeelding 8">
            <a:extLst>
              <a:ext uri="{FF2B5EF4-FFF2-40B4-BE49-F238E27FC236}">
                <a16:creationId xmlns:a16="http://schemas.microsoft.com/office/drawing/2014/main" id="{941317F4-0616-4CAD-6C2F-2AD2FE74236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911914" y="782783"/>
            <a:ext cx="5179012" cy="566183"/>
          </a:xfrm>
          <a:prstGeom prst="rect">
            <a:avLst/>
          </a:prstGeom>
        </p:spPr>
      </p:pic>
      <p:pic>
        <p:nvPicPr>
          <p:cNvPr id="13" name="Afbeelding 12" descr="Afbeelding met tekst, Lettertype, ontwerp">
            <a:extLst>
              <a:ext uri="{FF2B5EF4-FFF2-40B4-BE49-F238E27FC236}">
                <a16:creationId xmlns:a16="http://schemas.microsoft.com/office/drawing/2014/main" id="{BFD038B1-D988-BC28-B438-05399597EEE0}"/>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285592" y="594885"/>
            <a:ext cx="4356083" cy="837100"/>
          </a:xfrm>
          <a:prstGeom prst="rect">
            <a:avLst/>
          </a:prstGeom>
        </p:spPr>
      </p:pic>
    </p:spTree>
    <p:extLst>
      <p:ext uri="{BB962C8B-B14F-4D97-AF65-F5344CB8AC3E}">
        <p14:creationId xmlns:p14="http://schemas.microsoft.com/office/powerpoint/2010/main" val="103953115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022AA22-17BA-BEBB-5831-7ABE048175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BEA5E6C4-38FD-F0FA-F0DF-936E03A708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6DD865D-62F6-C0D0-EDAB-A5622C9FF4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nl-NL"/>
          </a:p>
        </p:txBody>
      </p:sp>
      <p:sp>
        <p:nvSpPr>
          <p:cNvPr id="5" name="Tijdelijke aanduiding voor voettekst 4">
            <a:extLst>
              <a:ext uri="{FF2B5EF4-FFF2-40B4-BE49-F238E27FC236}">
                <a16:creationId xmlns:a16="http://schemas.microsoft.com/office/drawing/2014/main" id="{BCB9DDE0-6AA3-8EA6-8EC6-93EB2247B4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nl-NL"/>
              <a:t>VvA Jong 30 september 2025</a:t>
            </a:r>
          </a:p>
        </p:txBody>
      </p:sp>
      <p:sp>
        <p:nvSpPr>
          <p:cNvPr id="6" name="Tijdelijke aanduiding voor dianummer 5">
            <a:extLst>
              <a:ext uri="{FF2B5EF4-FFF2-40B4-BE49-F238E27FC236}">
                <a16:creationId xmlns:a16="http://schemas.microsoft.com/office/drawing/2014/main" id="{AB50A0D6-6941-F4AE-0625-9B5DD482B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983A35-3094-436A-822F-AA24D57500BF}" type="slidenum">
              <a:rPr lang="nl-NL" smtClean="0"/>
              <a:t>‹nr.›</a:t>
            </a:fld>
            <a:endParaRPr lang="nl-NL"/>
          </a:p>
        </p:txBody>
      </p:sp>
    </p:spTree>
    <p:extLst>
      <p:ext uri="{BB962C8B-B14F-4D97-AF65-F5344CB8AC3E}">
        <p14:creationId xmlns:p14="http://schemas.microsoft.com/office/powerpoint/2010/main" val="27518103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a:extLst>
              <a:ext uri="{FF2B5EF4-FFF2-40B4-BE49-F238E27FC236}">
                <a16:creationId xmlns:a16="http://schemas.microsoft.com/office/drawing/2014/main" id="{86B9103D-8EB1-845E-AEEA-5CBAB0906265}"/>
              </a:ext>
            </a:extLst>
          </p:cNvPr>
          <p:cNvSpPr>
            <a:spLocks noGrp="1"/>
          </p:cNvSpPr>
          <p:nvPr>
            <p:ph type="title" idx="4294967295"/>
          </p:nvPr>
        </p:nvSpPr>
        <p:spPr>
          <a:xfrm>
            <a:off x="588060" y="3931920"/>
            <a:ext cx="11015880" cy="2231137"/>
          </a:xfrm>
        </p:spPr>
        <p:txBody>
          <a:bodyPr>
            <a:normAutofit/>
          </a:bodyPr>
          <a:lstStyle/>
          <a:p>
            <a:pPr algn="ctr">
              <a:lnSpc>
                <a:spcPct val="100000"/>
              </a:lnSpc>
            </a:pPr>
            <a:br>
              <a:rPr lang="nl-NL" sz="2400" b="1" dirty="0">
                <a:latin typeface="Verdana" panose="020B0604030504040204" pitchFamily="34" charset="0"/>
                <a:ea typeface="Verdana" panose="020B0604030504040204" pitchFamily="34" charset="0"/>
              </a:rPr>
            </a:br>
            <a:br>
              <a:rPr lang="nl-NL" sz="2400" b="1" dirty="0">
                <a:latin typeface="Verdana"/>
                <a:ea typeface="Verdana"/>
              </a:rPr>
            </a:br>
            <a:r>
              <a:rPr lang="nl-NL" sz="2000" dirty="0">
                <a:latin typeface="Verdana"/>
                <a:ea typeface="Verdana"/>
              </a:rPr>
              <a:t>Marion van den Brekel (Van den Brekel advocaten) </a:t>
            </a:r>
            <a:br>
              <a:rPr lang="nl-NL" sz="2000" dirty="0">
                <a:latin typeface="Verdana" panose="020B0604030504040204" pitchFamily="34" charset="0"/>
                <a:ea typeface="Verdana" panose="020B0604030504040204" pitchFamily="34" charset="0"/>
              </a:rPr>
            </a:br>
            <a:r>
              <a:rPr lang="nl-NL" sz="2000" dirty="0">
                <a:latin typeface="Verdana"/>
                <a:ea typeface="Verdana"/>
              </a:rPr>
              <a:t>&amp; </a:t>
            </a:r>
            <a:br>
              <a:rPr lang="nl-NL" sz="2000" dirty="0">
                <a:latin typeface="Verdana" panose="020B0604030504040204" pitchFamily="34" charset="0"/>
                <a:ea typeface="Verdana" panose="020B0604030504040204" pitchFamily="34" charset="0"/>
              </a:rPr>
            </a:br>
            <a:r>
              <a:rPr lang="nl-NL" sz="2000" dirty="0">
                <a:latin typeface="Verdana"/>
                <a:ea typeface="Verdana"/>
              </a:rPr>
              <a:t>	Loes Wevers (Wevers Advocatuur)</a:t>
            </a:r>
            <a:br>
              <a:rPr lang="nl-NL" sz="2000" b="1" dirty="0">
                <a:latin typeface="Verdana" panose="020B0604030504040204" pitchFamily="34" charset="0"/>
                <a:ea typeface="Verdana" panose="020B0604030504040204" pitchFamily="34" charset="0"/>
              </a:rPr>
            </a:br>
            <a:endParaRPr lang="nl-NL" sz="2000" b="1" dirty="0">
              <a:latin typeface="Verdana" panose="020B0604030504040204" pitchFamily="34" charset="0"/>
              <a:ea typeface="Verdana" panose="020B0604030504040204" pitchFamily="34" charset="0"/>
            </a:endParaRPr>
          </a:p>
        </p:txBody>
      </p:sp>
      <p:sp>
        <p:nvSpPr>
          <p:cNvPr id="6" name="Tijdelijke aanduiding voor voettekst 5">
            <a:extLst>
              <a:ext uri="{FF2B5EF4-FFF2-40B4-BE49-F238E27FC236}">
                <a16:creationId xmlns:a16="http://schemas.microsoft.com/office/drawing/2014/main" id="{C80B8C32-5FD6-8ACC-41B9-2E0DEA92F68F}"/>
              </a:ext>
            </a:extLst>
          </p:cNvPr>
          <p:cNvSpPr>
            <a:spLocks noGrp="1"/>
          </p:cNvSpPr>
          <p:nvPr>
            <p:ph type="ftr" sz="quarter" idx="11"/>
          </p:nvPr>
        </p:nvSpPr>
        <p:spPr/>
        <p:txBody>
          <a:bodyPr/>
          <a:lstStyle/>
          <a:p>
            <a:r>
              <a:rPr lang="nl-NL"/>
              <a:t>VvA Jong 30 september 2025</a:t>
            </a:r>
          </a:p>
        </p:txBody>
      </p:sp>
      <p:sp>
        <p:nvSpPr>
          <p:cNvPr id="15" name="Tijdelijke aanduiding voor dianummer 14">
            <a:extLst>
              <a:ext uri="{FF2B5EF4-FFF2-40B4-BE49-F238E27FC236}">
                <a16:creationId xmlns:a16="http://schemas.microsoft.com/office/drawing/2014/main" id="{50EF9E18-5AE5-CC6C-27C9-E27DF22E5B4C}"/>
              </a:ext>
            </a:extLst>
          </p:cNvPr>
          <p:cNvSpPr>
            <a:spLocks noGrp="1"/>
          </p:cNvSpPr>
          <p:nvPr>
            <p:ph type="sldNum" sz="quarter" idx="12"/>
          </p:nvPr>
        </p:nvSpPr>
        <p:spPr/>
        <p:txBody>
          <a:bodyPr/>
          <a:lstStyle/>
          <a:p>
            <a:fld id="{E1425672-0736-4940-92D1-099422C4D48A}" type="slidenum">
              <a:rPr lang="nl-NL" smtClean="0"/>
              <a:t>1</a:t>
            </a:fld>
            <a:endParaRPr lang="nl-NL"/>
          </a:p>
        </p:txBody>
      </p:sp>
      <p:sp>
        <p:nvSpPr>
          <p:cNvPr id="16" name="Tekstvak 15">
            <a:extLst>
              <a:ext uri="{FF2B5EF4-FFF2-40B4-BE49-F238E27FC236}">
                <a16:creationId xmlns:a16="http://schemas.microsoft.com/office/drawing/2014/main" id="{24F3DAAD-8AB3-9618-AF0B-B2D57BBF2005}"/>
              </a:ext>
            </a:extLst>
          </p:cNvPr>
          <p:cNvSpPr txBox="1"/>
          <p:nvPr/>
        </p:nvSpPr>
        <p:spPr>
          <a:xfrm>
            <a:off x="2423550" y="2239149"/>
            <a:ext cx="8694459" cy="1815882"/>
          </a:xfrm>
          <a:prstGeom prst="rect">
            <a:avLst/>
          </a:prstGeom>
          <a:noFill/>
        </p:spPr>
        <p:txBody>
          <a:bodyPr wrap="square" lIns="91440" tIns="45720" rIns="91440" bIns="45720" rtlCol="0" anchor="t">
            <a:spAutoFit/>
          </a:bodyPr>
          <a:lstStyle/>
          <a:p>
            <a:r>
              <a:rPr lang="nl-NL" sz="3200" dirty="0" err="1">
                <a:solidFill>
                  <a:srgbClr val="FF0000"/>
                </a:solidFill>
              </a:rPr>
              <a:t>VvA</a:t>
            </a:r>
            <a:r>
              <a:rPr lang="nl-NL" sz="3200" dirty="0">
                <a:solidFill>
                  <a:srgbClr val="FF0000"/>
                </a:solidFill>
              </a:rPr>
              <a:t> Jong</a:t>
            </a:r>
          </a:p>
          <a:p>
            <a:endParaRPr lang="nl-NL" sz="3200" dirty="0">
              <a:solidFill>
                <a:srgbClr val="FF0000"/>
              </a:solidFill>
              <a:latin typeface="Aptos"/>
              <a:ea typeface="Verdana" panose="020B0604030504040204" pitchFamily="34" charset="0"/>
            </a:endParaRPr>
          </a:p>
          <a:p>
            <a:r>
              <a:rPr lang="nl-NL" sz="2400" b="1" dirty="0">
                <a:latin typeface="Verdana" panose="020B0604030504040204" pitchFamily="34" charset="0"/>
                <a:ea typeface="Verdana" panose="020B0604030504040204" pitchFamily="34" charset="0"/>
              </a:rPr>
              <a:t>Melding grensoverschrijdend gedrag </a:t>
            </a:r>
          </a:p>
          <a:p>
            <a:r>
              <a:rPr lang="nl-NL" sz="2400" b="1" dirty="0">
                <a:latin typeface="Verdana" panose="020B0604030504040204" pitchFamily="34" charset="0"/>
                <a:ea typeface="Verdana" panose="020B0604030504040204" pitchFamily="34" charset="0"/>
              </a:rPr>
              <a:t>        dilemma’s uit de praktijk</a:t>
            </a:r>
          </a:p>
        </p:txBody>
      </p:sp>
    </p:spTree>
    <p:extLst>
      <p:ext uri="{BB962C8B-B14F-4D97-AF65-F5344CB8AC3E}">
        <p14:creationId xmlns:p14="http://schemas.microsoft.com/office/powerpoint/2010/main" val="2696672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93DB725-195B-AD59-AC3B-38D17F389481}"/>
              </a:ext>
            </a:extLst>
          </p:cNvPr>
          <p:cNvSpPr>
            <a:spLocks noGrp="1"/>
          </p:cNvSpPr>
          <p:nvPr>
            <p:ph idx="1"/>
          </p:nvPr>
        </p:nvSpPr>
        <p:spPr>
          <a:xfrm>
            <a:off x="518159" y="2222205"/>
            <a:ext cx="8827859" cy="4210493"/>
          </a:xfrm>
        </p:spPr>
        <p:txBody>
          <a:bodyPr vert="horz" lIns="91440" tIns="45720" rIns="91440" bIns="45720" rtlCol="0" anchor="t">
            <a:normAutofit fontScale="85000" lnSpcReduction="20000"/>
          </a:bodyPr>
          <a:lstStyle/>
          <a:p>
            <a:pPr marL="0" indent="0">
              <a:buNone/>
            </a:pPr>
            <a:r>
              <a:rPr lang="nl-NL" sz="2400" dirty="0">
                <a:solidFill>
                  <a:srgbClr val="FF0000"/>
                </a:solidFill>
                <a:latin typeface="Verdana"/>
                <a:ea typeface="Verdana"/>
              </a:rPr>
              <a:t>Bespreken casus</a:t>
            </a:r>
          </a:p>
          <a:p>
            <a:pPr marL="400050" indent="-400050">
              <a:buFont typeface="+mj-lt"/>
              <a:buAutoNum type="romanUcPeriod"/>
            </a:pPr>
            <a:endParaRPr lang="nl-NL" sz="1800" dirty="0">
              <a:latin typeface="Verdana"/>
              <a:ea typeface="Verdana"/>
            </a:endParaRPr>
          </a:p>
          <a:p>
            <a:pPr marL="0" indent="0">
              <a:buNone/>
            </a:pPr>
            <a:r>
              <a:rPr lang="nl-NL" sz="1800" dirty="0">
                <a:latin typeface="Verdana"/>
                <a:ea typeface="Verdana"/>
              </a:rPr>
              <a:t>Fase 1: oppakken melding(en)</a:t>
            </a:r>
            <a:endParaRPr lang="nl-NL" dirty="0"/>
          </a:p>
          <a:p>
            <a:pPr marL="457200" lvl="1" indent="0">
              <a:buNone/>
            </a:pPr>
            <a:r>
              <a:rPr lang="nl-NL" sz="1800" dirty="0"/>
              <a:t>Stappen</a:t>
            </a:r>
            <a:endParaRPr lang="nl-NL" dirty="0"/>
          </a:p>
          <a:p>
            <a:pPr lvl="1">
              <a:buFont typeface="Wingdings" panose="05000000000000000000" pitchFamily="2" charset="2"/>
              <a:buChar char="Ø"/>
            </a:pPr>
            <a:r>
              <a:rPr lang="nl-NL" sz="1800" dirty="0">
                <a:solidFill>
                  <a:schemeClr val="tx1"/>
                </a:solidFill>
              </a:rPr>
              <a:t>Dillema’s werkgever</a:t>
            </a:r>
            <a:endParaRPr lang="nl-NL" dirty="0"/>
          </a:p>
          <a:p>
            <a:pPr lvl="1">
              <a:buFont typeface="Wingdings" panose="05000000000000000000" pitchFamily="2" charset="2"/>
              <a:buChar char="Ø"/>
            </a:pPr>
            <a:r>
              <a:rPr lang="nl-NL" sz="1800" dirty="0">
                <a:solidFill>
                  <a:schemeClr val="tx1"/>
                </a:solidFill>
              </a:rPr>
              <a:t>Dillema’s beklaagde</a:t>
            </a:r>
          </a:p>
          <a:p>
            <a:pPr marL="457200" lvl="1" indent="0">
              <a:buNone/>
            </a:pPr>
            <a:endParaRPr lang="nl-NL" sz="1800" dirty="0">
              <a:solidFill>
                <a:schemeClr val="tx1"/>
              </a:solidFill>
            </a:endParaRPr>
          </a:p>
          <a:p>
            <a:pPr marL="0" indent="0">
              <a:buNone/>
            </a:pPr>
            <a:r>
              <a:rPr lang="nl-NL" sz="1800" dirty="0">
                <a:solidFill>
                  <a:schemeClr val="tx1"/>
                </a:solidFill>
              </a:rPr>
              <a:t>Fase 2: onderzoek</a:t>
            </a:r>
          </a:p>
          <a:p>
            <a:pPr marL="457200" lvl="1" indent="0">
              <a:buNone/>
            </a:pPr>
            <a:r>
              <a:rPr lang="nl-NL" sz="1800" dirty="0">
                <a:solidFill>
                  <a:schemeClr val="tx1"/>
                </a:solidFill>
              </a:rPr>
              <a:t>Stappen</a:t>
            </a:r>
          </a:p>
          <a:p>
            <a:pPr lvl="1">
              <a:buFont typeface="Wingdings" panose="05000000000000000000" pitchFamily="2" charset="2"/>
              <a:buChar char="Ø"/>
            </a:pPr>
            <a:r>
              <a:rPr lang="nl-NL" sz="1800" dirty="0">
                <a:solidFill>
                  <a:schemeClr val="tx1"/>
                </a:solidFill>
              </a:rPr>
              <a:t>Dillema’s werkgever</a:t>
            </a:r>
          </a:p>
          <a:p>
            <a:pPr lvl="1">
              <a:buFont typeface="Wingdings" panose="05000000000000000000" pitchFamily="2" charset="2"/>
              <a:buChar char="Ø"/>
            </a:pPr>
            <a:r>
              <a:rPr lang="nl-NL" sz="1800" dirty="0">
                <a:solidFill>
                  <a:schemeClr val="tx1"/>
                </a:solidFill>
              </a:rPr>
              <a:t>Dillema’s beklaagde</a:t>
            </a:r>
          </a:p>
          <a:p>
            <a:pPr lvl="1">
              <a:buFont typeface="Wingdings" panose="05000000000000000000" pitchFamily="2" charset="2"/>
              <a:buChar char="Ø"/>
            </a:pPr>
            <a:endParaRPr lang="nl-NL" sz="1800" dirty="0">
              <a:solidFill>
                <a:schemeClr val="tx1"/>
              </a:solidFill>
            </a:endParaRPr>
          </a:p>
          <a:p>
            <a:pPr marL="0" indent="0">
              <a:buNone/>
            </a:pPr>
            <a:r>
              <a:rPr lang="nl-NL" sz="1800" dirty="0">
                <a:solidFill>
                  <a:schemeClr val="tx1"/>
                </a:solidFill>
              </a:rPr>
              <a:t>Fase 3: vervolg</a:t>
            </a:r>
          </a:p>
          <a:p>
            <a:pPr marL="457200" lvl="1" indent="0">
              <a:buNone/>
            </a:pPr>
            <a:r>
              <a:rPr lang="nl-NL" sz="1800" dirty="0">
                <a:solidFill>
                  <a:schemeClr val="tx1"/>
                </a:solidFill>
              </a:rPr>
              <a:t>Stappen</a:t>
            </a:r>
          </a:p>
          <a:p>
            <a:pPr lvl="1">
              <a:buFont typeface="Wingdings" panose="05000000000000000000" pitchFamily="2" charset="2"/>
              <a:buChar char="Ø"/>
            </a:pPr>
            <a:r>
              <a:rPr lang="nl-NL" sz="1800" dirty="0">
                <a:solidFill>
                  <a:schemeClr val="tx1"/>
                </a:solidFill>
              </a:rPr>
              <a:t>Dillema’s werkgever</a:t>
            </a:r>
          </a:p>
          <a:p>
            <a:pPr lvl="1">
              <a:buFont typeface="Wingdings" panose="05000000000000000000" pitchFamily="2" charset="2"/>
              <a:buChar char="Ø"/>
            </a:pPr>
            <a:r>
              <a:rPr lang="nl-NL" sz="1800" dirty="0">
                <a:solidFill>
                  <a:schemeClr val="tx1"/>
                </a:solidFill>
              </a:rPr>
              <a:t>Dillema’s beklaagde</a:t>
            </a:r>
          </a:p>
          <a:p>
            <a:endParaRPr lang="nl-NL" sz="1800" dirty="0">
              <a:solidFill>
                <a:schemeClr val="tx1"/>
              </a:solidFill>
            </a:endParaRPr>
          </a:p>
          <a:p>
            <a:pPr marL="0" indent="0">
              <a:buNone/>
            </a:pPr>
            <a:endParaRPr lang="nl-NL" sz="1800" dirty="0">
              <a:solidFill>
                <a:schemeClr val="tx1"/>
              </a:solidFill>
            </a:endParaRPr>
          </a:p>
          <a:p>
            <a:endParaRPr lang="nl-NL" dirty="0"/>
          </a:p>
        </p:txBody>
      </p:sp>
      <p:sp>
        <p:nvSpPr>
          <p:cNvPr id="4" name="Tijdelijke aanduiding voor dianummer 3">
            <a:extLst>
              <a:ext uri="{FF2B5EF4-FFF2-40B4-BE49-F238E27FC236}">
                <a16:creationId xmlns:a16="http://schemas.microsoft.com/office/drawing/2014/main" id="{2A16E4EE-013C-8F56-0B47-3A8B8A397FCC}"/>
              </a:ext>
            </a:extLst>
          </p:cNvPr>
          <p:cNvSpPr>
            <a:spLocks noGrp="1"/>
          </p:cNvSpPr>
          <p:nvPr>
            <p:ph type="sldNum" sz="quarter" idx="12"/>
          </p:nvPr>
        </p:nvSpPr>
        <p:spPr/>
        <p:txBody>
          <a:bodyPr/>
          <a:lstStyle/>
          <a:p>
            <a:fld id="{684A6C9E-4FF9-4D7C-BE08-3D30EFEBBBA6}" type="slidenum">
              <a:rPr lang="nl-NL" smtClean="0"/>
              <a:t>2</a:t>
            </a:fld>
            <a:endParaRPr lang="nl-NL"/>
          </a:p>
        </p:txBody>
      </p:sp>
      <p:sp>
        <p:nvSpPr>
          <p:cNvPr id="5" name="Titel 4">
            <a:extLst>
              <a:ext uri="{FF2B5EF4-FFF2-40B4-BE49-F238E27FC236}">
                <a16:creationId xmlns:a16="http://schemas.microsoft.com/office/drawing/2014/main" id="{86B70896-7B19-BB5A-BA1E-B09AD9EA255E}"/>
              </a:ext>
            </a:extLst>
          </p:cNvPr>
          <p:cNvSpPr>
            <a:spLocks noGrp="1"/>
          </p:cNvSpPr>
          <p:nvPr>
            <p:ph type="title"/>
          </p:nvPr>
        </p:nvSpPr>
        <p:spPr>
          <a:xfrm>
            <a:off x="609600" y="1275185"/>
            <a:ext cx="10972800" cy="947020"/>
          </a:xfrm>
        </p:spPr>
        <p:txBody>
          <a:bodyPr>
            <a:normAutofit/>
          </a:bodyPr>
          <a:lstStyle/>
          <a:p>
            <a:r>
              <a:rPr lang="nl-NL" sz="2800" b="1" dirty="0">
                <a:solidFill>
                  <a:schemeClr val="tx1"/>
                </a:solidFill>
              </a:rPr>
              <a:t>Programma</a:t>
            </a:r>
          </a:p>
        </p:txBody>
      </p:sp>
      <p:sp>
        <p:nvSpPr>
          <p:cNvPr id="3" name="Footer Placeholder 2">
            <a:extLst>
              <a:ext uri="{FF2B5EF4-FFF2-40B4-BE49-F238E27FC236}">
                <a16:creationId xmlns:a16="http://schemas.microsoft.com/office/drawing/2014/main" id="{87EB77E7-D3FE-CFF9-9306-BE99F582548F}"/>
              </a:ext>
            </a:extLst>
          </p:cNvPr>
          <p:cNvSpPr>
            <a:spLocks noGrp="1"/>
          </p:cNvSpPr>
          <p:nvPr>
            <p:ph type="ftr" sz="quarter" idx="11"/>
          </p:nvPr>
        </p:nvSpPr>
        <p:spPr/>
        <p:txBody>
          <a:bodyPr/>
          <a:lstStyle/>
          <a:p>
            <a:r>
              <a:rPr lang="en-US"/>
              <a:t>VvA Jong 30 september 2025</a:t>
            </a:r>
          </a:p>
        </p:txBody>
      </p:sp>
    </p:spTree>
    <p:extLst>
      <p:ext uri="{BB962C8B-B14F-4D97-AF65-F5344CB8AC3E}">
        <p14:creationId xmlns:p14="http://schemas.microsoft.com/office/powerpoint/2010/main" val="295590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6A39B29-1F09-4943-64AC-C2BBDCB969CF}"/>
              </a:ext>
            </a:extLst>
          </p:cNvPr>
          <p:cNvSpPr>
            <a:spLocks noGrp="1"/>
          </p:cNvSpPr>
          <p:nvPr>
            <p:ph idx="1"/>
          </p:nvPr>
        </p:nvSpPr>
        <p:spPr>
          <a:xfrm>
            <a:off x="445008" y="2515960"/>
            <a:ext cx="10972800" cy="3683672"/>
          </a:xfrm>
        </p:spPr>
        <p:txBody>
          <a:bodyPr vert="horz" lIns="91440" tIns="45720" rIns="91440" bIns="45720" rtlCol="0" anchor="t">
            <a:normAutofit/>
          </a:bodyPr>
          <a:lstStyle/>
          <a:p>
            <a:pPr marL="457200" lvl="1" indent="0">
              <a:buNone/>
            </a:pPr>
            <a:r>
              <a:rPr lang="nl-NL" sz="1400" dirty="0">
                <a:latin typeface="Verdana"/>
                <a:ea typeface="Verdana"/>
              </a:rPr>
              <a:t>Bedrijf</a:t>
            </a:r>
          </a:p>
          <a:p>
            <a:pPr lvl="1"/>
            <a:r>
              <a:rPr lang="nl-NL" sz="1400" dirty="0">
                <a:latin typeface="Verdana"/>
                <a:ea typeface="Verdana"/>
              </a:rPr>
              <a:t>Oude Looier B.V: traditioneel familiebedrijf, vakmanschap en hechte bedrijfscultuur.</a:t>
            </a:r>
          </a:p>
          <a:p>
            <a:pPr lvl="1"/>
            <a:r>
              <a:rPr lang="nl-NL" sz="1400" dirty="0">
                <a:latin typeface="Verdana"/>
                <a:ea typeface="Verdana"/>
              </a:rPr>
              <a:t>80% van het personeel is man.</a:t>
            </a:r>
          </a:p>
          <a:p>
            <a:pPr lvl="1"/>
            <a:r>
              <a:rPr lang="nl-NL" sz="1400" dirty="0">
                <a:latin typeface="Verdana"/>
                <a:ea typeface="Verdana"/>
              </a:rPr>
              <a:t>Regionaal gericht.</a:t>
            </a:r>
          </a:p>
          <a:p>
            <a:pPr lvl="1"/>
            <a:r>
              <a:rPr lang="nl-NL" sz="1400" dirty="0">
                <a:latin typeface="Verdana"/>
                <a:ea typeface="Verdana"/>
              </a:rPr>
              <a:t>Sfeer: recht door zee, informeel.</a:t>
            </a:r>
          </a:p>
          <a:p>
            <a:pPr lvl="1"/>
            <a:r>
              <a:rPr lang="nl-NL" sz="1400" dirty="0">
                <a:latin typeface="Verdana"/>
                <a:ea typeface="Verdana"/>
              </a:rPr>
              <a:t>Henk Heinen (58) loopbaan binnen bedrijf, nu leidinggevende van 20 medewerkers;</a:t>
            </a:r>
            <a:endParaRPr lang="en-US" sz="1400" dirty="0">
              <a:latin typeface="Verdana"/>
              <a:ea typeface="Verdana"/>
            </a:endParaRPr>
          </a:p>
          <a:p>
            <a:pPr lvl="1"/>
            <a:r>
              <a:rPr lang="nl-NL" sz="1400" dirty="0">
                <a:latin typeface="Verdana"/>
                <a:ea typeface="Verdana"/>
              </a:rPr>
              <a:t>Loyaal, hardwerkend, joviaal, “één van de jongens”, raakt mensen aan en gebruikt bijnamen.</a:t>
            </a:r>
          </a:p>
          <a:p>
            <a:pPr marL="457200" lvl="1" indent="0">
              <a:buNone/>
            </a:pPr>
            <a:endParaRPr lang="nl-NL" sz="1400" dirty="0">
              <a:latin typeface="Verdana"/>
              <a:ea typeface="Verdana"/>
            </a:endParaRPr>
          </a:p>
          <a:p>
            <a:pPr marL="457200" lvl="1" indent="0">
              <a:buNone/>
            </a:pPr>
            <a:r>
              <a:rPr lang="nl-NL" sz="1400" dirty="0">
                <a:latin typeface="Verdana"/>
                <a:ea typeface="Verdana"/>
              </a:rPr>
              <a:t>Incident</a:t>
            </a:r>
            <a:endParaRPr lang="nl-NL" dirty="0"/>
          </a:p>
          <a:p>
            <a:pPr lvl="1"/>
            <a:r>
              <a:rPr lang="nl-NL" sz="1400" dirty="0">
                <a:latin typeface="Verdana"/>
                <a:ea typeface="Verdana"/>
              </a:rPr>
              <a:t>Bedrijfsfeest, 25-jarig bestaan, muziek en toespraken, drank, uitgelaten sfeer.</a:t>
            </a:r>
          </a:p>
          <a:p>
            <a:pPr lvl="1"/>
            <a:r>
              <a:rPr lang="nl-NL" sz="1400" dirty="0">
                <a:latin typeface="Verdana"/>
                <a:ea typeface="Verdana"/>
              </a:rPr>
              <a:t>Melding: Henk heeft zich altijd al grensoverschrijdend gedragen door zijn manier van communiceren. Tijdens het bedrijfsfeest heeft hij tegen 3 vrouwelijke collega’s (25-40 jaar) ongepaste opmerkingen gemaakt over hun uiterlijk en een van hen bij de taille hebben aangeraakt terwijl hij iets in haar oor fluisterde.</a:t>
            </a:r>
          </a:p>
          <a:p>
            <a:pPr marL="457200" lvl="1" indent="0">
              <a:buNone/>
            </a:pPr>
            <a:endParaRPr lang="nl-NL" sz="1400" dirty="0">
              <a:solidFill>
                <a:schemeClr val="tx1"/>
              </a:solidFill>
              <a:latin typeface="Verdana"/>
              <a:ea typeface="Verdana"/>
            </a:endParaRPr>
          </a:p>
          <a:p>
            <a:pPr marL="0" indent="0">
              <a:buNone/>
            </a:pPr>
            <a:endParaRPr lang="nl-NL" sz="1400" dirty="0"/>
          </a:p>
          <a:p>
            <a:pPr marL="0" indent="0">
              <a:buNone/>
            </a:pPr>
            <a:endParaRPr lang="nl-NL" sz="1400" dirty="0"/>
          </a:p>
        </p:txBody>
      </p:sp>
      <p:sp>
        <p:nvSpPr>
          <p:cNvPr id="4" name="Tijdelijke aanduiding voor voettekst 3">
            <a:extLst>
              <a:ext uri="{FF2B5EF4-FFF2-40B4-BE49-F238E27FC236}">
                <a16:creationId xmlns:a16="http://schemas.microsoft.com/office/drawing/2014/main" id="{A02CFCDD-2D61-A73B-9460-D717479C08AE}"/>
              </a:ext>
            </a:extLst>
          </p:cNvPr>
          <p:cNvSpPr>
            <a:spLocks noGrp="1"/>
          </p:cNvSpPr>
          <p:nvPr>
            <p:ph type="ftr" sz="quarter" idx="11"/>
          </p:nvPr>
        </p:nvSpPr>
        <p:spPr/>
        <p:txBody>
          <a:bodyPr/>
          <a:lstStyle/>
          <a:p>
            <a:r>
              <a:rPr lang="nl-NL"/>
              <a:t>VvA Jong 30 september 2025</a:t>
            </a:r>
          </a:p>
        </p:txBody>
      </p:sp>
      <p:sp>
        <p:nvSpPr>
          <p:cNvPr id="5" name="Tijdelijke aanduiding voor dianummer 4">
            <a:extLst>
              <a:ext uri="{FF2B5EF4-FFF2-40B4-BE49-F238E27FC236}">
                <a16:creationId xmlns:a16="http://schemas.microsoft.com/office/drawing/2014/main" id="{96E6B39F-3E2E-C06D-E76F-3F727AF5A462}"/>
              </a:ext>
            </a:extLst>
          </p:cNvPr>
          <p:cNvSpPr>
            <a:spLocks noGrp="1"/>
          </p:cNvSpPr>
          <p:nvPr>
            <p:ph type="sldNum" sz="quarter" idx="12"/>
          </p:nvPr>
        </p:nvSpPr>
        <p:spPr/>
        <p:txBody>
          <a:bodyPr/>
          <a:lstStyle/>
          <a:p>
            <a:fld id="{684A6C9E-4FF9-4D7C-BE08-3D30EFEBBBA6}" type="slidenum">
              <a:rPr lang="nl-NL" smtClean="0"/>
              <a:t>3</a:t>
            </a:fld>
            <a:endParaRPr lang="nl-NL"/>
          </a:p>
        </p:txBody>
      </p:sp>
      <p:sp>
        <p:nvSpPr>
          <p:cNvPr id="6" name="Titel 5">
            <a:extLst>
              <a:ext uri="{FF2B5EF4-FFF2-40B4-BE49-F238E27FC236}">
                <a16:creationId xmlns:a16="http://schemas.microsoft.com/office/drawing/2014/main" id="{E8657493-008E-E628-E8F3-ED311B8217DA}"/>
              </a:ext>
            </a:extLst>
          </p:cNvPr>
          <p:cNvSpPr>
            <a:spLocks noGrp="1"/>
          </p:cNvSpPr>
          <p:nvPr>
            <p:ph type="title"/>
          </p:nvPr>
        </p:nvSpPr>
        <p:spPr>
          <a:xfrm>
            <a:off x="609600" y="1586800"/>
            <a:ext cx="10972800" cy="1143000"/>
          </a:xfrm>
        </p:spPr>
        <p:txBody>
          <a:bodyPr>
            <a:normAutofit/>
          </a:bodyPr>
          <a:lstStyle/>
          <a:p>
            <a:r>
              <a:rPr lang="nl-NL" sz="2800" b="1" dirty="0">
                <a:solidFill>
                  <a:schemeClr val="tx1"/>
                </a:solidFill>
              </a:rPr>
              <a:t>Casus: “De Oude Looier – Loyaliteit of grensoverschrijding?”</a:t>
            </a:r>
          </a:p>
        </p:txBody>
      </p:sp>
    </p:spTree>
    <p:extLst>
      <p:ext uri="{BB962C8B-B14F-4D97-AF65-F5344CB8AC3E}">
        <p14:creationId xmlns:p14="http://schemas.microsoft.com/office/powerpoint/2010/main" val="3969645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BF15544-852E-C2BA-3F92-011230E0D8E3}"/>
              </a:ext>
            </a:extLst>
          </p:cNvPr>
          <p:cNvSpPr>
            <a:spLocks noGrp="1"/>
          </p:cNvSpPr>
          <p:nvPr>
            <p:ph idx="1"/>
          </p:nvPr>
        </p:nvSpPr>
        <p:spPr>
          <a:xfrm>
            <a:off x="481584" y="2572254"/>
            <a:ext cx="10724147" cy="3700530"/>
          </a:xfrm>
        </p:spPr>
        <p:txBody>
          <a:bodyPr vert="horz" lIns="91440" tIns="45720" rIns="91440" bIns="45720" rtlCol="0" anchor="t">
            <a:normAutofit/>
          </a:bodyPr>
          <a:lstStyle/>
          <a:p>
            <a:pPr lvl="1">
              <a:lnSpc>
                <a:spcPct val="110000"/>
              </a:lnSpc>
            </a:pPr>
            <a:r>
              <a:rPr lang="nl-NL" sz="1500" dirty="0">
                <a:latin typeface="Verdana"/>
                <a:ea typeface="Verdana"/>
              </a:rPr>
              <a:t>De 3 vrouwen zijn allen werkzaam in de productie/logistiek. </a:t>
            </a:r>
          </a:p>
          <a:p>
            <a:pPr lvl="1">
              <a:lnSpc>
                <a:spcPct val="110000"/>
              </a:lnSpc>
            </a:pPr>
            <a:r>
              <a:rPr lang="nl-NL" sz="1500" dirty="0">
                <a:latin typeface="Verdana"/>
                <a:ea typeface="Verdana"/>
              </a:rPr>
              <a:t>Melding bij de vertrouwenspersoon.</a:t>
            </a:r>
          </a:p>
          <a:p>
            <a:pPr lvl="1">
              <a:lnSpc>
                <a:spcPct val="110000"/>
              </a:lnSpc>
            </a:pPr>
            <a:r>
              <a:rPr lang="nl-NL" sz="1500" dirty="0">
                <a:latin typeface="Verdana"/>
                <a:ea typeface="Verdana"/>
              </a:rPr>
              <a:t>Gedrag van Henk is volgens de melders niet nieuw: al jaren seksueel getinte opmerkingen, “plagerijen” over kleding of uiterlijk, directief, te dichtbij staan. </a:t>
            </a:r>
          </a:p>
          <a:p>
            <a:pPr lvl="1">
              <a:lnSpc>
                <a:spcPct val="110000"/>
              </a:lnSpc>
            </a:pPr>
            <a:r>
              <a:rPr lang="nl-NL" sz="1500" dirty="0">
                <a:latin typeface="Verdana"/>
                <a:ea typeface="Verdana"/>
              </a:rPr>
              <a:t>Collega’s zouden hem mijden, vooral jongere vrouwen.</a:t>
            </a:r>
          </a:p>
          <a:p>
            <a:pPr lvl="1">
              <a:lnSpc>
                <a:spcPct val="110000"/>
              </a:lnSpc>
            </a:pPr>
            <a:r>
              <a:rPr lang="nl-NL" sz="1500" dirty="0">
                <a:latin typeface="Verdana"/>
                <a:ea typeface="Verdana"/>
              </a:rPr>
              <a:t>Patroon grensoverschrijdend gedrag, onveilig werkklimaat.</a:t>
            </a:r>
          </a:p>
          <a:p>
            <a:pPr lvl="1">
              <a:lnSpc>
                <a:spcPct val="110000"/>
              </a:lnSpc>
            </a:pPr>
            <a:r>
              <a:rPr lang="nl-NL" sz="1500" dirty="0">
                <a:latin typeface="Verdana"/>
                <a:ea typeface="Verdana"/>
              </a:rPr>
              <a:t>Niemand durft er iets van te zeggen.</a:t>
            </a:r>
          </a:p>
          <a:p>
            <a:pPr lvl="1">
              <a:lnSpc>
                <a:spcPct val="110000"/>
              </a:lnSpc>
            </a:pPr>
            <a:r>
              <a:rPr lang="nl-NL" sz="1500" dirty="0">
                <a:latin typeface="Verdana"/>
                <a:ea typeface="Verdana"/>
              </a:rPr>
              <a:t>“We weten dat Henk zo is, maar dit was de grens.”</a:t>
            </a:r>
          </a:p>
          <a:p>
            <a:pPr marL="0" indent="0">
              <a:buNone/>
            </a:pPr>
            <a:endParaRPr lang="nl-NL" sz="1400" dirty="0">
              <a:solidFill>
                <a:schemeClr val="tx1">
                  <a:lumMod val="95000"/>
                  <a:lumOff val="5000"/>
                </a:schemeClr>
              </a:solidFill>
            </a:endParaRPr>
          </a:p>
        </p:txBody>
      </p:sp>
      <p:sp>
        <p:nvSpPr>
          <p:cNvPr id="4" name="Tijdelijke aanduiding voor voettekst 3">
            <a:extLst>
              <a:ext uri="{FF2B5EF4-FFF2-40B4-BE49-F238E27FC236}">
                <a16:creationId xmlns:a16="http://schemas.microsoft.com/office/drawing/2014/main" id="{F42994FE-737F-2231-2007-FFBFF2E08181}"/>
              </a:ext>
            </a:extLst>
          </p:cNvPr>
          <p:cNvSpPr>
            <a:spLocks noGrp="1"/>
          </p:cNvSpPr>
          <p:nvPr>
            <p:ph type="ftr" sz="quarter" idx="11"/>
          </p:nvPr>
        </p:nvSpPr>
        <p:spPr/>
        <p:txBody>
          <a:bodyPr/>
          <a:lstStyle/>
          <a:p>
            <a:r>
              <a:rPr lang="nl-NL"/>
              <a:t>VvA Jong 30 september 2025</a:t>
            </a:r>
          </a:p>
        </p:txBody>
      </p:sp>
      <p:sp>
        <p:nvSpPr>
          <p:cNvPr id="5" name="Tijdelijke aanduiding voor dianummer 4">
            <a:extLst>
              <a:ext uri="{FF2B5EF4-FFF2-40B4-BE49-F238E27FC236}">
                <a16:creationId xmlns:a16="http://schemas.microsoft.com/office/drawing/2014/main" id="{73D5B9CF-B771-9268-180F-597CEDE70663}"/>
              </a:ext>
            </a:extLst>
          </p:cNvPr>
          <p:cNvSpPr>
            <a:spLocks noGrp="1"/>
          </p:cNvSpPr>
          <p:nvPr>
            <p:ph type="sldNum" sz="quarter" idx="12"/>
          </p:nvPr>
        </p:nvSpPr>
        <p:spPr/>
        <p:txBody>
          <a:bodyPr/>
          <a:lstStyle/>
          <a:p>
            <a:fld id="{684A6C9E-4FF9-4D7C-BE08-3D30EFEBBBA6}" type="slidenum">
              <a:rPr lang="nl-NL" smtClean="0"/>
              <a:t>4</a:t>
            </a:fld>
            <a:endParaRPr lang="nl-NL"/>
          </a:p>
        </p:txBody>
      </p:sp>
      <p:sp>
        <p:nvSpPr>
          <p:cNvPr id="6" name="Titel 5">
            <a:extLst>
              <a:ext uri="{FF2B5EF4-FFF2-40B4-BE49-F238E27FC236}">
                <a16:creationId xmlns:a16="http://schemas.microsoft.com/office/drawing/2014/main" id="{AFB5B77D-A0EA-2747-67DA-A43CEC616D01}"/>
              </a:ext>
            </a:extLst>
          </p:cNvPr>
          <p:cNvSpPr>
            <a:spLocks noGrp="1"/>
          </p:cNvSpPr>
          <p:nvPr>
            <p:ph type="title"/>
          </p:nvPr>
        </p:nvSpPr>
        <p:spPr>
          <a:xfrm>
            <a:off x="481584" y="1727580"/>
            <a:ext cx="10972800" cy="567564"/>
          </a:xfrm>
        </p:spPr>
        <p:txBody>
          <a:bodyPr>
            <a:normAutofit/>
          </a:bodyPr>
          <a:lstStyle/>
          <a:p>
            <a:r>
              <a:rPr lang="nl-NL" sz="2800" b="1" dirty="0"/>
              <a:t>Casus: De Oude Looier (vervolg)</a:t>
            </a:r>
            <a:endParaRPr lang="nl-NL" sz="2800" b="1" dirty="0">
              <a:solidFill>
                <a:schemeClr val="tx1">
                  <a:lumMod val="95000"/>
                  <a:lumOff val="5000"/>
                </a:schemeClr>
              </a:solidFill>
              <a:latin typeface="Verdana"/>
              <a:ea typeface="Verdana"/>
            </a:endParaRPr>
          </a:p>
        </p:txBody>
      </p:sp>
    </p:spTree>
    <p:extLst>
      <p:ext uri="{BB962C8B-B14F-4D97-AF65-F5344CB8AC3E}">
        <p14:creationId xmlns:p14="http://schemas.microsoft.com/office/powerpoint/2010/main" val="250154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4FD7FF-918E-FC78-E232-875F55D934A6}"/>
              </a:ext>
            </a:extLst>
          </p:cNvPr>
          <p:cNvSpPr>
            <a:spLocks noGrp="1"/>
          </p:cNvSpPr>
          <p:nvPr>
            <p:ph idx="1"/>
          </p:nvPr>
        </p:nvSpPr>
        <p:spPr>
          <a:xfrm>
            <a:off x="509016" y="2661541"/>
            <a:ext cx="10972800" cy="3185726"/>
          </a:xfrm>
        </p:spPr>
        <p:txBody>
          <a:bodyPr vert="horz" lIns="91440" tIns="45720" rIns="91440" bIns="45720" rtlCol="0" anchor="t">
            <a:normAutofit/>
          </a:bodyPr>
          <a:lstStyle/>
          <a:p>
            <a:pPr lvl="1">
              <a:lnSpc>
                <a:spcPct val="110000"/>
              </a:lnSpc>
            </a:pPr>
            <a:r>
              <a:rPr lang="nl-NL" sz="1500" dirty="0">
                <a:latin typeface="Verdana"/>
                <a:ea typeface="Verdana"/>
              </a:rPr>
              <a:t>De directie bestaat uit 2 broers, oprichters van het bedrijf, die Henk al 25 jaar kennen.</a:t>
            </a:r>
          </a:p>
          <a:p>
            <a:pPr lvl="1">
              <a:lnSpc>
                <a:spcPct val="110000"/>
              </a:lnSpc>
            </a:pPr>
            <a:r>
              <a:rPr lang="nl-NL" sz="1500" dirty="0">
                <a:latin typeface="Verdana"/>
                <a:ea typeface="Verdana"/>
              </a:rPr>
              <a:t>De vertrouwenspersoon luidt de noodklok over Henk en informeert de directie over de meldingen.</a:t>
            </a:r>
          </a:p>
          <a:p>
            <a:pPr lvl="1">
              <a:lnSpc>
                <a:spcPct val="110000"/>
              </a:lnSpc>
            </a:pPr>
            <a:r>
              <a:rPr lang="nl-NL" sz="1500" dirty="0">
                <a:latin typeface="Verdana"/>
                <a:ea typeface="Verdana"/>
              </a:rPr>
              <a:t>De directie is geschokt, maar vindt het lastig te geloven dat Henk kwade bedoelingen heeft. De broers vragen zich af of dit gedrag werkelijk zo ernstig is, of dat de maatschappij is veranderd.</a:t>
            </a:r>
          </a:p>
          <a:p>
            <a:pPr lvl="1">
              <a:lnSpc>
                <a:spcPct val="110000"/>
              </a:lnSpc>
            </a:pPr>
            <a:r>
              <a:rPr lang="nl-NL" sz="1500" dirty="0">
                <a:latin typeface="Verdana"/>
                <a:ea typeface="Verdana"/>
              </a:rPr>
              <a:t>Hun dilemma: niet Henk “voor de bus gooien”, geen onrust in het bedrijf maar ook melding serieus nemen.</a:t>
            </a:r>
          </a:p>
          <a:p>
            <a:pPr lvl="1">
              <a:lnSpc>
                <a:spcPct val="110000"/>
              </a:lnSpc>
            </a:pPr>
            <a:r>
              <a:rPr lang="nl-NL" sz="1500" dirty="0">
                <a:latin typeface="Verdana"/>
                <a:ea typeface="Verdana"/>
              </a:rPr>
              <a:t>De melders willen anoniem blijven, maar de meldingen moeten wel worden opgepakt. Het zou veel breder in de organisatie spelen.</a:t>
            </a:r>
          </a:p>
          <a:p>
            <a:pPr lvl="1">
              <a:lnSpc>
                <a:spcPct val="110000"/>
              </a:lnSpc>
            </a:pPr>
            <a:r>
              <a:rPr lang="nl-NL" sz="1500" dirty="0">
                <a:latin typeface="Verdana"/>
                <a:ea typeface="Verdana"/>
              </a:rPr>
              <a:t>Henk weet nog van niets.</a:t>
            </a:r>
          </a:p>
        </p:txBody>
      </p:sp>
      <p:sp>
        <p:nvSpPr>
          <p:cNvPr id="4" name="Footer Placeholder 3">
            <a:extLst>
              <a:ext uri="{FF2B5EF4-FFF2-40B4-BE49-F238E27FC236}">
                <a16:creationId xmlns:a16="http://schemas.microsoft.com/office/drawing/2014/main" id="{D82DB4FE-9B65-F3AA-1CEE-EBEA0C5FD9E1}"/>
              </a:ext>
            </a:extLst>
          </p:cNvPr>
          <p:cNvSpPr>
            <a:spLocks noGrp="1"/>
          </p:cNvSpPr>
          <p:nvPr>
            <p:ph type="ftr" sz="quarter" idx="11"/>
          </p:nvPr>
        </p:nvSpPr>
        <p:spPr/>
        <p:txBody>
          <a:bodyPr/>
          <a:lstStyle/>
          <a:p>
            <a:r>
              <a:rPr lang="nl-NL"/>
              <a:t>VvA Jong 30 september 2025</a:t>
            </a:r>
          </a:p>
        </p:txBody>
      </p:sp>
      <p:sp>
        <p:nvSpPr>
          <p:cNvPr id="5" name="Slide Number Placeholder 4">
            <a:extLst>
              <a:ext uri="{FF2B5EF4-FFF2-40B4-BE49-F238E27FC236}">
                <a16:creationId xmlns:a16="http://schemas.microsoft.com/office/drawing/2014/main" id="{7F628F28-3D05-D325-2AE0-33FC8468E0D9}"/>
              </a:ext>
            </a:extLst>
          </p:cNvPr>
          <p:cNvSpPr>
            <a:spLocks noGrp="1"/>
          </p:cNvSpPr>
          <p:nvPr>
            <p:ph type="sldNum" sz="quarter" idx="12"/>
          </p:nvPr>
        </p:nvSpPr>
        <p:spPr/>
        <p:txBody>
          <a:bodyPr/>
          <a:lstStyle/>
          <a:p>
            <a:fld id="{684A6C9E-4FF9-4D7C-BE08-3D30EFEBBBA6}" type="slidenum">
              <a:rPr lang="nl-NL" smtClean="0"/>
              <a:t>5</a:t>
            </a:fld>
            <a:endParaRPr lang="nl-NL"/>
          </a:p>
        </p:txBody>
      </p:sp>
      <p:sp>
        <p:nvSpPr>
          <p:cNvPr id="6" name="Title 5">
            <a:extLst>
              <a:ext uri="{FF2B5EF4-FFF2-40B4-BE49-F238E27FC236}">
                <a16:creationId xmlns:a16="http://schemas.microsoft.com/office/drawing/2014/main" id="{BAFE9949-CD7B-B305-938D-C33A10F21652}"/>
              </a:ext>
            </a:extLst>
          </p:cNvPr>
          <p:cNvSpPr>
            <a:spLocks noGrp="1"/>
          </p:cNvSpPr>
          <p:nvPr>
            <p:ph type="title"/>
          </p:nvPr>
        </p:nvSpPr>
        <p:spPr>
          <a:xfrm>
            <a:off x="609600" y="2065908"/>
            <a:ext cx="10972800" cy="537689"/>
          </a:xfrm>
        </p:spPr>
        <p:txBody>
          <a:bodyPr/>
          <a:lstStyle/>
          <a:p>
            <a:r>
              <a:rPr lang="nl-NL" sz="2800" b="1" dirty="0"/>
              <a:t>Casus: De Oude Looier (vervolg)</a:t>
            </a:r>
            <a:endParaRPr lang="en-US" dirty="0"/>
          </a:p>
        </p:txBody>
      </p:sp>
    </p:spTree>
    <p:extLst>
      <p:ext uri="{BB962C8B-B14F-4D97-AF65-F5344CB8AC3E}">
        <p14:creationId xmlns:p14="http://schemas.microsoft.com/office/powerpoint/2010/main" val="3378079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5BF0B7AC-9659-4129-623E-17B7B9B8273C}"/>
              </a:ext>
            </a:extLst>
          </p:cNvPr>
          <p:cNvSpPr>
            <a:spLocks noGrp="1"/>
          </p:cNvSpPr>
          <p:nvPr>
            <p:ph idx="1"/>
          </p:nvPr>
        </p:nvSpPr>
        <p:spPr>
          <a:xfrm>
            <a:off x="682752" y="2436877"/>
            <a:ext cx="10972800" cy="3200399"/>
          </a:xfrm>
        </p:spPr>
        <p:txBody>
          <a:bodyPr vert="horz" lIns="91440" tIns="45720" rIns="91440" bIns="45720" rtlCol="0" anchor="t">
            <a:normAutofit/>
          </a:bodyPr>
          <a:lstStyle/>
          <a:p>
            <a:pPr marL="0" indent="0">
              <a:lnSpc>
                <a:spcPct val="90000"/>
              </a:lnSpc>
              <a:buNone/>
            </a:pPr>
            <a:endParaRPr lang="nl-NL" sz="16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Dilemma’s voor de werkgever</a:t>
            </a:r>
          </a:p>
          <a:p>
            <a:pPr marL="0" indent="0">
              <a:lnSpc>
                <a:spcPct val="90000"/>
              </a:lnSpc>
              <a:buNone/>
            </a:pPr>
            <a:endPar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Hoe concreet is de melding? </a:t>
            </a:r>
          </a:p>
          <a:p>
            <a:pPr lvl="1">
              <a:buFont typeface="Wingdings" pitchFamily="2" charset="2"/>
              <a:buChar char="Ø"/>
            </a:pP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Anonimiteit melders: wel/niet accepteren?</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Wat staat in de regelingen binnen het bedrijf? </a:t>
            </a:r>
          </a:p>
          <a:p>
            <a:pPr lvl="1">
              <a:buFont typeface="Wingdings" pitchFamily="2" charset="2"/>
              <a:buChar char="Ø"/>
            </a:pP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Hoe ‘groot’ is het probleem? </a:t>
            </a:r>
          </a:p>
          <a:p>
            <a:pPr lvl="1">
              <a:buFont typeface="Wingdings" pitchFamily="2" charset="2"/>
              <a:buChar char="Ø"/>
            </a:pP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Wat willen de melders? </a:t>
            </a:r>
          </a:p>
          <a:p>
            <a:pPr lvl="1">
              <a:buFont typeface="Wingdings" pitchFamily="2" charset="2"/>
              <a:buChar char="Ø"/>
            </a:pP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Wel of niet informere</a:t>
            </a:r>
            <a:r>
              <a:rPr lang="nl-NL" sz="1600" dirty="0">
                <a:latin typeface="Verdana" panose="020B0604030504040204" pitchFamily="34" charset="0"/>
                <a:ea typeface="Verdana" panose="020B0604030504040204" pitchFamily="34" charset="0"/>
                <a:cs typeface="Verdana" panose="020B0604030504040204" pitchFamily="34" charset="0"/>
              </a:rPr>
              <a:t>n Henk? En zo ja, wanneer? </a:t>
            </a:r>
            <a:endPar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ijdelijke aanduiding voor dianummer 4">
            <a:extLst>
              <a:ext uri="{FF2B5EF4-FFF2-40B4-BE49-F238E27FC236}">
                <a16:creationId xmlns:a16="http://schemas.microsoft.com/office/drawing/2014/main" id="{C6EC855A-DB5F-F029-9FCA-1A59F0778AFA}"/>
              </a:ext>
            </a:extLst>
          </p:cNvPr>
          <p:cNvSpPr>
            <a:spLocks noGrp="1"/>
          </p:cNvSpPr>
          <p:nvPr>
            <p:ph type="sldNum" sz="quarter" idx="12"/>
          </p:nvPr>
        </p:nvSpPr>
        <p:spPr/>
        <p:txBody>
          <a:bodyPr/>
          <a:lstStyle/>
          <a:p>
            <a:fld id="{684A6C9E-4FF9-4D7C-BE08-3D30EFEBBBA6}" type="slidenum">
              <a:rPr lang="nl-NL" smtClean="0"/>
              <a:t>6</a:t>
            </a:fld>
            <a:endParaRPr lang="nl-NL"/>
          </a:p>
        </p:txBody>
      </p:sp>
      <p:sp>
        <p:nvSpPr>
          <p:cNvPr id="6" name="Titel 5">
            <a:extLst>
              <a:ext uri="{FF2B5EF4-FFF2-40B4-BE49-F238E27FC236}">
                <a16:creationId xmlns:a16="http://schemas.microsoft.com/office/drawing/2014/main" id="{0E01033D-2FCE-A4E7-6CA0-B1FB8A6F3FEB}"/>
              </a:ext>
            </a:extLst>
          </p:cNvPr>
          <p:cNvSpPr>
            <a:spLocks noGrp="1"/>
          </p:cNvSpPr>
          <p:nvPr>
            <p:ph type="title"/>
          </p:nvPr>
        </p:nvSpPr>
        <p:spPr>
          <a:xfrm>
            <a:off x="682752" y="1674022"/>
            <a:ext cx="10972800" cy="1143000"/>
          </a:xfrm>
        </p:spPr>
        <p:txBody>
          <a:bodyPr>
            <a:normAutofit/>
          </a:bodyPr>
          <a:lstStyle/>
          <a:p>
            <a:r>
              <a:rPr lang="nl-NL" sz="2800" b="1" dirty="0">
                <a:solidFill>
                  <a:schemeClr val="tx1">
                    <a:lumMod val="95000"/>
                    <a:lumOff val="5000"/>
                  </a:schemeClr>
                </a:solidFill>
                <a:ea typeface="Verdana"/>
              </a:rPr>
              <a:t>Fase 1: het oppakken van de melding</a:t>
            </a:r>
            <a:endParaRPr lang="nl-NL" sz="2800" b="1" dirty="0">
              <a:solidFill>
                <a:schemeClr val="tx1"/>
              </a:solidFill>
            </a:endParaRPr>
          </a:p>
        </p:txBody>
      </p:sp>
      <p:pic>
        <p:nvPicPr>
          <p:cNvPr id="3" name="Picture 2" descr="Stappenplan om je aan te melden bij een HBO-instelling">
            <a:extLst>
              <a:ext uri="{FF2B5EF4-FFF2-40B4-BE49-F238E27FC236}">
                <a16:creationId xmlns:a16="http://schemas.microsoft.com/office/drawing/2014/main" id="{2A56BEC6-B5FE-DE7E-484C-9E7D0C57DFB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423708" y="3748059"/>
            <a:ext cx="2844800" cy="1628648"/>
          </a:xfrm>
          <a:prstGeom prst="rect">
            <a:avLst/>
          </a:prstGeom>
          <a:solidFill>
            <a:srgbClr val="FFFFFF"/>
          </a:solidFill>
        </p:spPr>
      </p:pic>
      <p:sp>
        <p:nvSpPr>
          <p:cNvPr id="4" name="Footer Placeholder 3">
            <a:extLst>
              <a:ext uri="{FF2B5EF4-FFF2-40B4-BE49-F238E27FC236}">
                <a16:creationId xmlns:a16="http://schemas.microsoft.com/office/drawing/2014/main" id="{8CD7252A-2E75-4BB5-D534-C27D15F9FA73}"/>
              </a:ext>
            </a:extLst>
          </p:cNvPr>
          <p:cNvSpPr>
            <a:spLocks noGrp="1"/>
          </p:cNvSpPr>
          <p:nvPr>
            <p:ph type="ftr" sz="quarter" idx="11"/>
          </p:nvPr>
        </p:nvSpPr>
        <p:spPr/>
        <p:txBody>
          <a:bodyPr/>
          <a:lstStyle/>
          <a:p>
            <a:r>
              <a:rPr lang="en-US"/>
              <a:t>VvA Jong 30 september 2025</a:t>
            </a:r>
          </a:p>
        </p:txBody>
      </p:sp>
    </p:spTree>
    <p:extLst>
      <p:ext uri="{BB962C8B-B14F-4D97-AF65-F5344CB8AC3E}">
        <p14:creationId xmlns:p14="http://schemas.microsoft.com/office/powerpoint/2010/main" val="52763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CDA5A-34A6-845A-A669-4B589D764879}"/>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67C8AC5E-3242-731A-9E6F-B4B8B4797559}"/>
              </a:ext>
            </a:extLst>
          </p:cNvPr>
          <p:cNvSpPr>
            <a:spLocks noGrp="1"/>
          </p:cNvSpPr>
          <p:nvPr>
            <p:ph idx="1"/>
          </p:nvPr>
        </p:nvSpPr>
        <p:spPr>
          <a:xfrm>
            <a:off x="682752" y="2436877"/>
            <a:ext cx="10972800" cy="3200399"/>
          </a:xfrm>
        </p:spPr>
        <p:txBody>
          <a:bodyPr vert="horz" lIns="91440" tIns="45720" rIns="91440" bIns="45720" rtlCol="0" anchor="t">
            <a:normAutofit/>
          </a:bodyPr>
          <a:lstStyle/>
          <a:p>
            <a:pPr marL="0" indent="0">
              <a:lnSpc>
                <a:spcPct val="90000"/>
              </a:lnSpc>
              <a:buNone/>
            </a:pPr>
            <a:endParaRPr lang="nl-NL" sz="16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endPar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endParaRPr lang="nl-NL" sz="1600" dirty="0">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endPar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ijdelijke aanduiding voor dianummer 4">
            <a:extLst>
              <a:ext uri="{FF2B5EF4-FFF2-40B4-BE49-F238E27FC236}">
                <a16:creationId xmlns:a16="http://schemas.microsoft.com/office/drawing/2014/main" id="{E3ADD280-4E84-342C-0852-880B7F026E93}"/>
              </a:ext>
            </a:extLst>
          </p:cNvPr>
          <p:cNvSpPr>
            <a:spLocks noGrp="1"/>
          </p:cNvSpPr>
          <p:nvPr>
            <p:ph type="sldNum" sz="quarter" idx="12"/>
          </p:nvPr>
        </p:nvSpPr>
        <p:spPr/>
        <p:txBody>
          <a:bodyPr/>
          <a:lstStyle/>
          <a:p>
            <a:fld id="{684A6C9E-4FF9-4D7C-BE08-3D30EFEBBBA6}" type="slidenum">
              <a:rPr lang="nl-NL" smtClean="0"/>
              <a:t>7</a:t>
            </a:fld>
            <a:endParaRPr lang="nl-NL"/>
          </a:p>
        </p:txBody>
      </p:sp>
      <p:sp>
        <p:nvSpPr>
          <p:cNvPr id="4" name="Footer Placeholder 3">
            <a:extLst>
              <a:ext uri="{FF2B5EF4-FFF2-40B4-BE49-F238E27FC236}">
                <a16:creationId xmlns:a16="http://schemas.microsoft.com/office/drawing/2014/main" id="{C15702B5-8BED-B30E-6BAE-7C270522302E}"/>
              </a:ext>
            </a:extLst>
          </p:cNvPr>
          <p:cNvSpPr>
            <a:spLocks noGrp="1"/>
          </p:cNvSpPr>
          <p:nvPr>
            <p:ph type="ftr" sz="quarter" idx="11"/>
          </p:nvPr>
        </p:nvSpPr>
        <p:spPr/>
        <p:txBody>
          <a:bodyPr/>
          <a:lstStyle/>
          <a:p>
            <a:r>
              <a:rPr lang="en-US"/>
              <a:t>VvA Jong 30 september 2025</a:t>
            </a:r>
          </a:p>
        </p:txBody>
      </p:sp>
      <p:sp>
        <p:nvSpPr>
          <p:cNvPr id="10" name="Title 5">
            <a:extLst>
              <a:ext uri="{FF2B5EF4-FFF2-40B4-BE49-F238E27FC236}">
                <a16:creationId xmlns:a16="http://schemas.microsoft.com/office/drawing/2014/main" id="{DD31AE7B-9A0D-07DA-D34A-BE5B13057592}"/>
              </a:ext>
            </a:extLst>
          </p:cNvPr>
          <p:cNvSpPr txBox="1">
            <a:spLocks/>
          </p:cNvSpPr>
          <p:nvPr/>
        </p:nvSpPr>
        <p:spPr>
          <a:xfrm>
            <a:off x="609600" y="2065908"/>
            <a:ext cx="10972800" cy="5376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b="1"/>
              <a:t>Casus: De Oude Looier (vervolg)</a:t>
            </a:r>
            <a:endParaRPr lang="en-US" dirty="0"/>
          </a:p>
        </p:txBody>
      </p:sp>
      <p:sp>
        <p:nvSpPr>
          <p:cNvPr id="11" name="Tekstvak 10">
            <a:extLst>
              <a:ext uri="{FF2B5EF4-FFF2-40B4-BE49-F238E27FC236}">
                <a16:creationId xmlns:a16="http://schemas.microsoft.com/office/drawing/2014/main" id="{EE089D67-E8F7-F9DA-F1A5-29F1F0D0BB32}"/>
              </a:ext>
            </a:extLst>
          </p:cNvPr>
          <p:cNvSpPr txBox="1"/>
          <p:nvPr/>
        </p:nvSpPr>
        <p:spPr>
          <a:xfrm>
            <a:off x="769306" y="2852662"/>
            <a:ext cx="7106333" cy="1466492"/>
          </a:xfrm>
          <a:prstGeom prst="rect">
            <a:avLst/>
          </a:prstGeom>
          <a:noFill/>
        </p:spPr>
        <p:txBody>
          <a:bodyPr wrap="square" rtlCol="0">
            <a:spAutoFit/>
          </a:bodyPr>
          <a:lstStyle/>
          <a:p>
            <a:pPr marL="685800" lvl="1" indent="-228600">
              <a:lnSpc>
                <a:spcPct val="110000"/>
              </a:lnSpc>
              <a:spcBef>
                <a:spcPts val="500"/>
              </a:spcBef>
              <a:buFont typeface="Arial" panose="020B0604020202020204" pitchFamily="34" charset="0"/>
              <a:buChar char="•"/>
            </a:pPr>
            <a:r>
              <a:rPr lang="nl-NL" sz="1500" dirty="0">
                <a:latin typeface="Verdana"/>
                <a:ea typeface="Verdana"/>
              </a:rPr>
              <a:t>De melders willen ondanks aandringen nog steeds anoniem blijven.</a:t>
            </a:r>
          </a:p>
          <a:p>
            <a:pPr marL="685800" lvl="1" indent="-228600">
              <a:lnSpc>
                <a:spcPct val="110000"/>
              </a:lnSpc>
              <a:spcBef>
                <a:spcPts val="500"/>
              </a:spcBef>
              <a:buFont typeface="Arial" panose="020B0604020202020204" pitchFamily="34" charset="0"/>
              <a:buChar char="•"/>
            </a:pPr>
            <a:r>
              <a:rPr lang="nl-NL" sz="1500" dirty="0">
                <a:latin typeface="Verdana"/>
                <a:ea typeface="Verdana"/>
              </a:rPr>
              <a:t>Werkgever besluit Henk te informeren over de meldingen. </a:t>
            </a:r>
          </a:p>
          <a:p>
            <a:pPr marL="685800" lvl="1" indent="-228600">
              <a:lnSpc>
                <a:spcPct val="110000"/>
              </a:lnSpc>
              <a:spcBef>
                <a:spcPts val="500"/>
              </a:spcBef>
              <a:buFont typeface="Arial" panose="020B0604020202020204" pitchFamily="34" charset="0"/>
              <a:buChar char="•"/>
            </a:pPr>
            <a:r>
              <a:rPr lang="nl-NL" sz="1500" dirty="0">
                <a:latin typeface="Verdana"/>
                <a:ea typeface="Verdana"/>
              </a:rPr>
              <a:t>Henk herkent zich niet in de inhoud van de melding. Hij is wie hij is en heeft nog nooit gehoord van problemen. </a:t>
            </a:r>
          </a:p>
        </p:txBody>
      </p:sp>
    </p:spTree>
    <p:extLst>
      <p:ext uri="{BB962C8B-B14F-4D97-AF65-F5344CB8AC3E}">
        <p14:creationId xmlns:p14="http://schemas.microsoft.com/office/powerpoint/2010/main" val="392694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A572A-D72C-A80B-A019-3435E2AE470B}"/>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662D3FC-D1D1-46DC-2DC9-BDBF975E7DFB}"/>
              </a:ext>
            </a:extLst>
          </p:cNvPr>
          <p:cNvSpPr>
            <a:spLocks noGrp="1"/>
          </p:cNvSpPr>
          <p:nvPr>
            <p:ph idx="1"/>
          </p:nvPr>
        </p:nvSpPr>
        <p:spPr>
          <a:xfrm>
            <a:off x="682752" y="2436877"/>
            <a:ext cx="10972800" cy="3200399"/>
          </a:xfrm>
        </p:spPr>
        <p:txBody>
          <a:bodyPr vert="horz" lIns="91440" tIns="45720" rIns="91440" bIns="45720" rtlCol="0" anchor="t">
            <a:normAutofit/>
          </a:bodyPr>
          <a:lstStyle/>
          <a:p>
            <a:pPr marL="0" indent="0">
              <a:lnSpc>
                <a:spcPct val="90000"/>
              </a:lnSpc>
              <a:buNone/>
            </a:pPr>
            <a:endParaRPr lang="nl-NL" sz="16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r>
              <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rPr>
              <a:t>Dilemma’s voor de beklaagde</a:t>
            </a:r>
          </a:p>
          <a:p>
            <a:pPr marL="742950" lvl="1" indent="-285750">
              <a:spcBef>
                <a:spcPts val="1000"/>
              </a:spcBef>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Wat is de inhoud van de melding? Voldoende concreet? Welke grenzen overschreden?</a:t>
            </a:r>
          </a:p>
          <a:p>
            <a:pPr marL="742950" lvl="1" indent="-285750">
              <a:spcBef>
                <a:spcPts val="1000"/>
              </a:spcBef>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Identiteit melders? </a:t>
            </a:r>
          </a:p>
          <a:p>
            <a:pPr marL="742950" lvl="1" indent="-285750">
              <a:spcBef>
                <a:spcPts val="1000"/>
              </a:spcBef>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Wil in gesprek met melders.</a:t>
            </a:r>
          </a:p>
          <a:p>
            <a:pPr marL="742950" lvl="1" indent="-285750">
              <a:spcBef>
                <a:spcPts val="1000"/>
              </a:spcBef>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Is melding wel te goeder trouw, valse melding?</a:t>
            </a:r>
          </a:p>
          <a:p>
            <a:pPr marL="742950" lvl="1" indent="-285750">
              <a:spcBef>
                <a:spcPts val="1000"/>
              </a:spcBef>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Wederhoor.</a:t>
            </a:r>
          </a:p>
          <a:p>
            <a:pPr marL="742950" lvl="1" indent="-285750">
              <a:spcBef>
                <a:spcPts val="1000"/>
              </a:spcBef>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Werk ik mee of niet?</a:t>
            </a:r>
          </a:p>
          <a:p>
            <a:pPr marL="742950" lvl="1" indent="-285750">
              <a:spcBef>
                <a:spcPts val="1000"/>
              </a:spcBef>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Hoe reageer ik ‘goed’ op de melding?</a:t>
            </a:r>
          </a:p>
        </p:txBody>
      </p:sp>
      <p:sp>
        <p:nvSpPr>
          <p:cNvPr id="5" name="Tijdelijke aanduiding voor dianummer 4">
            <a:extLst>
              <a:ext uri="{FF2B5EF4-FFF2-40B4-BE49-F238E27FC236}">
                <a16:creationId xmlns:a16="http://schemas.microsoft.com/office/drawing/2014/main" id="{8D1A3AC2-9309-FF27-70D7-8563A673B43C}"/>
              </a:ext>
            </a:extLst>
          </p:cNvPr>
          <p:cNvSpPr>
            <a:spLocks noGrp="1"/>
          </p:cNvSpPr>
          <p:nvPr>
            <p:ph type="sldNum" sz="quarter" idx="12"/>
          </p:nvPr>
        </p:nvSpPr>
        <p:spPr/>
        <p:txBody>
          <a:bodyPr/>
          <a:lstStyle/>
          <a:p>
            <a:fld id="{684A6C9E-4FF9-4D7C-BE08-3D30EFEBBBA6}" type="slidenum">
              <a:rPr lang="nl-NL" smtClean="0"/>
              <a:t>8</a:t>
            </a:fld>
            <a:endParaRPr lang="nl-NL"/>
          </a:p>
        </p:txBody>
      </p:sp>
      <p:sp>
        <p:nvSpPr>
          <p:cNvPr id="6" name="Titel 5">
            <a:extLst>
              <a:ext uri="{FF2B5EF4-FFF2-40B4-BE49-F238E27FC236}">
                <a16:creationId xmlns:a16="http://schemas.microsoft.com/office/drawing/2014/main" id="{D0252E74-1772-946B-8266-00D430CE4F38}"/>
              </a:ext>
            </a:extLst>
          </p:cNvPr>
          <p:cNvSpPr>
            <a:spLocks noGrp="1"/>
          </p:cNvSpPr>
          <p:nvPr>
            <p:ph type="title"/>
          </p:nvPr>
        </p:nvSpPr>
        <p:spPr>
          <a:xfrm>
            <a:off x="682752" y="1674022"/>
            <a:ext cx="10972800" cy="1143000"/>
          </a:xfrm>
        </p:spPr>
        <p:txBody>
          <a:bodyPr>
            <a:normAutofit/>
          </a:bodyPr>
          <a:lstStyle/>
          <a:p>
            <a:r>
              <a:rPr lang="nl-NL" sz="2800" b="1" dirty="0">
                <a:solidFill>
                  <a:schemeClr val="tx1">
                    <a:lumMod val="95000"/>
                    <a:lumOff val="5000"/>
                  </a:schemeClr>
                </a:solidFill>
                <a:ea typeface="Verdana"/>
              </a:rPr>
              <a:t>Fase 1: het oppakken van de melding</a:t>
            </a:r>
            <a:endParaRPr lang="nl-NL" sz="2800" b="1" dirty="0">
              <a:solidFill>
                <a:schemeClr val="tx1"/>
              </a:solidFill>
            </a:endParaRPr>
          </a:p>
        </p:txBody>
      </p:sp>
      <p:pic>
        <p:nvPicPr>
          <p:cNvPr id="3" name="Picture 2" descr="Stappenplan om je aan te melden bij een HBO-instelling">
            <a:extLst>
              <a:ext uri="{FF2B5EF4-FFF2-40B4-BE49-F238E27FC236}">
                <a16:creationId xmlns:a16="http://schemas.microsoft.com/office/drawing/2014/main" id="{7138C671-24A0-2BBC-5B41-086F0E8F7DD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423708" y="3748059"/>
            <a:ext cx="2844800" cy="1628648"/>
          </a:xfrm>
          <a:prstGeom prst="rect">
            <a:avLst/>
          </a:prstGeom>
          <a:solidFill>
            <a:srgbClr val="FFFFFF"/>
          </a:solidFill>
        </p:spPr>
      </p:pic>
      <p:sp>
        <p:nvSpPr>
          <p:cNvPr id="4" name="Footer Placeholder 3">
            <a:extLst>
              <a:ext uri="{FF2B5EF4-FFF2-40B4-BE49-F238E27FC236}">
                <a16:creationId xmlns:a16="http://schemas.microsoft.com/office/drawing/2014/main" id="{F45885E9-B19A-02AF-5F29-409AED6E1CE9}"/>
              </a:ext>
            </a:extLst>
          </p:cNvPr>
          <p:cNvSpPr>
            <a:spLocks noGrp="1"/>
          </p:cNvSpPr>
          <p:nvPr>
            <p:ph type="ftr" sz="quarter" idx="11"/>
          </p:nvPr>
        </p:nvSpPr>
        <p:spPr/>
        <p:txBody>
          <a:bodyPr/>
          <a:lstStyle/>
          <a:p>
            <a:r>
              <a:rPr lang="en-US"/>
              <a:t>VvA Jong 30 september 2025</a:t>
            </a:r>
          </a:p>
        </p:txBody>
      </p:sp>
    </p:spTree>
    <p:extLst>
      <p:ext uri="{BB962C8B-B14F-4D97-AF65-F5344CB8AC3E}">
        <p14:creationId xmlns:p14="http://schemas.microsoft.com/office/powerpoint/2010/main" val="3099511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2DB6B-53C8-6F77-366E-2366596C7483}"/>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D7A7DBD-93C2-50F8-411E-59DF382DDADA}"/>
              </a:ext>
            </a:extLst>
          </p:cNvPr>
          <p:cNvSpPr>
            <a:spLocks noGrp="1"/>
          </p:cNvSpPr>
          <p:nvPr>
            <p:ph idx="1"/>
          </p:nvPr>
        </p:nvSpPr>
        <p:spPr>
          <a:xfrm>
            <a:off x="682752" y="2436877"/>
            <a:ext cx="10972800" cy="3200399"/>
          </a:xfrm>
        </p:spPr>
        <p:txBody>
          <a:bodyPr vert="horz" lIns="91440" tIns="45720" rIns="91440" bIns="45720" rtlCol="0" anchor="t">
            <a:normAutofit/>
          </a:bodyPr>
          <a:lstStyle/>
          <a:p>
            <a:pPr marL="0" indent="0">
              <a:lnSpc>
                <a:spcPct val="90000"/>
              </a:lnSpc>
              <a:buNone/>
            </a:pPr>
            <a:endParaRPr lang="nl-NL" sz="16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endPar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endParaRPr lang="nl-NL" sz="1600" dirty="0">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endPar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ijdelijke aanduiding voor dianummer 4">
            <a:extLst>
              <a:ext uri="{FF2B5EF4-FFF2-40B4-BE49-F238E27FC236}">
                <a16:creationId xmlns:a16="http://schemas.microsoft.com/office/drawing/2014/main" id="{78EA9BD4-7B6D-D6C9-2605-80169C174129}"/>
              </a:ext>
            </a:extLst>
          </p:cNvPr>
          <p:cNvSpPr>
            <a:spLocks noGrp="1"/>
          </p:cNvSpPr>
          <p:nvPr>
            <p:ph type="sldNum" sz="quarter" idx="12"/>
          </p:nvPr>
        </p:nvSpPr>
        <p:spPr/>
        <p:txBody>
          <a:bodyPr/>
          <a:lstStyle/>
          <a:p>
            <a:fld id="{684A6C9E-4FF9-4D7C-BE08-3D30EFEBBBA6}" type="slidenum">
              <a:rPr lang="nl-NL" smtClean="0"/>
              <a:t>9</a:t>
            </a:fld>
            <a:endParaRPr lang="nl-NL"/>
          </a:p>
        </p:txBody>
      </p:sp>
      <p:sp>
        <p:nvSpPr>
          <p:cNvPr id="4" name="Footer Placeholder 3">
            <a:extLst>
              <a:ext uri="{FF2B5EF4-FFF2-40B4-BE49-F238E27FC236}">
                <a16:creationId xmlns:a16="http://schemas.microsoft.com/office/drawing/2014/main" id="{211D852D-826A-3A28-BEF3-A348F48A10A5}"/>
              </a:ext>
            </a:extLst>
          </p:cNvPr>
          <p:cNvSpPr>
            <a:spLocks noGrp="1"/>
          </p:cNvSpPr>
          <p:nvPr>
            <p:ph type="ftr" sz="quarter" idx="11"/>
          </p:nvPr>
        </p:nvSpPr>
        <p:spPr/>
        <p:txBody>
          <a:bodyPr/>
          <a:lstStyle/>
          <a:p>
            <a:r>
              <a:rPr lang="en-US"/>
              <a:t>VvA Jong 30 september 2025</a:t>
            </a:r>
          </a:p>
        </p:txBody>
      </p:sp>
      <p:sp>
        <p:nvSpPr>
          <p:cNvPr id="10" name="Title 5">
            <a:extLst>
              <a:ext uri="{FF2B5EF4-FFF2-40B4-BE49-F238E27FC236}">
                <a16:creationId xmlns:a16="http://schemas.microsoft.com/office/drawing/2014/main" id="{B082C4ED-51B2-1E41-564A-69E16AB71AD4}"/>
              </a:ext>
            </a:extLst>
          </p:cNvPr>
          <p:cNvSpPr txBox="1">
            <a:spLocks/>
          </p:cNvSpPr>
          <p:nvPr/>
        </p:nvSpPr>
        <p:spPr>
          <a:xfrm>
            <a:off x="609600" y="2065908"/>
            <a:ext cx="10972800" cy="5376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b="1"/>
              <a:t>Casus: De Oude Looier (vervolg)</a:t>
            </a:r>
            <a:endParaRPr lang="en-US" dirty="0"/>
          </a:p>
        </p:txBody>
      </p:sp>
      <p:sp>
        <p:nvSpPr>
          <p:cNvPr id="11" name="Tekstvak 10">
            <a:extLst>
              <a:ext uri="{FF2B5EF4-FFF2-40B4-BE49-F238E27FC236}">
                <a16:creationId xmlns:a16="http://schemas.microsoft.com/office/drawing/2014/main" id="{F8277FE8-4511-F65A-C7CE-4CA2D5A6FF45}"/>
              </a:ext>
            </a:extLst>
          </p:cNvPr>
          <p:cNvSpPr txBox="1"/>
          <p:nvPr/>
        </p:nvSpPr>
        <p:spPr>
          <a:xfrm>
            <a:off x="769306" y="2852662"/>
            <a:ext cx="7841294" cy="2420599"/>
          </a:xfrm>
          <a:prstGeom prst="rect">
            <a:avLst/>
          </a:prstGeom>
          <a:noFill/>
        </p:spPr>
        <p:txBody>
          <a:bodyPr wrap="square" rtlCol="0">
            <a:spAutoFit/>
          </a:bodyPr>
          <a:lstStyle/>
          <a:p>
            <a:pPr marL="685800" lvl="1" indent="-228600">
              <a:lnSpc>
                <a:spcPct val="110000"/>
              </a:lnSpc>
              <a:spcBef>
                <a:spcPts val="500"/>
              </a:spcBef>
              <a:buFont typeface="Arial" panose="020B0604020202020204" pitchFamily="34" charset="0"/>
              <a:buChar char="•"/>
            </a:pPr>
            <a:endParaRPr lang="nl-NL" sz="1500" dirty="0">
              <a:latin typeface="Verdana"/>
              <a:ea typeface="Verdana"/>
            </a:endParaRPr>
          </a:p>
          <a:p>
            <a:pPr marL="685800" lvl="1" indent="-228600">
              <a:lnSpc>
                <a:spcPct val="110000"/>
              </a:lnSpc>
              <a:spcBef>
                <a:spcPts val="500"/>
              </a:spcBef>
              <a:buFont typeface="Arial" panose="020B0604020202020204" pitchFamily="34" charset="0"/>
              <a:buChar char="•"/>
            </a:pPr>
            <a:r>
              <a:rPr lang="nl-NL" sz="1500" dirty="0">
                <a:latin typeface="Verdana"/>
                <a:ea typeface="Verdana"/>
              </a:rPr>
              <a:t>Henk is aangeslagen, hij begrijpt er niets van.</a:t>
            </a:r>
          </a:p>
          <a:p>
            <a:pPr marL="685800" lvl="1" indent="-228600">
              <a:lnSpc>
                <a:spcPct val="110000"/>
              </a:lnSpc>
              <a:spcBef>
                <a:spcPts val="500"/>
              </a:spcBef>
              <a:buFont typeface="Arial" panose="020B0604020202020204" pitchFamily="34" charset="0"/>
              <a:buChar char="•"/>
            </a:pPr>
            <a:r>
              <a:rPr lang="nl-NL" sz="1500" dirty="0">
                <a:latin typeface="Verdana"/>
                <a:ea typeface="Verdana"/>
              </a:rPr>
              <a:t>Hij wil de melders spreken, het samen met hen oplossen.</a:t>
            </a:r>
          </a:p>
          <a:p>
            <a:pPr marL="685800" lvl="1" indent="-228600">
              <a:lnSpc>
                <a:spcPct val="110000"/>
              </a:lnSpc>
              <a:spcBef>
                <a:spcPts val="500"/>
              </a:spcBef>
              <a:buFont typeface="Arial" panose="020B0604020202020204" pitchFamily="34" charset="0"/>
              <a:buChar char="•"/>
            </a:pPr>
            <a:r>
              <a:rPr lang="nl-NL" sz="1500" dirty="0">
                <a:latin typeface="Verdana"/>
                <a:ea typeface="Verdana"/>
              </a:rPr>
              <a:t>De melders durven niet in gesprek met Henk (dat heeft toch geen zin);</a:t>
            </a:r>
          </a:p>
          <a:p>
            <a:pPr marL="685800" lvl="1" indent="-228600">
              <a:lnSpc>
                <a:spcPct val="110000"/>
              </a:lnSpc>
              <a:spcBef>
                <a:spcPts val="500"/>
              </a:spcBef>
              <a:buFont typeface="Arial" panose="020B0604020202020204" pitchFamily="34" charset="0"/>
              <a:buChar char="•"/>
            </a:pPr>
            <a:r>
              <a:rPr lang="nl-NL" sz="1500" dirty="0">
                <a:latin typeface="Verdana"/>
                <a:ea typeface="Verdana"/>
              </a:rPr>
              <a:t>De melders willen wel meewerken aan een onderzoek en zijn – na lang aandringen – toch bereid hun identiteit prijs te geven; </a:t>
            </a:r>
          </a:p>
          <a:p>
            <a:pPr marL="685800" lvl="1" indent="-228600">
              <a:lnSpc>
                <a:spcPct val="110000"/>
              </a:lnSpc>
              <a:spcBef>
                <a:spcPts val="500"/>
              </a:spcBef>
              <a:buFont typeface="Arial" panose="020B0604020202020204" pitchFamily="34" charset="0"/>
              <a:buChar char="•"/>
            </a:pPr>
            <a:r>
              <a:rPr lang="nl-NL" sz="1500" dirty="0">
                <a:latin typeface="Verdana"/>
                <a:ea typeface="Verdana"/>
              </a:rPr>
              <a:t>De melders zeggen dat er veel meer mensen in het bedrijf zijn die last hebben van het gedrag van Henk. </a:t>
            </a:r>
          </a:p>
        </p:txBody>
      </p:sp>
    </p:spTree>
    <p:extLst>
      <p:ext uri="{BB962C8B-B14F-4D97-AF65-F5344CB8AC3E}">
        <p14:creationId xmlns:p14="http://schemas.microsoft.com/office/powerpoint/2010/main" val="2867497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02802864-330D-62B5-E8A1-AEC73E9B84B1}"/>
              </a:ext>
            </a:extLst>
          </p:cNvPr>
          <p:cNvSpPr>
            <a:spLocks noGrp="1"/>
          </p:cNvSpPr>
          <p:nvPr>
            <p:ph idx="1"/>
          </p:nvPr>
        </p:nvSpPr>
        <p:spPr>
          <a:xfrm>
            <a:off x="609600" y="3094074"/>
            <a:ext cx="10507579" cy="3240104"/>
          </a:xfrm>
        </p:spPr>
        <p:txBody>
          <a:bodyPr vert="horz" lIns="91440" tIns="45720" rIns="91440" bIns="45720" rtlCol="0" anchor="t">
            <a:normAutofit/>
          </a:bodyPr>
          <a:lstStyle/>
          <a:p>
            <a:pPr marL="0" indent="0">
              <a:buNone/>
            </a:pPr>
            <a:r>
              <a:rPr lang="nl-NL" sz="1600" dirty="0">
                <a:latin typeface="Verdana" panose="020B0604030504040204" pitchFamily="34" charset="0"/>
                <a:ea typeface="Verdana" panose="020B0604030504040204" pitchFamily="34" charset="0"/>
                <a:cs typeface="Verdana" panose="020B0604030504040204" pitchFamily="34" charset="0"/>
              </a:rPr>
              <a:t>Dillema’s voor de werkgever:</a:t>
            </a:r>
          </a:p>
          <a:p>
            <a:pPr marL="0" indent="0">
              <a:buNone/>
            </a:pPr>
            <a:endParaRPr lang="nl-NL" sz="1600" dirty="0">
              <a:latin typeface="Verdana" panose="020B0604030504040204" pitchFamily="34" charset="0"/>
              <a:ea typeface="Verdana" panose="020B0604030504040204" pitchFamily="34" charset="0"/>
              <a:cs typeface="Verdana" panose="020B0604030504040204" pitchFamily="34" charset="0"/>
            </a:endParaRP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Zorgplicht voor alle werknemers in het bedrijf. Veilige werkomgeving.</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Opties vervolgstappen. </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Wel of geen onderzoek?</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In geval van onderzoek: intern of extern?; </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In geval van extern bureau: welk bureau is geschikt?</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Moet beklaagde wel of niet op non-actief worden gesteld?</a:t>
            </a:r>
          </a:p>
          <a:p>
            <a:pPr marL="0" indent="0">
              <a:buNone/>
            </a:pPr>
            <a:endParaRPr lang="nl-NL" sz="1600" i="1" dirty="0">
              <a:solidFill>
                <a:schemeClr val="tx1">
                  <a:lumMod val="95000"/>
                  <a:lumOff val="5000"/>
                </a:schemeClr>
              </a:solidFill>
            </a:endParaRPr>
          </a:p>
        </p:txBody>
      </p:sp>
      <p:sp>
        <p:nvSpPr>
          <p:cNvPr id="4" name="Tijdelijke aanduiding voor voettekst 3">
            <a:extLst>
              <a:ext uri="{FF2B5EF4-FFF2-40B4-BE49-F238E27FC236}">
                <a16:creationId xmlns:a16="http://schemas.microsoft.com/office/drawing/2014/main" id="{EB175CEA-22F0-B8A1-C3E6-30C8A5BB3B0E}"/>
              </a:ext>
            </a:extLst>
          </p:cNvPr>
          <p:cNvSpPr>
            <a:spLocks noGrp="1"/>
          </p:cNvSpPr>
          <p:nvPr>
            <p:ph type="ftr" sz="quarter" idx="11"/>
          </p:nvPr>
        </p:nvSpPr>
        <p:spPr/>
        <p:txBody>
          <a:bodyPr/>
          <a:lstStyle/>
          <a:p>
            <a:r>
              <a:rPr lang="nl-NL"/>
              <a:t>VvA Jong 30 september 2025</a:t>
            </a:r>
          </a:p>
        </p:txBody>
      </p:sp>
      <p:sp>
        <p:nvSpPr>
          <p:cNvPr id="5" name="Tijdelijke aanduiding voor dianummer 4">
            <a:extLst>
              <a:ext uri="{FF2B5EF4-FFF2-40B4-BE49-F238E27FC236}">
                <a16:creationId xmlns:a16="http://schemas.microsoft.com/office/drawing/2014/main" id="{7DD9CE35-EB0A-5A5B-4F09-1B7256D64A9E}"/>
              </a:ext>
            </a:extLst>
          </p:cNvPr>
          <p:cNvSpPr>
            <a:spLocks noGrp="1"/>
          </p:cNvSpPr>
          <p:nvPr>
            <p:ph type="sldNum" sz="quarter" idx="12"/>
          </p:nvPr>
        </p:nvSpPr>
        <p:spPr/>
        <p:txBody>
          <a:bodyPr/>
          <a:lstStyle/>
          <a:p>
            <a:fld id="{684A6C9E-4FF9-4D7C-BE08-3D30EFEBBBA6}" type="slidenum">
              <a:rPr lang="nl-NL" smtClean="0"/>
              <a:t>10</a:t>
            </a:fld>
            <a:endParaRPr lang="nl-NL"/>
          </a:p>
        </p:txBody>
      </p:sp>
      <p:sp>
        <p:nvSpPr>
          <p:cNvPr id="6" name="Titel 5">
            <a:extLst>
              <a:ext uri="{FF2B5EF4-FFF2-40B4-BE49-F238E27FC236}">
                <a16:creationId xmlns:a16="http://schemas.microsoft.com/office/drawing/2014/main" id="{BA03E638-99C8-75A7-F67A-C27EE2BF5D52}"/>
              </a:ext>
            </a:extLst>
          </p:cNvPr>
          <p:cNvSpPr>
            <a:spLocks noGrp="1"/>
          </p:cNvSpPr>
          <p:nvPr>
            <p:ph type="title"/>
          </p:nvPr>
        </p:nvSpPr>
        <p:spPr>
          <a:xfrm>
            <a:off x="609600" y="2143380"/>
            <a:ext cx="10972800" cy="654684"/>
          </a:xfrm>
        </p:spPr>
        <p:txBody>
          <a:bodyPr>
            <a:normAutofit/>
          </a:bodyPr>
          <a:lstStyle/>
          <a:p>
            <a:r>
              <a:rPr lang="nl-NL" sz="2800" b="1" dirty="0">
                <a:solidFill>
                  <a:schemeClr val="tx1">
                    <a:lumMod val="95000"/>
                    <a:lumOff val="5000"/>
                  </a:schemeClr>
                </a:solidFill>
                <a:ea typeface="Verdana"/>
              </a:rPr>
              <a:t>Fase 1: Het oppakken van de melding</a:t>
            </a:r>
          </a:p>
        </p:txBody>
      </p:sp>
    </p:spTree>
    <p:extLst>
      <p:ext uri="{BB962C8B-B14F-4D97-AF65-F5344CB8AC3E}">
        <p14:creationId xmlns:p14="http://schemas.microsoft.com/office/powerpoint/2010/main" val="4052100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E62AD-325F-E819-07A5-8DD65A8761EA}"/>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DA35812C-9415-4529-6441-2C1E31E7E438}"/>
              </a:ext>
            </a:extLst>
          </p:cNvPr>
          <p:cNvSpPr>
            <a:spLocks noGrp="1"/>
          </p:cNvSpPr>
          <p:nvPr>
            <p:ph idx="1"/>
          </p:nvPr>
        </p:nvSpPr>
        <p:spPr>
          <a:xfrm>
            <a:off x="682752" y="2436877"/>
            <a:ext cx="10972800" cy="3200399"/>
          </a:xfrm>
        </p:spPr>
        <p:txBody>
          <a:bodyPr vert="horz" lIns="91440" tIns="45720" rIns="91440" bIns="45720" rtlCol="0" anchor="t">
            <a:normAutofit/>
          </a:bodyPr>
          <a:lstStyle/>
          <a:p>
            <a:pPr marL="0" indent="0">
              <a:lnSpc>
                <a:spcPct val="90000"/>
              </a:lnSpc>
              <a:buNone/>
            </a:pPr>
            <a:endParaRPr lang="nl-NL" sz="16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endPar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endParaRPr lang="nl-NL" sz="1600" dirty="0">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endPar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ijdelijke aanduiding voor dianummer 4">
            <a:extLst>
              <a:ext uri="{FF2B5EF4-FFF2-40B4-BE49-F238E27FC236}">
                <a16:creationId xmlns:a16="http://schemas.microsoft.com/office/drawing/2014/main" id="{747F269F-45B9-B034-7CDF-1D4C4EAF1C52}"/>
              </a:ext>
            </a:extLst>
          </p:cNvPr>
          <p:cNvSpPr>
            <a:spLocks noGrp="1"/>
          </p:cNvSpPr>
          <p:nvPr>
            <p:ph type="sldNum" sz="quarter" idx="12"/>
          </p:nvPr>
        </p:nvSpPr>
        <p:spPr/>
        <p:txBody>
          <a:bodyPr/>
          <a:lstStyle/>
          <a:p>
            <a:fld id="{684A6C9E-4FF9-4D7C-BE08-3D30EFEBBBA6}" type="slidenum">
              <a:rPr lang="nl-NL" smtClean="0"/>
              <a:t>11</a:t>
            </a:fld>
            <a:endParaRPr lang="nl-NL"/>
          </a:p>
        </p:txBody>
      </p:sp>
      <p:sp>
        <p:nvSpPr>
          <p:cNvPr id="4" name="Footer Placeholder 3">
            <a:extLst>
              <a:ext uri="{FF2B5EF4-FFF2-40B4-BE49-F238E27FC236}">
                <a16:creationId xmlns:a16="http://schemas.microsoft.com/office/drawing/2014/main" id="{28663C7C-7E60-3726-FC91-A5FF95D22928}"/>
              </a:ext>
            </a:extLst>
          </p:cNvPr>
          <p:cNvSpPr>
            <a:spLocks noGrp="1"/>
          </p:cNvSpPr>
          <p:nvPr>
            <p:ph type="ftr" sz="quarter" idx="11"/>
          </p:nvPr>
        </p:nvSpPr>
        <p:spPr/>
        <p:txBody>
          <a:bodyPr/>
          <a:lstStyle/>
          <a:p>
            <a:r>
              <a:rPr lang="en-US"/>
              <a:t>VvA Jong 30 september 2025</a:t>
            </a:r>
          </a:p>
        </p:txBody>
      </p:sp>
      <p:sp>
        <p:nvSpPr>
          <p:cNvPr id="10" name="Title 5">
            <a:extLst>
              <a:ext uri="{FF2B5EF4-FFF2-40B4-BE49-F238E27FC236}">
                <a16:creationId xmlns:a16="http://schemas.microsoft.com/office/drawing/2014/main" id="{2C1CC63B-D66D-D3E4-C359-2D0119AC9CD9}"/>
              </a:ext>
            </a:extLst>
          </p:cNvPr>
          <p:cNvSpPr txBox="1">
            <a:spLocks/>
          </p:cNvSpPr>
          <p:nvPr/>
        </p:nvSpPr>
        <p:spPr>
          <a:xfrm>
            <a:off x="609600" y="2065908"/>
            <a:ext cx="10972800" cy="5376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b="1"/>
              <a:t>Casus: De Oude Looier (vervolg)</a:t>
            </a:r>
            <a:endParaRPr lang="en-US" dirty="0"/>
          </a:p>
        </p:txBody>
      </p:sp>
      <p:sp>
        <p:nvSpPr>
          <p:cNvPr id="11" name="Tekstvak 10">
            <a:extLst>
              <a:ext uri="{FF2B5EF4-FFF2-40B4-BE49-F238E27FC236}">
                <a16:creationId xmlns:a16="http://schemas.microsoft.com/office/drawing/2014/main" id="{E723DAB3-9CC7-5CC5-BF85-5EC0A0B977BA}"/>
              </a:ext>
            </a:extLst>
          </p:cNvPr>
          <p:cNvSpPr txBox="1"/>
          <p:nvPr/>
        </p:nvSpPr>
        <p:spPr>
          <a:xfrm>
            <a:off x="769306" y="2852662"/>
            <a:ext cx="7841294" cy="2038507"/>
          </a:xfrm>
          <a:prstGeom prst="rect">
            <a:avLst/>
          </a:prstGeom>
          <a:noFill/>
        </p:spPr>
        <p:txBody>
          <a:bodyPr wrap="square" rtlCol="0">
            <a:spAutoFit/>
          </a:bodyPr>
          <a:lstStyle/>
          <a:p>
            <a:pPr marL="685800" lvl="1" indent="-228600">
              <a:lnSpc>
                <a:spcPct val="110000"/>
              </a:lnSpc>
              <a:spcBef>
                <a:spcPts val="500"/>
              </a:spcBef>
              <a:buFont typeface="Arial" panose="020B0604020202020204" pitchFamily="34" charset="0"/>
              <a:buChar char="•"/>
            </a:pPr>
            <a:r>
              <a:rPr lang="nl-NL" sz="1500" dirty="0">
                <a:latin typeface="Verdana"/>
                <a:ea typeface="Verdana"/>
              </a:rPr>
              <a:t>Werkgever besluit om onderzoek te doen nu de melders niet in gesprek met Henk willen en het ‘probleem’ ook breder lijkt te zijn. </a:t>
            </a:r>
          </a:p>
          <a:p>
            <a:pPr marL="685800" lvl="1" indent="-228600">
              <a:lnSpc>
                <a:spcPct val="110000"/>
              </a:lnSpc>
              <a:spcBef>
                <a:spcPts val="500"/>
              </a:spcBef>
              <a:buFont typeface="Arial" panose="020B0604020202020204" pitchFamily="34" charset="0"/>
              <a:buChar char="•"/>
            </a:pPr>
            <a:r>
              <a:rPr lang="nl-NL" sz="1500" dirty="0">
                <a:latin typeface="Verdana"/>
                <a:ea typeface="Verdana"/>
              </a:rPr>
              <a:t>Henk wordt tijdelijk op non-actief gesteld, tijdens het onderzoek.</a:t>
            </a:r>
          </a:p>
          <a:p>
            <a:pPr marL="685800" lvl="1" indent="-228600">
              <a:lnSpc>
                <a:spcPct val="110000"/>
              </a:lnSpc>
              <a:spcBef>
                <a:spcPts val="500"/>
              </a:spcBef>
              <a:buFont typeface="Arial" panose="020B0604020202020204" pitchFamily="34" charset="0"/>
              <a:buChar char="•"/>
            </a:pPr>
            <a:r>
              <a:rPr lang="nl-NL" sz="1500" dirty="0">
                <a:latin typeface="Verdana"/>
                <a:ea typeface="Verdana"/>
              </a:rPr>
              <a:t>Werkgever gaat op zoek naar een onderzoeksbureau en vindt er een die gespecialiseerd is in grensoverschrijdend gedrag.</a:t>
            </a:r>
          </a:p>
          <a:p>
            <a:pPr marL="685800" lvl="1" indent="-228600">
              <a:lnSpc>
                <a:spcPct val="110000"/>
              </a:lnSpc>
              <a:spcBef>
                <a:spcPts val="500"/>
              </a:spcBef>
              <a:buFont typeface="Arial" panose="020B0604020202020204" pitchFamily="34" charset="0"/>
              <a:buChar char="•"/>
            </a:pPr>
            <a:r>
              <a:rPr lang="nl-NL" sz="1500" dirty="0">
                <a:latin typeface="Verdana"/>
                <a:ea typeface="Verdana"/>
              </a:rPr>
              <a:t>Er wordt een onderzoeksopdracht gegeven en het bureau gaat aan de slag. </a:t>
            </a:r>
          </a:p>
        </p:txBody>
      </p:sp>
    </p:spTree>
    <p:extLst>
      <p:ext uri="{BB962C8B-B14F-4D97-AF65-F5344CB8AC3E}">
        <p14:creationId xmlns:p14="http://schemas.microsoft.com/office/powerpoint/2010/main" val="1815335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63B9E-6732-20CB-3E4F-3C6670984E05}"/>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640A89B1-A062-D8D2-BD44-1CE1997324F1}"/>
              </a:ext>
            </a:extLst>
          </p:cNvPr>
          <p:cNvSpPr>
            <a:spLocks noGrp="1"/>
          </p:cNvSpPr>
          <p:nvPr>
            <p:ph idx="1"/>
          </p:nvPr>
        </p:nvSpPr>
        <p:spPr>
          <a:xfrm>
            <a:off x="609600" y="3094074"/>
            <a:ext cx="10507579" cy="3240104"/>
          </a:xfrm>
        </p:spPr>
        <p:txBody>
          <a:bodyPr vert="horz" lIns="91440" tIns="45720" rIns="91440" bIns="45720" rtlCol="0" anchor="t">
            <a:normAutofit/>
          </a:bodyPr>
          <a:lstStyle/>
          <a:p>
            <a:pPr marL="0" indent="0">
              <a:buNone/>
            </a:pPr>
            <a:r>
              <a:rPr lang="nl-NL" sz="1600" dirty="0">
                <a:latin typeface="Verdana" panose="020B0604030504040204" pitchFamily="34" charset="0"/>
                <a:ea typeface="Verdana" panose="020B0604030504040204" pitchFamily="34" charset="0"/>
                <a:cs typeface="Verdana" panose="020B0604030504040204" pitchFamily="34" charset="0"/>
              </a:rPr>
              <a:t>Dillema’s voor de beklaagde:</a:t>
            </a:r>
          </a:p>
          <a:p>
            <a:pPr marL="0" indent="0">
              <a:buNone/>
            </a:pPr>
            <a:endParaRPr lang="nl-NL" sz="1600" dirty="0">
              <a:latin typeface="Verdana" panose="020B0604030504040204" pitchFamily="34" charset="0"/>
              <a:ea typeface="Verdana" panose="020B0604030504040204" pitchFamily="34" charset="0"/>
              <a:cs typeface="Verdana" panose="020B0604030504040204" pitchFamily="34" charset="0"/>
            </a:endParaRP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Verzetten tegen op-</a:t>
            </a:r>
            <a:r>
              <a:rPr lang="nl-NL" sz="1600" dirty="0" err="1">
                <a:latin typeface="Verdana" panose="020B0604030504040204" pitchFamily="34" charset="0"/>
                <a:ea typeface="Verdana" panose="020B0604030504040204" pitchFamily="34" charset="0"/>
                <a:cs typeface="Verdana" panose="020B0604030504040204" pitchFamily="34" charset="0"/>
              </a:rPr>
              <a:t>nonactiefstelling</a:t>
            </a:r>
            <a:r>
              <a:rPr lang="nl-NL" sz="1600" dirty="0">
                <a:latin typeface="Verdana" panose="020B0604030504040204" pitchFamily="34" charset="0"/>
                <a:ea typeface="Verdana" panose="020B0604030504040204" pitchFamily="34" charset="0"/>
                <a:cs typeface="Verdana" panose="020B0604030504040204" pitchFamily="34" charset="0"/>
              </a:rPr>
              <a:t>?</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Waarom wordt er een onderzoek ingesteld?</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Is het onderzoeksbureau geschikt – heb ik er vertrouwen in?</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Onderzoeksopdracht?</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Onderzoeksprotocol?</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Hoe zorg ik dat mijn rechten geborgd worden?;</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Wie wordt er gehoord in het onderzoek – </a:t>
            </a:r>
            <a:r>
              <a:rPr lang="nl-NL" sz="1600" i="1" dirty="0" err="1">
                <a:latin typeface="Verdana" panose="020B0604030504040204" pitchFamily="34" charset="0"/>
                <a:ea typeface="Verdana" panose="020B0604030504040204" pitchFamily="34" charset="0"/>
                <a:cs typeface="Verdana" panose="020B0604030504040204" pitchFamily="34" charset="0"/>
              </a:rPr>
              <a:t>fishing</a:t>
            </a:r>
            <a:r>
              <a:rPr lang="nl-NL" sz="1600" i="1" dirty="0">
                <a:latin typeface="Verdana" panose="020B0604030504040204" pitchFamily="34" charset="0"/>
                <a:ea typeface="Verdana" panose="020B0604030504040204" pitchFamily="34" charset="0"/>
                <a:cs typeface="Verdana" panose="020B0604030504040204" pitchFamily="34" charset="0"/>
              </a:rPr>
              <a:t> </a:t>
            </a:r>
            <a:r>
              <a:rPr lang="nl-NL" sz="1600" i="1" dirty="0" err="1">
                <a:latin typeface="Verdana" panose="020B0604030504040204" pitchFamily="34" charset="0"/>
                <a:ea typeface="Verdana" panose="020B0604030504040204" pitchFamily="34" charset="0"/>
                <a:cs typeface="Verdana" panose="020B0604030504040204" pitchFamily="34" charset="0"/>
              </a:rPr>
              <a:t>expedition</a:t>
            </a:r>
            <a:r>
              <a:rPr lang="nl-NL" sz="1600" dirty="0">
                <a:latin typeface="Verdana" panose="020B0604030504040204" pitchFamily="34" charset="0"/>
                <a:ea typeface="Verdana" panose="020B0604030504040204" pitchFamily="34" charset="0"/>
                <a:cs typeface="Verdana" panose="020B0604030504040204" pitchFamily="34" charset="0"/>
              </a:rPr>
              <a:t>?</a:t>
            </a:r>
          </a:p>
          <a:p>
            <a:pPr lvl="1">
              <a:buFont typeface="Wingdings" pitchFamily="2" charset="2"/>
              <a:buChar char="Ø"/>
            </a:pPr>
            <a:r>
              <a:rPr lang="nl-NL" sz="1600" dirty="0">
                <a:latin typeface="Verdana" panose="020B0604030504040204" pitchFamily="34" charset="0"/>
                <a:ea typeface="Verdana" panose="020B0604030504040204" pitchFamily="34" charset="0"/>
                <a:cs typeface="Verdana" panose="020B0604030504040204" pitchFamily="34" charset="0"/>
              </a:rPr>
              <a:t>Hoe kan ik zekerstellen dat het rapport verifieerbaar is.</a:t>
            </a:r>
          </a:p>
          <a:p>
            <a:pPr marL="0" indent="0">
              <a:buNone/>
            </a:pPr>
            <a:endParaRPr lang="nl-NL" sz="1600" i="1" dirty="0">
              <a:solidFill>
                <a:schemeClr val="tx1">
                  <a:lumMod val="95000"/>
                  <a:lumOff val="5000"/>
                </a:schemeClr>
              </a:solidFill>
            </a:endParaRPr>
          </a:p>
        </p:txBody>
      </p:sp>
      <p:sp>
        <p:nvSpPr>
          <p:cNvPr id="4" name="Tijdelijke aanduiding voor voettekst 3">
            <a:extLst>
              <a:ext uri="{FF2B5EF4-FFF2-40B4-BE49-F238E27FC236}">
                <a16:creationId xmlns:a16="http://schemas.microsoft.com/office/drawing/2014/main" id="{726F2692-4D6D-4D56-929F-FB7117E9FE9F}"/>
              </a:ext>
            </a:extLst>
          </p:cNvPr>
          <p:cNvSpPr>
            <a:spLocks noGrp="1"/>
          </p:cNvSpPr>
          <p:nvPr>
            <p:ph type="ftr" sz="quarter" idx="11"/>
          </p:nvPr>
        </p:nvSpPr>
        <p:spPr/>
        <p:txBody>
          <a:bodyPr/>
          <a:lstStyle/>
          <a:p>
            <a:r>
              <a:rPr lang="nl-NL"/>
              <a:t>VvA Jong 30 september 2025</a:t>
            </a:r>
          </a:p>
        </p:txBody>
      </p:sp>
      <p:sp>
        <p:nvSpPr>
          <p:cNvPr id="5" name="Tijdelijke aanduiding voor dianummer 4">
            <a:extLst>
              <a:ext uri="{FF2B5EF4-FFF2-40B4-BE49-F238E27FC236}">
                <a16:creationId xmlns:a16="http://schemas.microsoft.com/office/drawing/2014/main" id="{77F7B1A6-D575-619E-92EB-8AFA02D6993D}"/>
              </a:ext>
            </a:extLst>
          </p:cNvPr>
          <p:cNvSpPr>
            <a:spLocks noGrp="1"/>
          </p:cNvSpPr>
          <p:nvPr>
            <p:ph type="sldNum" sz="quarter" idx="12"/>
          </p:nvPr>
        </p:nvSpPr>
        <p:spPr/>
        <p:txBody>
          <a:bodyPr/>
          <a:lstStyle/>
          <a:p>
            <a:fld id="{684A6C9E-4FF9-4D7C-BE08-3D30EFEBBBA6}" type="slidenum">
              <a:rPr lang="nl-NL" smtClean="0"/>
              <a:t>12</a:t>
            </a:fld>
            <a:endParaRPr lang="nl-NL"/>
          </a:p>
        </p:txBody>
      </p:sp>
      <p:sp>
        <p:nvSpPr>
          <p:cNvPr id="6" name="Titel 5">
            <a:extLst>
              <a:ext uri="{FF2B5EF4-FFF2-40B4-BE49-F238E27FC236}">
                <a16:creationId xmlns:a16="http://schemas.microsoft.com/office/drawing/2014/main" id="{306C65F2-38F3-D64E-5FFA-E4905DF1FDD1}"/>
              </a:ext>
            </a:extLst>
          </p:cNvPr>
          <p:cNvSpPr>
            <a:spLocks noGrp="1"/>
          </p:cNvSpPr>
          <p:nvPr>
            <p:ph type="title"/>
          </p:nvPr>
        </p:nvSpPr>
        <p:spPr>
          <a:xfrm>
            <a:off x="609600" y="2143380"/>
            <a:ext cx="10972800" cy="654684"/>
          </a:xfrm>
        </p:spPr>
        <p:txBody>
          <a:bodyPr>
            <a:normAutofit/>
          </a:bodyPr>
          <a:lstStyle/>
          <a:p>
            <a:r>
              <a:rPr lang="nl-NL" sz="2800" b="1" dirty="0">
                <a:solidFill>
                  <a:schemeClr val="tx1">
                    <a:lumMod val="95000"/>
                    <a:lumOff val="5000"/>
                  </a:schemeClr>
                </a:solidFill>
                <a:ea typeface="Verdana"/>
              </a:rPr>
              <a:t>Fase 2: het onderzoek</a:t>
            </a:r>
          </a:p>
        </p:txBody>
      </p:sp>
    </p:spTree>
    <p:extLst>
      <p:ext uri="{BB962C8B-B14F-4D97-AF65-F5344CB8AC3E}">
        <p14:creationId xmlns:p14="http://schemas.microsoft.com/office/powerpoint/2010/main" val="979279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45C94-E0CD-6911-2D44-C34EC77238C7}"/>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9B90EC1-9F9D-D826-1ECB-20ECBDA8A67D}"/>
              </a:ext>
            </a:extLst>
          </p:cNvPr>
          <p:cNvSpPr>
            <a:spLocks noGrp="1"/>
          </p:cNvSpPr>
          <p:nvPr>
            <p:ph idx="1"/>
          </p:nvPr>
        </p:nvSpPr>
        <p:spPr>
          <a:xfrm>
            <a:off x="682752" y="2436877"/>
            <a:ext cx="10972800" cy="3200399"/>
          </a:xfrm>
        </p:spPr>
        <p:txBody>
          <a:bodyPr vert="horz" lIns="91440" tIns="45720" rIns="91440" bIns="45720" rtlCol="0" anchor="t">
            <a:normAutofit/>
          </a:bodyPr>
          <a:lstStyle/>
          <a:p>
            <a:pPr marL="0" indent="0">
              <a:lnSpc>
                <a:spcPct val="90000"/>
              </a:lnSpc>
              <a:buNone/>
            </a:pPr>
            <a:endParaRPr lang="nl-NL" sz="16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endPar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endParaRPr lang="nl-NL" sz="1600" dirty="0">
              <a:latin typeface="Verdana" panose="020B0604030504040204" pitchFamily="34" charset="0"/>
              <a:ea typeface="Verdana" panose="020B0604030504040204" pitchFamily="34" charset="0"/>
              <a:cs typeface="Verdana" panose="020B0604030504040204" pitchFamily="34" charset="0"/>
            </a:endParaRPr>
          </a:p>
          <a:p>
            <a:pPr marL="0" indent="0">
              <a:lnSpc>
                <a:spcPct val="90000"/>
              </a:lnSpc>
              <a:buNone/>
            </a:pPr>
            <a:endParaRPr lang="nl-NL"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ijdelijke aanduiding voor dianummer 4">
            <a:extLst>
              <a:ext uri="{FF2B5EF4-FFF2-40B4-BE49-F238E27FC236}">
                <a16:creationId xmlns:a16="http://schemas.microsoft.com/office/drawing/2014/main" id="{58BBF9DE-C8CE-C5AB-ED15-8076AC2567CF}"/>
              </a:ext>
            </a:extLst>
          </p:cNvPr>
          <p:cNvSpPr>
            <a:spLocks noGrp="1"/>
          </p:cNvSpPr>
          <p:nvPr>
            <p:ph type="sldNum" sz="quarter" idx="12"/>
          </p:nvPr>
        </p:nvSpPr>
        <p:spPr/>
        <p:txBody>
          <a:bodyPr/>
          <a:lstStyle/>
          <a:p>
            <a:fld id="{684A6C9E-4FF9-4D7C-BE08-3D30EFEBBBA6}" type="slidenum">
              <a:rPr lang="nl-NL" smtClean="0"/>
              <a:t>13</a:t>
            </a:fld>
            <a:endParaRPr lang="nl-NL"/>
          </a:p>
        </p:txBody>
      </p:sp>
      <p:sp>
        <p:nvSpPr>
          <p:cNvPr id="4" name="Footer Placeholder 3">
            <a:extLst>
              <a:ext uri="{FF2B5EF4-FFF2-40B4-BE49-F238E27FC236}">
                <a16:creationId xmlns:a16="http://schemas.microsoft.com/office/drawing/2014/main" id="{59F162EF-9B80-22E9-AA22-19019ACB5B6F}"/>
              </a:ext>
            </a:extLst>
          </p:cNvPr>
          <p:cNvSpPr>
            <a:spLocks noGrp="1"/>
          </p:cNvSpPr>
          <p:nvPr>
            <p:ph type="ftr" sz="quarter" idx="11"/>
          </p:nvPr>
        </p:nvSpPr>
        <p:spPr/>
        <p:txBody>
          <a:bodyPr/>
          <a:lstStyle/>
          <a:p>
            <a:r>
              <a:rPr lang="en-US"/>
              <a:t>VvA Jong 30 september 2025</a:t>
            </a:r>
          </a:p>
        </p:txBody>
      </p:sp>
      <p:sp>
        <p:nvSpPr>
          <p:cNvPr id="10" name="Title 5">
            <a:extLst>
              <a:ext uri="{FF2B5EF4-FFF2-40B4-BE49-F238E27FC236}">
                <a16:creationId xmlns:a16="http://schemas.microsoft.com/office/drawing/2014/main" id="{AAD87711-0A86-2DA0-189B-2883AAC8CA0C}"/>
              </a:ext>
            </a:extLst>
          </p:cNvPr>
          <p:cNvSpPr txBox="1">
            <a:spLocks/>
          </p:cNvSpPr>
          <p:nvPr/>
        </p:nvSpPr>
        <p:spPr>
          <a:xfrm>
            <a:off x="609600" y="2065908"/>
            <a:ext cx="10972800" cy="5376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b="1"/>
              <a:t>Casus: De Oude Looier (vervolg)</a:t>
            </a:r>
            <a:endParaRPr lang="en-US" dirty="0"/>
          </a:p>
        </p:txBody>
      </p:sp>
      <p:sp>
        <p:nvSpPr>
          <p:cNvPr id="11" name="Tekstvak 10">
            <a:extLst>
              <a:ext uri="{FF2B5EF4-FFF2-40B4-BE49-F238E27FC236}">
                <a16:creationId xmlns:a16="http://schemas.microsoft.com/office/drawing/2014/main" id="{425AAB02-AC83-275A-E4AC-9A94DA95C81B}"/>
              </a:ext>
            </a:extLst>
          </p:cNvPr>
          <p:cNvSpPr txBox="1"/>
          <p:nvPr/>
        </p:nvSpPr>
        <p:spPr>
          <a:xfrm>
            <a:off x="769306" y="2852662"/>
            <a:ext cx="7841294" cy="3882601"/>
          </a:xfrm>
          <a:prstGeom prst="rect">
            <a:avLst/>
          </a:prstGeom>
          <a:noFill/>
        </p:spPr>
        <p:txBody>
          <a:bodyPr wrap="square" rtlCol="0">
            <a:spAutoFit/>
          </a:bodyPr>
          <a:lstStyle/>
          <a:p>
            <a:pPr marL="685800" lvl="1" indent="-228600">
              <a:lnSpc>
                <a:spcPct val="110000"/>
              </a:lnSpc>
              <a:spcBef>
                <a:spcPts val="500"/>
              </a:spcBef>
              <a:buFont typeface="Arial" panose="020B0604020202020204" pitchFamily="34" charset="0"/>
              <a:buChar char="•"/>
            </a:pPr>
            <a:r>
              <a:rPr lang="nl-NL" sz="1500" dirty="0">
                <a:latin typeface="Verdana"/>
                <a:ea typeface="Verdana"/>
              </a:rPr>
              <a:t>Het onderzoek wordt uitgevoerd. Het duurt lang, eigenlijk veel te lang; </a:t>
            </a:r>
          </a:p>
          <a:p>
            <a:pPr marL="685800" lvl="1" indent="-228600">
              <a:lnSpc>
                <a:spcPct val="110000"/>
              </a:lnSpc>
              <a:spcBef>
                <a:spcPts val="500"/>
              </a:spcBef>
              <a:buFont typeface="Arial" panose="020B0604020202020204" pitchFamily="34" charset="0"/>
              <a:buChar char="•"/>
            </a:pPr>
            <a:r>
              <a:rPr lang="nl-NL" sz="1500" dirty="0">
                <a:latin typeface="Verdana"/>
                <a:ea typeface="Verdana"/>
              </a:rPr>
              <a:t>Er ontstaat onrust in de organisatie: wie wordt er gehoord? Wat wordt er gezegd? Wie is ‘voor’ wie? Waarom focus op het negatieve? </a:t>
            </a:r>
          </a:p>
          <a:p>
            <a:pPr marL="685800" lvl="1" indent="-228600">
              <a:lnSpc>
                <a:spcPct val="110000"/>
              </a:lnSpc>
              <a:spcBef>
                <a:spcPts val="500"/>
              </a:spcBef>
              <a:buFont typeface="Arial" panose="020B0604020202020204" pitchFamily="34" charset="0"/>
              <a:buChar char="•"/>
            </a:pPr>
            <a:r>
              <a:rPr lang="nl-NL" sz="1500" dirty="0">
                <a:latin typeface="Verdana"/>
                <a:ea typeface="Verdana"/>
              </a:rPr>
              <a:t>De uitkomst van het onderzoek is als volgt:</a:t>
            </a:r>
          </a:p>
          <a:p>
            <a:pPr marL="1143000" lvl="2" indent="-228600">
              <a:lnSpc>
                <a:spcPct val="110000"/>
              </a:lnSpc>
              <a:spcBef>
                <a:spcPts val="500"/>
              </a:spcBef>
              <a:buFont typeface="Arial" panose="020B0604020202020204" pitchFamily="34" charset="0"/>
              <a:buChar char="•"/>
            </a:pPr>
            <a:r>
              <a:rPr lang="nl-NL" sz="1500" dirty="0">
                <a:latin typeface="Verdana"/>
                <a:ea typeface="Verdana"/>
              </a:rPr>
              <a:t>Henk heeft zich niet (seksueel) grensoverschrijdend gedragen. </a:t>
            </a:r>
          </a:p>
          <a:p>
            <a:pPr marL="1143000" lvl="2" indent="-228600">
              <a:lnSpc>
                <a:spcPct val="110000"/>
              </a:lnSpc>
              <a:spcBef>
                <a:spcPts val="500"/>
              </a:spcBef>
              <a:buFont typeface="Arial" panose="020B0604020202020204" pitchFamily="34" charset="0"/>
              <a:buChar char="•"/>
            </a:pPr>
            <a:r>
              <a:rPr lang="nl-NL" sz="1500" dirty="0">
                <a:latin typeface="Verdana"/>
                <a:ea typeface="Verdana"/>
              </a:rPr>
              <a:t>Henk heeft zich wel ongewenst gedragen. Dit was al lange tijd bekend en hier werd onderling ook over gesproken.</a:t>
            </a:r>
          </a:p>
          <a:p>
            <a:pPr marL="1143000" lvl="2" indent="-228600">
              <a:lnSpc>
                <a:spcPct val="110000"/>
              </a:lnSpc>
              <a:spcBef>
                <a:spcPts val="500"/>
              </a:spcBef>
              <a:buFont typeface="Arial" panose="020B0604020202020204" pitchFamily="34" charset="0"/>
              <a:buChar char="•"/>
            </a:pPr>
            <a:r>
              <a:rPr lang="nl-NL" sz="1500" dirty="0">
                <a:latin typeface="Verdana"/>
                <a:ea typeface="Verdana"/>
              </a:rPr>
              <a:t>Er is sprake van een cultuur binnen De Oude Looier waarin men elkaar niet durft aan te spreken.</a:t>
            </a:r>
          </a:p>
          <a:p>
            <a:pPr marL="1143000" lvl="2" indent="-228600">
              <a:lnSpc>
                <a:spcPct val="110000"/>
              </a:lnSpc>
              <a:spcBef>
                <a:spcPts val="500"/>
              </a:spcBef>
              <a:buFont typeface="Arial" panose="020B0604020202020204" pitchFamily="34" charset="0"/>
              <a:buChar char="•"/>
            </a:pPr>
            <a:r>
              <a:rPr lang="nl-NL" sz="1500" dirty="0">
                <a:latin typeface="Verdana"/>
                <a:ea typeface="Verdana"/>
              </a:rPr>
              <a:t>Henk is doorgegroeid van medewerker magazijn tot leidinggevende en is niet begeleid of heeft geen opleidingen gevolgd.</a:t>
            </a:r>
          </a:p>
          <a:p>
            <a:pPr marL="685800" lvl="1" indent="-228600">
              <a:lnSpc>
                <a:spcPct val="110000"/>
              </a:lnSpc>
              <a:spcBef>
                <a:spcPts val="500"/>
              </a:spcBef>
              <a:buFont typeface="Arial" panose="020B0604020202020204" pitchFamily="34" charset="0"/>
              <a:buChar char="•"/>
            </a:pPr>
            <a:r>
              <a:rPr lang="nl-NL" sz="1500" dirty="0">
                <a:latin typeface="Verdana"/>
                <a:ea typeface="Verdana"/>
              </a:rPr>
              <a:t>Het rapport wordt opgeleverd aan De Oude Looier.</a:t>
            </a:r>
          </a:p>
          <a:p>
            <a:pPr lvl="2">
              <a:lnSpc>
                <a:spcPct val="110000"/>
              </a:lnSpc>
              <a:spcBef>
                <a:spcPts val="500"/>
              </a:spcBef>
            </a:pPr>
            <a:endParaRPr lang="nl-NL" sz="1500" dirty="0">
              <a:latin typeface="Verdana"/>
              <a:ea typeface="Verdana"/>
            </a:endParaRPr>
          </a:p>
        </p:txBody>
      </p:sp>
    </p:spTree>
    <p:extLst>
      <p:ext uri="{BB962C8B-B14F-4D97-AF65-F5344CB8AC3E}">
        <p14:creationId xmlns:p14="http://schemas.microsoft.com/office/powerpoint/2010/main" val="1494517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3F214-1D4A-8B4F-C96A-167A0747498B}"/>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2CB76AB-A674-6122-8EDE-2298AD54E47C}"/>
              </a:ext>
            </a:extLst>
          </p:cNvPr>
          <p:cNvSpPr>
            <a:spLocks noGrp="1"/>
          </p:cNvSpPr>
          <p:nvPr>
            <p:ph idx="1"/>
          </p:nvPr>
        </p:nvSpPr>
        <p:spPr>
          <a:xfrm>
            <a:off x="609600" y="2892056"/>
            <a:ext cx="10507579" cy="3442122"/>
          </a:xfrm>
        </p:spPr>
        <p:txBody>
          <a:bodyPr vert="horz" lIns="91440" tIns="45720" rIns="91440" bIns="45720" rtlCol="0" anchor="t">
            <a:normAutofit fontScale="92500"/>
          </a:bodyPr>
          <a:lstStyle/>
          <a:p>
            <a:pPr marL="0" indent="0">
              <a:buNone/>
            </a:pPr>
            <a:r>
              <a:rPr lang="nl-NL" sz="1600" dirty="0">
                <a:latin typeface="Verdana" panose="020B0604030504040204" pitchFamily="34" charset="0"/>
                <a:ea typeface="Verdana" panose="020B0604030504040204" pitchFamily="34" charset="0"/>
                <a:cs typeface="Verdana" panose="020B0604030504040204" pitchFamily="34" charset="0"/>
              </a:rPr>
              <a:t>Dillema’s voor de beklaagde bij onderzoek en rapport:</a:t>
            </a:r>
          </a:p>
          <a:p>
            <a:pPr marL="0" indent="0">
              <a:buNone/>
            </a:pPr>
            <a:endParaRPr lang="nl-NL" sz="1600" dirty="0">
              <a:latin typeface="Verdana" panose="020B0604030504040204" pitchFamily="34" charset="0"/>
              <a:ea typeface="Verdana" panose="020B0604030504040204" pitchFamily="34" charset="0"/>
              <a:cs typeface="Verdana" panose="020B0604030504040204" pitchFamily="34" charset="0"/>
            </a:endParaRPr>
          </a:p>
          <a:p>
            <a:pPr lvl="1">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Was er sprake van wederhoor? Kende Henk de meldingen en de context? Waren deze concreet? Kon hij zich hiertegen verdedigen? Getuigen aandragen?</a:t>
            </a:r>
          </a:p>
          <a:p>
            <a:pPr lvl="1">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Heeft hij kennis genomen van de </a:t>
            </a:r>
            <a:r>
              <a:rPr lang="nl-NL" sz="1600" u="sng"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bevindingen</a:t>
            </a: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 in het onderzoek, inclusief verslagen en overige informatie? En hierop mogen reageren? Is hier ook iets mee gedaan?</a:t>
            </a:r>
          </a:p>
          <a:p>
            <a:pPr lvl="1">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Krijgt Henk inzage in het (</a:t>
            </a:r>
            <a:r>
              <a:rPr lang="nl-NL" sz="1600" u="sng"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concept) rapport</a:t>
            </a: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 En mag hij hierop reageren voordat het rapport is vastgesteld? Wordt er iets met zijn verweer gedaan?</a:t>
            </a:r>
          </a:p>
          <a:p>
            <a:pPr lvl="1">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Wat is de kwaliteit rapport? Wat zijn de conclusies? Steunen die op de bevindingen? Aanbevelingen?</a:t>
            </a:r>
          </a:p>
          <a:p>
            <a:pPr lvl="1">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Hoe gaat de werkgever om met het rapport: worden conclusies en aanbevelingen overgenomen? Wordt het rapport bekend gemaakt? Wat betekent dit voor de reputatie van Henk?</a:t>
            </a:r>
          </a:p>
          <a:p>
            <a:pPr lvl="1">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Komt Henk terug in de organisatie (wil hij terugkeren)? Zo ja, wat is daarvoor nodig? Zo nee, en dan…? </a:t>
            </a:r>
          </a:p>
          <a:p>
            <a:pPr lvl="1">
              <a:buFont typeface="Wingdings" pitchFamily="2" charset="2"/>
              <a:buChar char="Ø"/>
            </a:pPr>
            <a:endPar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4" name="Tijdelijke aanduiding voor voettekst 3">
            <a:extLst>
              <a:ext uri="{FF2B5EF4-FFF2-40B4-BE49-F238E27FC236}">
                <a16:creationId xmlns:a16="http://schemas.microsoft.com/office/drawing/2014/main" id="{6B895C61-D07B-E633-5D17-6AF285E70346}"/>
              </a:ext>
            </a:extLst>
          </p:cNvPr>
          <p:cNvSpPr>
            <a:spLocks noGrp="1"/>
          </p:cNvSpPr>
          <p:nvPr>
            <p:ph type="ftr" sz="quarter" idx="11"/>
          </p:nvPr>
        </p:nvSpPr>
        <p:spPr/>
        <p:txBody>
          <a:bodyPr/>
          <a:lstStyle/>
          <a:p>
            <a:r>
              <a:rPr lang="nl-NL"/>
              <a:t>VvA Jong 30 september 2025</a:t>
            </a:r>
          </a:p>
        </p:txBody>
      </p:sp>
      <p:sp>
        <p:nvSpPr>
          <p:cNvPr id="5" name="Tijdelijke aanduiding voor dianummer 4">
            <a:extLst>
              <a:ext uri="{FF2B5EF4-FFF2-40B4-BE49-F238E27FC236}">
                <a16:creationId xmlns:a16="http://schemas.microsoft.com/office/drawing/2014/main" id="{47D589CE-CAE3-EF0E-EB25-457094436AB8}"/>
              </a:ext>
            </a:extLst>
          </p:cNvPr>
          <p:cNvSpPr>
            <a:spLocks noGrp="1"/>
          </p:cNvSpPr>
          <p:nvPr>
            <p:ph type="sldNum" sz="quarter" idx="12"/>
          </p:nvPr>
        </p:nvSpPr>
        <p:spPr/>
        <p:txBody>
          <a:bodyPr/>
          <a:lstStyle/>
          <a:p>
            <a:fld id="{684A6C9E-4FF9-4D7C-BE08-3D30EFEBBBA6}" type="slidenum">
              <a:rPr lang="nl-NL" smtClean="0"/>
              <a:t>14</a:t>
            </a:fld>
            <a:endParaRPr lang="nl-NL"/>
          </a:p>
        </p:txBody>
      </p:sp>
      <p:sp>
        <p:nvSpPr>
          <p:cNvPr id="6" name="Titel 5">
            <a:extLst>
              <a:ext uri="{FF2B5EF4-FFF2-40B4-BE49-F238E27FC236}">
                <a16:creationId xmlns:a16="http://schemas.microsoft.com/office/drawing/2014/main" id="{BA2EF33F-ABA8-FDF1-D9DA-66699F002B1A}"/>
              </a:ext>
            </a:extLst>
          </p:cNvPr>
          <p:cNvSpPr>
            <a:spLocks noGrp="1"/>
          </p:cNvSpPr>
          <p:nvPr>
            <p:ph type="title"/>
          </p:nvPr>
        </p:nvSpPr>
        <p:spPr>
          <a:xfrm>
            <a:off x="609600" y="2143380"/>
            <a:ext cx="10972800" cy="654684"/>
          </a:xfrm>
        </p:spPr>
        <p:txBody>
          <a:bodyPr>
            <a:normAutofit/>
          </a:bodyPr>
          <a:lstStyle/>
          <a:p>
            <a:r>
              <a:rPr lang="nl-NL" sz="2800" b="1" dirty="0">
                <a:solidFill>
                  <a:schemeClr val="tx1">
                    <a:lumMod val="95000"/>
                    <a:lumOff val="5000"/>
                  </a:schemeClr>
                </a:solidFill>
                <a:ea typeface="Verdana"/>
              </a:rPr>
              <a:t>Fase 3: Vervolg</a:t>
            </a:r>
          </a:p>
        </p:txBody>
      </p:sp>
    </p:spTree>
    <p:extLst>
      <p:ext uri="{BB962C8B-B14F-4D97-AF65-F5344CB8AC3E}">
        <p14:creationId xmlns:p14="http://schemas.microsoft.com/office/powerpoint/2010/main" val="1991225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5E399-1268-08E6-6FFB-32922C07CD64}"/>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61DB1C2-C30E-F194-479B-2A1574227A2C}"/>
              </a:ext>
            </a:extLst>
          </p:cNvPr>
          <p:cNvSpPr>
            <a:spLocks noGrp="1"/>
          </p:cNvSpPr>
          <p:nvPr>
            <p:ph idx="1"/>
          </p:nvPr>
        </p:nvSpPr>
        <p:spPr>
          <a:xfrm>
            <a:off x="609600" y="3094074"/>
            <a:ext cx="10507579" cy="3240104"/>
          </a:xfrm>
        </p:spPr>
        <p:txBody>
          <a:bodyPr vert="horz" lIns="91440" tIns="45720" rIns="91440" bIns="45720" rtlCol="0" anchor="t">
            <a:normAutofit/>
          </a:bodyPr>
          <a:lstStyle/>
          <a:p>
            <a:pPr marL="0" indent="0">
              <a:buNone/>
            </a:pPr>
            <a:r>
              <a:rPr lang="nl-NL" sz="1600" dirty="0">
                <a:latin typeface="Verdana" panose="020B0604030504040204" pitchFamily="34" charset="0"/>
                <a:ea typeface="Verdana" panose="020B0604030504040204" pitchFamily="34" charset="0"/>
                <a:cs typeface="Verdana" panose="020B0604030504040204" pitchFamily="34" charset="0"/>
              </a:rPr>
              <a:t>Dillema’s voor de werkgever:</a:t>
            </a:r>
          </a:p>
          <a:p>
            <a:pPr marL="0" indent="0">
              <a:buNone/>
            </a:pPr>
            <a:endParaRPr lang="nl-NL" sz="1600" dirty="0">
              <a:latin typeface="Verdana" panose="020B0604030504040204" pitchFamily="34" charset="0"/>
              <a:ea typeface="Verdana" panose="020B0604030504040204" pitchFamily="34" charset="0"/>
              <a:cs typeface="Verdana" panose="020B0604030504040204" pitchFamily="34" charset="0"/>
            </a:endParaRPr>
          </a:p>
          <a:p>
            <a:pPr lvl="1">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Kan Henk terugkeren? </a:t>
            </a:r>
          </a:p>
          <a:p>
            <a:pPr lvl="1">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Is er een grond voor ontbinding? Wat gaat dat kosten?</a:t>
            </a:r>
          </a:p>
          <a:p>
            <a:pPr lvl="1">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Wat doen we met de melders?</a:t>
            </a:r>
          </a:p>
          <a:p>
            <a:pPr lvl="1">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Terugkoppeling onderzoeksrapport organisatie?</a:t>
            </a:r>
          </a:p>
          <a:p>
            <a:pPr lvl="1">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Communicatie extern? </a:t>
            </a:r>
          </a:p>
          <a:p>
            <a:pPr lvl="1">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Afronding. </a:t>
            </a:r>
          </a:p>
        </p:txBody>
      </p:sp>
      <p:sp>
        <p:nvSpPr>
          <p:cNvPr id="4" name="Tijdelijke aanduiding voor voettekst 3">
            <a:extLst>
              <a:ext uri="{FF2B5EF4-FFF2-40B4-BE49-F238E27FC236}">
                <a16:creationId xmlns:a16="http://schemas.microsoft.com/office/drawing/2014/main" id="{6F902FBE-24E6-FA29-27CA-37BC3C0FCE2C}"/>
              </a:ext>
            </a:extLst>
          </p:cNvPr>
          <p:cNvSpPr>
            <a:spLocks noGrp="1"/>
          </p:cNvSpPr>
          <p:nvPr>
            <p:ph type="ftr" sz="quarter" idx="11"/>
          </p:nvPr>
        </p:nvSpPr>
        <p:spPr/>
        <p:txBody>
          <a:bodyPr/>
          <a:lstStyle/>
          <a:p>
            <a:r>
              <a:rPr lang="nl-NL"/>
              <a:t>VvA Jong 30 september 2025</a:t>
            </a:r>
          </a:p>
        </p:txBody>
      </p:sp>
      <p:sp>
        <p:nvSpPr>
          <p:cNvPr id="5" name="Tijdelijke aanduiding voor dianummer 4">
            <a:extLst>
              <a:ext uri="{FF2B5EF4-FFF2-40B4-BE49-F238E27FC236}">
                <a16:creationId xmlns:a16="http://schemas.microsoft.com/office/drawing/2014/main" id="{EC690DDE-AC2C-EC8B-5D54-B8502F8E559B}"/>
              </a:ext>
            </a:extLst>
          </p:cNvPr>
          <p:cNvSpPr>
            <a:spLocks noGrp="1"/>
          </p:cNvSpPr>
          <p:nvPr>
            <p:ph type="sldNum" sz="quarter" idx="12"/>
          </p:nvPr>
        </p:nvSpPr>
        <p:spPr/>
        <p:txBody>
          <a:bodyPr/>
          <a:lstStyle/>
          <a:p>
            <a:fld id="{684A6C9E-4FF9-4D7C-BE08-3D30EFEBBBA6}" type="slidenum">
              <a:rPr lang="nl-NL" smtClean="0"/>
              <a:t>15</a:t>
            </a:fld>
            <a:endParaRPr lang="nl-NL"/>
          </a:p>
        </p:txBody>
      </p:sp>
      <p:sp>
        <p:nvSpPr>
          <p:cNvPr id="6" name="Titel 5">
            <a:extLst>
              <a:ext uri="{FF2B5EF4-FFF2-40B4-BE49-F238E27FC236}">
                <a16:creationId xmlns:a16="http://schemas.microsoft.com/office/drawing/2014/main" id="{C544DD90-B7DE-1C21-8769-8F066E2D27D9}"/>
              </a:ext>
            </a:extLst>
          </p:cNvPr>
          <p:cNvSpPr>
            <a:spLocks noGrp="1"/>
          </p:cNvSpPr>
          <p:nvPr>
            <p:ph type="title"/>
          </p:nvPr>
        </p:nvSpPr>
        <p:spPr>
          <a:xfrm>
            <a:off x="609600" y="2143380"/>
            <a:ext cx="10972800" cy="654684"/>
          </a:xfrm>
        </p:spPr>
        <p:txBody>
          <a:bodyPr>
            <a:normAutofit/>
          </a:bodyPr>
          <a:lstStyle/>
          <a:p>
            <a:r>
              <a:rPr lang="nl-NL" sz="2800" b="1" dirty="0">
                <a:solidFill>
                  <a:schemeClr val="tx1">
                    <a:lumMod val="95000"/>
                    <a:lumOff val="5000"/>
                  </a:schemeClr>
                </a:solidFill>
                <a:ea typeface="Verdana"/>
              </a:rPr>
              <a:t>Fase 3: Vervolg</a:t>
            </a:r>
          </a:p>
        </p:txBody>
      </p:sp>
    </p:spTree>
    <p:extLst>
      <p:ext uri="{BB962C8B-B14F-4D97-AF65-F5344CB8AC3E}">
        <p14:creationId xmlns:p14="http://schemas.microsoft.com/office/powerpoint/2010/main" val="839773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262A9-612F-CFB3-C73B-7AF3495C2DCB}"/>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DADD824B-4C8E-7CDD-9E8D-77764DD621FB}"/>
              </a:ext>
            </a:extLst>
          </p:cNvPr>
          <p:cNvSpPr>
            <a:spLocks noGrp="1"/>
          </p:cNvSpPr>
          <p:nvPr>
            <p:ph idx="1"/>
          </p:nvPr>
        </p:nvSpPr>
        <p:spPr>
          <a:xfrm>
            <a:off x="609600" y="3094074"/>
            <a:ext cx="10507579" cy="3240104"/>
          </a:xfrm>
        </p:spPr>
        <p:txBody>
          <a:bodyPr vert="horz" lIns="91440" tIns="45720" rIns="91440" bIns="45720" rtlCol="0" anchor="t">
            <a:normAutofit/>
          </a:bodyPr>
          <a:lstStyle/>
          <a:p>
            <a:pPr>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Werkgever heeft een zorgplicht voor alle betrokkenen: melder, beklaagde en andere werknemers. Dat is vaak ‘op eieren lopen’.</a:t>
            </a:r>
          </a:p>
          <a:p>
            <a:pPr>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Doorloop een zorgvuldig meldproces. Een melding moet vanaf moment 1 goed worden opgepakt.</a:t>
            </a:r>
          </a:p>
          <a:p>
            <a:pPr>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Waarborg de belangen van de melder maar ook van de beklaagde en evt. anderen.</a:t>
            </a:r>
          </a:p>
          <a:p>
            <a:pPr>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Zorg dat je als organisatie de ’basics’ goed op orde hebt en voorbereid bent: gedragsregels, vertrouwenspersoon, meldprotocol, klachtregeling.</a:t>
            </a:r>
          </a:p>
          <a:p>
            <a:pPr>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Schakel deskundige hulp in.</a:t>
            </a:r>
          </a:p>
          <a:p>
            <a:pPr>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Een onderzoek is niet altijd het juiste (en enige) middel.</a:t>
            </a:r>
          </a:p>
          <a:p>
            <a:pPr>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Niet overhaasten.</a:t>
            </a:r>
          </a:p>
          <a:p>
            <a:pPr>
              <a:buFont typeface="Wingdings" pitchFamily="2" charset="2"/>
              <a:buChar char="Ø"/>
            </a:pPr>
            <a:r>
              <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De-escaleren, probeer partijen weer samen te brengen.</a:t>
            </a:r>
          </a:p>
          <a:p>
            <a:pPr>
              <a:buFont typeface="Wingdings" pitchFamily="2" charset="2"/>
              <a:buChar char="Ø"/>
            </a:pPr>
            <a:endParaRPr lang="nl-NL" sz="16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4" name="Tijdelijke aanduiding voor voettekst 3">
            <a:extLst>
              <a:ext uri="{FF2B5EF4-FFF2-40B4-BE49-F238E27FC236}">
                <a16:creationId xmlns:a16="http://schemas.microsoft.com/office/drawing/2014/main" id="{6AD1EC33-D797-E7FC-32E6-AAB93CA082D8}"/>
              </a:ext>
            </a:extLst>
          </p:cNvPr>
          <p:cNvSpPr>
            <a:spLocks noGrp="1"/>
          </p:cNvSpPr>
          <p:nvPr>
            <p:ph type="ftr" sz="quarter" idx="11"/>
          </p:nvPr>
        </p:nvSpPr>
        <p:spPr/>
        <p:txBody>
          <a:bodyPr/>
          <a:lstStyle/>
          <a:p>
            <a:r>
              <a:rPr lang="nl-NL"/>
              <a:t>VvA Jong 30 september 2025</a:t>
            </a:r>
          </a:p>
        </p:txBody>
      </p:sp>
      <p:sp>
        <p:nvSpPr>
          <p:cNvPr id="5" name="Tijdelijke aanduiding voor dianummer 4">
            <a:extLst>
              <a:ext uri="{FF2B5EF4-FFF2-40B4-BE49-F238E27FC236}">
                <a16:creationId xmlns:a16="http://schemas.microsoft.com/office/drawing/2014/main" id="{D77B7A5D-94AA-F5D1-9788-8095D9E129DC}"/>
              </a:ext>
            </a:extLst>
          </p:cNvPr>
          <p:cNvSpPr>
            <a:spLocks noGrp="1"/>
          </p:cNvSpPr>
          <p:nvPr>
            <p:ph type="sldNum" sz="quarter" idx="12"/>
          </p:nvPr>
        </p:nvSpPr>
        <p:spPr/>
        <p:txBody>
          <a:bodyPr/>
          <a:lstStyle/>
          <a:p>
            <a:fld id="{684A6C9E-4FF9-4D7C-BE08-3D30EFEBBBA6}" type="slidenum">
              <a:rPr lang="nl-NL" smtClean="0"/>
              <a:t>16</a:t>
            </a:fld>
            <a:endParaRPr lang="nl-NL"/>
          </a:p>
        </p:txBody>
      </p:sp>
      <p:sp>
        <p:nvSpPr>
          <p:cNvPr id="6" name="Titel 5">
            <a:extLst>
              <a:ext uri="{FF2B5EF4-FFF2-40B4-BE49-F238E27FC236}">
                <a16:creationId xmlns:a16="http://schemas.microsoft.com/office/drawing/2014/main" id="{DF4EBC39-EE15-B838-433C-3D077461460D}"/>
              </a:ext>
            </a:extLst>
          </p:cNvPr>
          <p:cNvSpPr>
            <a:spLocks noGrp="1"/>
          </p:cNvSpPr>
          <p:nvPr>
            <p:ph type="title"/>
          </p:nvPr>
        </p:nvSpPr>
        <p:spPr>
          <a:xfrm>
            <a:off x="609600" y="2143380"/>
            <a:ext cx="10972800" cy="654684"/>
          </a:xfrm>
        </p:spPr>
        <p:txBody>
          <a:bodyPr>
            <a:normAutofit/>
          </a:bodyPr>
          <a:lstStyle/>
          <a:p>
            <a:r>
              <a:rPr lang="nl-NL" sz="2800" b="1" dirty="0">
                <a:solidFill>
                  <a:schemeClr val="tx1">
                    <a:lumMod val="95000"/>
                    <a:lumOff val="5000"/>
                  </a:schemeClr>
                </a:solidFill>
                <a:ea typeface="Verdana"/>
              </a:rPr>
              <a:t>Lessen</a:t>
            </a:r>
          </a:p>
        </p:txBody>
      </p:sp>
    </p:spTree>
    <p:extLst>
      <p:ext uri="{BB962C8B-B14F-4D97-AF65-F5344CB8AC3E}">
        <p14:creationId xmlns:p14="http://schemas.microsoft.com/office/powerpoint/2010/main" val="97901098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Aangepast ontwerp">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7D1006BA8B1F45B6CCFB005EF85222" ma:contentTypeVersion="18" ma:contentTypeDescription="Een nieuw document maken." ma:contentTypeScope="" ma:versionID="94af48d48516801a2b2df6852f4c02ee">
  <xsd:schema xmlns:xsd="http://www.w3.org/2001/XMLSchema" xmlns:xs="http://www.w3.org/2001/XMLSchema" xmlns:p="http://schemas.microsoft.com/office/2006/metadata/properties" xmlns:ns2="6b4a2da8-77a4-4db9-87ac-f167fe6f0f2e" xmlns:ns3="d7dc382e-ce7d-4276-a6c5-eab3f71df197" targetNamespace="http://schemas.microsoft.com/office/2006/metadata/properties" ma:root="true" ma:fieldsID="be351939790082f501955ff44552800c" ns2:_="" ns3:_="">
    <xsd:import namespace="6b4a2da8-77a4-4db9-87ac-f167fe6f0f2e"/>
    <xsd:import namespace="d7dc382e-ce7d-4276-a6c5-eab3f71df19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LengthInSecond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4a2da8-77a4-4db9-87ac-f167fe6f0f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1f74cea8-3a1b-46ae-84da-4bf5f8022863"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dc382e-ce7d-4276-a6c5-eab3f71df197"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f3833fdf-50e3-45c6-aed0-31ed56259f31}" ma:internalName="TaxCatchAll" ma:showField="CatchAllData" ma:web="d7dc382e-ce7d-4276-a6c5-eab3f71df1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b4a2da8-77a4-4db9-87ac-f167fe6f0f2e">
      <Terms xmlns="http://schemas.microsoft.com/office/infopath/2007/PartnerControls"/>
    </lcf76f155ced4ddcb4097134ff3c332f>
    <TaxCatchAll xmlns="d7dc382e-ce7d-4276-a6c5-eab3f71df19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BF3ADEE-5086-42E0-8C56-B29CB193CEE2}">
  <ds:schemaRefs>
    <ds:schemaRef ds:uri="6b4a2da8-77a4-4db9-87ac-f167fe6f0f2e"/>
    <ds:schemaRef ds:uri="d7dc382e-ce7d-4276-a6c5-eab3f71df19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F5CFF08-5634-4EA6-949F-83E867A860E4}">
  <ds:schemaRefs>
    <ds:schemaRef ds:uri="6b4a2da8-77a4-4db9-87ac-f167fe6f0f2e"/>
    <ds:schemaRef ds:uri="http://purl.org/dc/dcmitype/"/>
    <ds:schemaRef ds:uri="http://schemas.microsoft.com/office/2006/documentManagement/types"/>
    <ds:schemaRef ds:uri="d7dc382e-ce7d-4276-a6c5-eab3f71df197"/>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DD25AEF5-6393-4882-9009-86D90F022D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372</TotalTime>
  <Words>1478</Words>
  <Application>Microsoft Office PowerPoint</Application>
  <PresentationFormat>Breedbeeld</PresentationFormat>
  <Paragraphs>200</Paragraphs>
  <Slides>16</Slides>
  <Notes>16</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16</vt:i4>
      </vt:variant>
    </vt:vector>
  </HeadingPairs>
  <TitlesOfParts>
    <vt:vector size="24" baseType="lpstr">
      <vt:lpstr>Aptos</vt:lpstr>
      <vt:lpstr>Aptos Display</vt:lpstr>
      <vt:lpstr>Arial</vt:lpstr>
      <vt:lpstr>Calibri</vt:lpstr>
      <vt:lpstr>Verdana</vt:lpstr>
      <vt:lpstr>Wingdings</vt:lpstr>
      <vt:lpstr>Kantoorthema</vt:lpstr>
      <vt:lpstr>Aangepast ontwerp</vt:lpstr>
      <vt:lpstr>  Marion van den Brekel (Van den Brekel advocaten)  &amp;   Loes Wevers (Wevers Advocatuur) </vt:lpstr>
      <vt:lpstr>Programma</vt:lpstr>
      <vt:lpstr>Casus: “De Oude Looier – Loyaliteit of grensoverschrijding?”</vt:lpstr>
      <vt:lpstr>Casus: De Oude Looier (vervolg)</vt:lpstr>
      <vt:lpstr>Casus: De Oude Looier (vervolg)</vt:lpstr>
      <vt:lpstr>Fase 1: het oppakken van de melding</vt:lpstr>
      <vt:lpstr>PowerPoint-presentatie</vt:lpstr>
      <vt:lpstr>Fase 1: het oppakken van de melding</vt:lpstr>
      <vt:lpstr>PowerPoint-presentatie</vt:lpstr>
      <vt:lpstr>Fase 1: Het oppakken van de melding</vt:lpstr>
      <vt:lpstr>PowerPoint-presentatie</vt:lpstr>
      <vt:lpstr>Fase 2: het onderzoek</vt:lpstr>
      <vt:lpstr>PowerPoint-presentatie</vt:lpstr>
      <vt:lpstr>Fase 3: Vervolg</vt:lpstr>
      <vt:lpstr>Fase 3: Vervolg</vt:lpstr>
      <vt:lpstr>Lessen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Mignonne Mulhuijzen</dc:creator>
  <cp:lastModifiedBy>Mignonne Mulhuijzen</cp:lastModifiedBy>
  <cp:revision>9</cp:revision>
  <dcterms:created xsi:type="dcterms:W3CDTF">2025-09-25T08:55:27Z</dcterms:created>
  <dcterms:modified xsi:type="dcterms:W3CDTF">2025-09-26T12:59:30Z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0x010100037D1006BA8B1F45B6CCFB005EF85222</vt:lpwstr>
  </property>
</Properties>
</file>