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24"/>
  </p:notesMasterIdLst>
  <p:handoutMasterIdLst>
    <p:handoutMasterId r:id="rId25"/>
  </p:handoutMasterIdLst>
  <p:sldIdLst>
    <p:sldId id="280" r:id="rId3"/>
    <p:sldId id="281" r:id="rId4"/>
    <p:sldId id="1136" r:id="rId5"/>
    <p:sldId id="1137" r:id="rId6"/>
    <p:sldId id="1139" r:id="rId7"/>
    <p:sldId id="1140" r:id="rId8"/>
    <p:sldId id="1123" r:id="rId9"/>
    <p:sldId id="1124" r:id="rId10"/>
    <p:sldId id="1125" r:id="rId11"/>
    <p:sldId id="1131" r:id="rId12"/>
    <p:sldId id="1132" r:id="rId13"/>
    <p:sldId id="1120" r:id="rId14"/>
    <p:sldId id="1063" r:id="rId15"/>
    <p:sldId id="1088" r:id="rId16"/>
    <p:sldId id="1142" r:id="rId17"/>
    <p:sldId id="377" r:id="rId18"/>
    <p:sldId id="378" r:id="rId19"/>
    <p:sldId id="379" r:id="rId20"/>
    <p:sldId id="382" r:id="rId21"/>
    <p:sldId id="384" r:id="rId22"/>
    <p:sldId id="711" r:id="rId23"/>
  </p:sldIdLst>
  <p:sldSz cx="9144000" cy="6858000" type="screen4x3"/>
  <p:notesSz cx="6794500" cy="9931400"/>
  <p:custDataLst>
    <p:tags r:id="rId26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229CF0-035A-43C5-AB7D-E6FFD7FE99FD}" v="10" dt="2025-05-20T09:05:56.0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5" autoAdjust="0"/>
    <p:restoredTop sz="94660"/>
  </p:normalViewPr>
  <p:slideViewPr>
    <p:cSldViewPr showGuides="1">
      <p:cViewPr varScale="1">
        <p:scale>
          <a:sx n="127" d="100"/>
          <a:sy n="127" d="100"/>
        </p:scale>
        <p:origin x="54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howGuides="1">
      <p:cViewPr varScale="1">
        <p:scale>
          <a:sx n="123" d="100"/>
          <a:sy n="123" d="100"/>
        </p:scale>
        <p:origin x="7614" y="114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j de Vaate, D.M.A. (DMA)" userId="5c6980d4-0bed-42b1-a10a-c954810cf4c4" providerId="ADAL" clId="{A1229CF0-035A-43C5-AB7D-E6FFD7FE99FD}"/>
    <pc:docChg chg="modSld modNotesMaster modHandout">
      <pc:chgData name="Bij de Vaate, D.M.A. (DMA)" userId="5c6980d4-0bed-42b1-a10a-c954810cf4c4" providerId="ADAL" clId="{A1229CF0-035A-43C5-AB7D-E6FFD7FE99FD}" dt="2025-05-20T09:05:56.023" v="9"/>
      <pc:docMkLst>
        <pc:docMk/>
      </pc:docMkLst>
      <pc:sldChg chg="modAnim">
        <pc:chgData name="Bij de Vaate, D.M.A. (DMA)" userId="5c6980d4-0bed-42b1-a10a-c954810cf4c4" providerId="ADAL" clId="{A1229CF0-035A-43C5-AB7D-E6FFD7FE99FD}" dt="2025-05-20T09:05:19.791" v="6"/>
        <pc:sldMkLst>
          <pc:docMk/>
          <pc:sldMk cId="2808357254" sldId="378"/>
        </pc:sldMkLst>
      </pc:sldChg>
      <pc:sldChg chg="modAnim">
        <pc:chgData name="Bij de Vaate, D.M.A. (DMA)" userId="5c6980d4-0bed-42b1-a10a-c954810cf4c4" providerId="ADAL" clId="{A1229CF0-035A-43C5-AB7D-E6FFD7FE99FD}" dt="2025-05-20T09:05:44.007" v="8"/>
        <pc:sldMkLst>
          <pc:docMk/>
          <pc:sldMk cId="2773533114" sldId="384"/>
        </pc:sldMkLst>
      </pc:sldChg>
      <pc:sldChg chg="modAnim">
        <pc:chgData name="Bij de Vaate, D.M.A. (DMA)" userId="5c6980d4-0bed-42b1-a10a-c954810cf4c4" providerId="ADAL" clId="{A1229CF0-035A-43C5-AB7D-E6FFD7FE99FD}" dt="2025-05-20T09:05:56.023" v="9"/>
        <pc:sldMkLst>
          <pc:docMk/>
          <pc:sldMk cId="3388936539" sldId="7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sHeader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53372" y="389670"/>
            <a:ext cx="5284612" cy="19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14343" name="sDateTime" hidden="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464278" y="9345172"/>
            <a:ext cx="4215107" cy="19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endParaRPr lang="nl-NL"/>
          </a:p>
        </p:txBody>
      </p:sp>
      <p:sp>
        <p:nvSpPr>
          <p:cNvPr id="14346" name="sFooter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464278" y="9345173"/>
            <a:ext cx="4215107" cy="19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endParaRPr lang="nl-NL"/>
          </a:p>
        </p:txBody>
      </p:sp>
      <p:sp>
        <p:nvSpPr>
          <p:cNvPr id="14347" name="sSlideNumber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79385" y="9345172"/>
            <a:ext cx="357025" cy="19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</a:defRPr>
            </a:lvl1pPr>
          </a:lstStyle>
          <a:p>
            <a:fld id="{BB1C8681-22B9-4900-BB9E-403373184B6B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14348" name="sFooterHeading"/>
          <p:cNvSpPr txBox="1">
            <a:spLocks noChangeArrowheads="1"/>
          </p:cNvSpPr>
          <p:nvPr/>
        </p:nvSpPr>
        <p:spPr bwMode="auto">
          <a:xfrm>
            <a:off x="751799" y="9345173"/>
            <a:ext cx="712480" cy="19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46" rIns="179730" bIns="0"/>
          <a:lstStyle/>
          <a:p>
            <a:pPr algn="r">
              <a:spcBef>
                <a:spcPct val="50000"/>
              </a:spcBef>
            </a:pPr>
            <a:r>
              <a:rPr lang="nl-NL" sz="800"/>
              <a:t>Titel</a:t>
            </a:r>
          </a:p>
        </p:txBody>
      </p:sp>
      <p:sp>
        <p:nvSpPr>
          <p:cNvPr id="14349" name="sDateTimeHeading" hidden="1"/>
          <p:cNvSpPr txBox="1">
            <a:spLocks noChangeArrowheads="1"/>
          </p:cNvSpPr>
          <p:nvPr/>
        </p:nvSpPr>
        <p:spPr bwMode="auto">
          <a:xfrm>
            <a:off x="751799" y="9345172"/>
            <a:ext cx="712480" cy="19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46" rIns="179730" bIns="0"/>
          <a:lstStyle/>
          <a:p>
            <a:pPr algn="r">
              <a:spcBef>
                <a:spcPct val="50000"/>
              </a:spcBef>
            </a:pPr>
            <a:r>
              <a:rPr lang="nl-NL" sz="80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1054432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04825" y="742950"/>
            <a:ext cx="5784850" cy="4340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51799" y="5513997"/>
            <a:ext cx="5284612" cy="336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  <p:sp>
        <p:nvSpPr>
          <p:cNvPr id="8200" name="sHeader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53372" y="389670"/>
            <a:ext cx="5284612" cy="19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8201" name="sDateTime" hidden="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464278" y="9345172"/>
            <a:ext cx="4215107" cy="19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endParaRPr lang="nl-NL"/>
          </a:p>
        </p:txBody>
      </p:sp>
      <p:sp>
        <p:nvSpPr>
          <p:cNvPr id="8206" name="sFooter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464278" y="9345173"/>
            <a:ext cx="4215107" cy="19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endParaRPr lang="nl-NL"/>
          </a:p>
        </p:txBody>
      </p:sp>
      <p:sp>
        <p:nvSpPr>
          <p:cNvPr id="8207" name="sSlideNumber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9385" y="9345172"/>
            <a:ext cx="357025" cy="19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</a:defRPr>
            </a:lvl1pPr>
          </a:lstStyle>
          <a:p>
            <a:fld id="{CAA5F649-BDE7-4A71-AE77-FDA66D29DD37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8208" name="sFooterHeading"/>
          <p:cNvSpPr txBox="1">
            <a:spLocks noChangeArrowheads="1"/>
          </p:cNvSpPr>
          <p:nvPr/>
        </p:nvSpPr>
        <p:spPr bwMode="auto">
          <a:xfrm>
            <a:off x="751799" y="9345173"/>
            <a:ext cx="712480" cy="19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46" rIns="179730" bIns="0"/>
          <a:lstStyle/>
          <a:p>
            <a:pPr algn="r">
              <a:spcBef>
                <a:spcPct val="50000"/>
              </a:spcBef>
            </a:pPr>
            <a:r>
              <a:rPr lang="nl-NL" sz="800"/>
              <a:t>Titel</a:t>
            </a:r>
          </a:p>
        </p:txBody>
      </p:sp>
      <p:sp>
        <p:nvSpPr>
          <p:cNvPr id="8209" name="sDateTimeHeading" hidden="1"/>
          <p:cNvSpPr txBox="1">
            <a:spLocks noChangeArrowheads="1"/>
          </p:cNvSpPr>
          <p:nvPr/>
        </p:nvSpPr>
        <p:spPr bwMode="auto">
          <a:xfrm>
            <a:off x="751799" y="9345172"/>
            <a:ext cx="712480" cy="19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46" rIns="179730" bIns="0"/>
          <a:lstStyle/>
          <a:p>
            <a:pPr algn="r">
              <a:spcBef>
                <a:spcPct val="50000"/>
              </a:spcBef>
            </a:pPr>
            <a:r>
              <a:rPr lang="nl-NL" sz="80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0775764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79388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60363" indent="-18097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539750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720725" indent="-18097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900113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3028" fontAlgn="auto">
              <a:spcBef>
                <a:spcPts val="0"/>
              </a:spcBef>
              <a:spcAft>
                <a:spcPts val="0"/>
              </a:spcAft>
              <a:defRPr/>
            </a:pPr>
            <a:fld id="{370DBE6A-1E29-8C4E-B011-77BCFA8447CC}" type="slidenum">
              <a:rPr lang="nl-NL" sz="1200">
                <a:solidFill>
                  <a:prstClr val="black"/>
                </a:solidFill>
                <a:latin typeface="Calibri" panose="020F0502020204030204"/>
              </a:rPr>
              <a:pPr defTabSz="913028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nl-NL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09829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pPr eaLnBrk="1" hangingPunct="1">
              <a:spcBef>
                <a:spcPct val="0"/>
              </a:spcBef>
            </a:pPr>
            <a:endParaRPr lang="nl-NL" altLang="nl-NL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028" fontAlgn="auto">
              <a:spcBef>
                <a:spcPts val="0"/>
              </a:spcBef>
              <a:spcAft>
                <a:spcPts val="0"/>
              </a:spcAft>
              <a:defRPr/>
            </a:pPr>
            <a:fld id="{DECAF85C-90E1-4292-ADA6-7AC60DC0D1BB}" type="slidenum">
              <a:rPr lang="en-US" altLang="nl-NL" sz="1200">
                <a:solidFill>
                  <a:prstClr val="black"/>
                </a:solidFill>
                <a:latin typeface="Calibri" panose="020F0502020204030204"/>
              </a:rPr>
              <a:pPr defTabSz="913028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en-US" altLang="nl-NL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4518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028" fontAlgn="auto">
              <a:spcBef>
                <a:spcPts val="0"/>
              </a:spcBef>
              <a:spcAft>
                <a:spcPts val="0"/>
              </a:spcAft>
              <a:defRPr/>
            </a:pPr>
            <a:fld id="{DECAF85C-90E1-4292-ADA6-7AC60DC0D1BB}" type="slidenum">
              <a:rPr lang="en-US" altLang="nl-NL" sz="1200">
                <a:solidFill>
                  <a:prstClr val="black"/>
                </a:solidFill>
                <a:latin typeface="Calibri" panose="020F0502020204030204"/>
              </a:rPr>
              <a:pPr defTabSz="913028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altLang="nl-NL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4518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028" fontAlgn="auto">
              <a:spcBef>
                <a:spcPts val="0"/>
              </a:spcBef>
              <a:spcAft>
                <a:spcPts val="0"/>
              </a:spcAft>
              <a:defRPr/>
            </a:pPr>
            <a:fld id="{DECAF85C-90E1-4292-ADA6-7AC60DC0D1BB}" type="slidenum">
              <a:rPr lang="en-US" altLang="nl-NL" sz="1200">
                <a:solidFill>
                  <a:prstClr val="black"/>
                </a:solidFill>
                <a:latin typeface="Calibri" panose="020F0502020204030204"/>
              </a:rPr>
              <a:pPr defTabSz="913028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US" altLang="nl-NL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4518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>
              <a:ea typeface="ＭＳ Ｐゴシック" pitchFamily="34" charset="-128"/>
            </a:endParaRP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028" fontAlgn="auto">
              <a:spcBef>
                <a:spcPts val="0"/>
              </a:spcBef>
              <a:spcAft>
                <a:spcPts val="0"/>
              </a:spcAft>
              <a:defRPr/>
            </a:pPr>
            <a:fld id="{DECAF85C-90E1-4292-ADA6-7AC60DC0D1BB}" type="slidenum">
              <a:rPr lang="en-US" altLang="nl-NL" sz="1200">
                <a:solidFill>
                  <a:prstClr val="black"/>
                </a:solidFill>
                <a:latin typeface="Calibri" panose="020F0502020204030204"/>
              </a:rPr>
              <a:pPr defTabSz="913028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en-US" altLang="nl-NL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4518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028" fontAlgn="auto">
              <a:spcBef>
                <a:spcPts val="0"/>
              </a:spcBef>
              <a:spcAft>
                <a:spcPts val="0"/>
              </a:spcAft>
              <a:defRPr/>
            </a:pPr>
            <a:fld id="{DECAF85C-90E1-4292-ADA6-7AC60DC0D1BB}" type="slidenum">
              <a:rPr lang="en-US" altLang="nl-NL" sz="1200">
                <a:solidFill>
                  <a:prstClr val="black"/>
                </a:solidFill>
                <a:latin typeface="Calibri" panose="020F0502020204030204"/>
              </a:rPr>
              <a:pPr defTabSz="913028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en-US" altLang="nl-NL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4518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E41EB-279B-1A11-3191-C221C4813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D560-7450-17FA-FB63-77651C52A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D9FF4C-CD3D-367A-1651-8824978BA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56E48-3914-2685-B1E8-29C7C1A4E4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028" fontAlgn="auto">
              <a:spcBef>
                <a:spcPts val="0"/>
              </a:spcBef>
              <a:spcAft>
                <a:spcPts val="0"/>
              </a:spcAft>
              <a:defRPr/>
            </a:pPr>
            <a:fld id="{DECAF85C-90E1-4292-ADA6-7AC60DC0D1BB}" type="slidenum">
              <a:rPr lang="en-US" altLang="nl-NL" sz="1200">
                <a:solidFill>
                  <a:prstClr val="black"/>
                </a:solidFill>
                <a:latin typeface="Calibri" panose="020F0502020204030204"/>
              </a:rPr>
              <a:pPr defTabSz="913028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en-US" altLang="nl-NL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69684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wmf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ChangeArrowheads="1"/>
          </p:cNvSpPr>
          <p:nvPr userDrawn="1"/>
        </p:nvSpPr>
        <p:spPr bwMode="auto">
          <a:xfrm>
            <a:off x="0" y="1079500"/>
            <a:ext cx="1524000" cy="30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4" name="Rectangle 8"/>
          <p:cNvSpPr>
            <a:spLocks noChangeArrowheads="1"/>
          </p:cNvSpPr>
          <p:nvPr userDrawn="1"/>
        </p:nvSpPr>
        <p:spPr bwMode="auto">
          <a:xfrm>
            <a:off x="1524000" y="1079500"/>
            <a:ext cx="1524000" cy="3048000"/>
          </a:xfrm>
          <a:prstGeom prst="rect">
            <a:avLst/>
          </a:prstGeom>
          <a:solidFill>
            <a:srgbClr val="C1C1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3048000" y="1079500"/>
            <a:ext cx="3048000" cy="30480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4427538"/>
            <a:ext cx="6096000" cy="73025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l-NL" noProof="0"/>
              <a:t>Klik om de stijl te bewerken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5518150"/>
            <a:ext cx="6096000" cy="9350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nl-NL" noProof="0"/>
              <a:t>Klik om de ondertitelstijl van het model te bewerken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524000" y="863600"/>
            <a:ext cx="6096000" cy="168275"/>
          </a:xfrm>
        </p:spPr>
        <p:txBody>
          <a:bodyPr/>
          <a:lstStyle>
            <a:lvl1pPr>
              <a:defRPr>
                <a:solidFill>
                  <a:srgbClr val="C1C1C1"/>
                </a:solidFill>
              </a:defRPr>
            </a:lvl1pPr>
          </a:lstStyle>
          <a:p>
            <a:endParaRPr lang="nl-NL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470B6A-C6FC-4660-AC7F-F18C1CF98F7C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4106" name="Rectangle 10"/>
          <p:cNvSpPr>
            <a:spLocks noChangeArrowheads="1"/>
          </p:cNvSpPr>
          <p:nvPr userDrawn="1"/>
        </p:nvSpPr>
        <p:spPr bwMode="auto">
          <a:xfrm>
            <a:off x="6096000" y="1079500"/>
            <a:ext cx="3048000" cy="304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0" name="Rectangle 4" hidden="1"/>
          <p:cNvSpPr>
            <a:spLocks noGrp="1" noChangeArrowheads="1"/>
          </p:cNvSpPr>
          <p:nvPr>
            <p:ph type="dt" sz="half" idx="2"/>
          </p:nvPr>
        </p:nvSpPr>
        <p:spPr>
          <a:xfrm>
            <a:off x="0" y="863600"/>
            <a:ext cx="1524000" cy="168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Legal Planet </a:t>
            </a:r>
            <a:endParaRPr lang="nl-NL"/>
          </a:p>
        </p:txBody>
      </p:sp>
      <p:pic>
        <p:nvPicPr>
          <p:cNvPr id="4113" name="Picture 17" descr="A_110364-01-PPT_RvR_DEF_Formaten_300-dpi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795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01" y="529100"/>
            <a:ext cx="993600" cy="486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Legal Planet </a:t>
            </a: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CA5A0-4B1D-4A14-8811-788AE825D559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202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2987675"/>
            <a:ext cx="2971800" cy="35480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987675"/>
            <a:ext cx="2971800" cy="35480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Date Placeholder 4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Legal Planet 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D7BD2-2969-4CBD-8DB1-AFD361988617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891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200" y="2988000"/>
            <a:ext cx="2973600" cy="74481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600" y="2988000"/>
            <a:ext cx="2973600" cy="745200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Legal Planet </a:t>
            </a:r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FD4BD-C0E1-478E-AE19-8BE19D545F73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1524000" y="3823200"/>
            <a:ext cx="2971800" cy="27252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23200"/>
            <a:ext cx="2971800" cy="27252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820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Legal Planet </a:t>
            </a: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06F0F0-378F-4762-B7D9-C580A6F91655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4872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Legal Planet </a:t>
            </a:r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2650C-8C65-4F3F-AFCB-9DFD34A689A0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24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0" y="5133"/>
            <a:ext cx="9144000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350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 userDrawn="1"/>
        </p:nvSpPr>
        <p:spPr>
          <a:xfrm>
            <a:off x="338094" y="1685926"/>
            <a:ext cx="8469002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350" dirty="0">
              <a:solidFill>
                <a:schemeClr val="bg2"/>
              </a:solidFill>
            </a:endParaRP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997" y="2136776"/>
            <a:ext cx="3897003" cy="3819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24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996" y="501839"/>
            <a:ext cx="1757773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41315" y="1685925"/>
            <a:ext cx="4065782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35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8" name="TypeTextLevel" hidden="1">
            <a:extLst>
              <a:ext uri="{FF2B5EF4-FFF2-40B4-BE49-F238E27FC236}">
                <a16:creationId xmlns:a16="http://schemas.microsoft.com/office/drawing/2014/main" id="{5B1491E1-F8A5-45E1-8274-30DA887CB213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/>
              <a:t>Cover</a:t>
            </a:r>
          </a:p>
        </p:txBody>
      </p:sp>
    </p:spTree>
    <p:extLst>
      <p:ext uri="{BB962C8B-B14F-4D97-AF65-F5344CB8AC3E}">
        <p14:creationId xmlns:p14="http://schemas.microsoft.com/office/powerpoint/2010/main" val="368975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 faculty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0" y="5133"/>
            <a:ext cx="9144000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350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 userDrawn="1"/>
        </p:nvSpPr>
        <p:spPr>
          <a:xfrm>
            <a:off x="338094" y="1685926"/>
            <a:ext cx="8469002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35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997" y="2136776"/>
            <a:ext cx="3897003" cy="38195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4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996" y="501839"/>
            <a:ext cx="1757773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41315" y="1685925"/>
            <a:ext cx="4065782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35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DD0FA1B-56A4-864D-B0BA-DEF9442557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566059" y="455858"/>
            <a:ext cx="2176774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825" cap="all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ENTER THE NAME OF THE FACULTY OR RESEARCH INSTITUTE HERE</a:t>
            </a:r>
            <a:endParaRPr lang="nl-NL" dirty="0"/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A370B58-68F1-4C86-AF65-9C2CEEF87930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/>
              <a:t>Cover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A9EF36-2B1E-4FCE-8501-A7D6D2A1D6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188" t="409" r="95017" b="6030"/>
          <a:stretch/>
        </p:blipFill>
        <p:spPr>
          <a:xfrm>
            <a:off x="2469580" y="459582"/>
            <a:ext cx="511887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94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8004309" y="6102174"/>
            <a:ext cx="828835" cy="6096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:a16="http://schemas.microsoft.com/office/drawing/2014/main" id="{5CF86F60-AA27-104D-BDB6-48EBA751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94" y="494448"/>
            <a:ext cx="3317194" cy="69590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2DF140-6C53-44AA-83B1-6399EDE16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64279" y="1685925"/>
            <a:ext cx="4914260" cy="4273550"/>
          </a:xfrm>
        </p:spPr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ACDBED-144B-4B1E-AA88-FCB9E51E86E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0A46A5-7E10-4E46-A8D5-A05DFAAEFD5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‹#›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AAD0BC9D-8444-4495-A390-04858A2A3185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667480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982">
          <p15:clr>
            <a:srgbClr val="FBAE40"/>
          </p15:clr>
        </p15:guide>
        <p15:guide id="4" pos="3266">
          <p15:clr>
            <a:srgbClr val="FBAE40"/>
          </p15:clr>
        </p15:guide>
        <p15:guide id="5" pos="5190">
          <p15:clr>
            <a:srgbClr val="FBAE40"/>
          </p15:clr>
        </p15:guide>
        <p15:guide id="6" pos="5474">
          <p15:clr>
            <a:srgbClr val="FBAE40"/>
          </p15:clr>
        </p15:guide>
        <p15:guide id="8" pos="106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F8860968-3F8E-6549-A0BF-73A91B9371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6185" y="0"/>
            <a:ext cx="5366890" cy="5956300"/>
          </a:xfrm>
          <a:custGeom>
            <a:avLst/>
            <a:gdLst>
              <a:gd name="connsiteX0" fmla="*/ 0 w 7156785"/>
              <a:gd name="connsiteY0" fmla="*/ 0 h 5956300"/>
              <a:gd name="connsiteX1" fmla="*/ 7004050 w 7156785"/>
              <a:gd name="connsiteY1" fmla="*/ 0 h 5956300"/>
              <a:gd name="connsiteX2" fmla="*/ 7004050 w 7156785"/>
              <a:gd name="connsiteY2" fmla="*/ 1685926 h 5956300"/>
              <a:gd name="connsiteX3" fmla="*/ 7156785 w 7156785"/>
              <a:gd name="connsiteY3" fmla="*/ 1838661 h 5956300"/>
              <a:gd name="connsiteX4" fmla="*/ 7004050 w 7156785"/>
              <a:gd name="connsiteY4" fmla="*/ 1991396 h 5956300"/>
              <a:gd name="connsiteX5" fmla="*/ 7004050 w 7156785"/>
              <a:gd name="connsiteY5" fmla="*/ 5956300 h 5956300"/>
              <a:gd name="connsiteX6" fmla="*/ 0 w 7156785"/>
              <a:gd name="connsiteY6" fmla="*/ 59563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6785" h="5956300">
                <a:moveTo>
                  <a:pt x="0" y="0"/>
                </a:moveTo>
                <a:lnTo>
                  <a:pt x="7004050" y="0"/>
                </a:lnTo>
                <a:lnTo>
                  <a:pt x="7004050" y="1685926"/>
                </a:lnTo>
                <a:lnTo>
                  <a:pt x="7156785" y="1838661"/>
                </a:lnTo>
                <a:lnTo>
                  <a:pt x="7004050" y="1991396"/>
                </a:lnTo>
                <a:lnTo>
                  <a:pt x="7004050" y="5956300"/>
                </a:lnTo>
                <a:lnTo>
                  <a:pt x="0" y="59563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 anchor="b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30" y="495890"/>
            <a:ext cx="3317194" cy="69590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6633" y="1685926"/>
            <a:ext cx="22904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125"/>
              </a:spcBef>
              <a:tabLst/>
              <a:defRPr sz="135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8004309" y="6102174"/>
            <a:ext cx="828835" cy="6096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8012FC1-0E7E-9841-882C-A325E0E2022A}"/>
              </a:ext>
            </a:extLst>
          </p:cNvPr>
          <p:cNvSpPr txBox="1"/>
          <p:nvPr userDrawn="1"/>
        </p:nvSpPr>
        <p:spPr>
          <a:xfrm>
            <a:off x="2492911" y="648625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269965" tIns="269965" rIns="269965" bIns="269965" rtlCol="0">
            <a:noAutofit/>
          </a:bodyPr>
          <a:lstStyle/>
          <a:p>
            <a:pPr algn="l"/>
            <a:endParaRPr lang="nl-NL" sz="1800" dirty="0">
              <a:solidFill>
                <a:srgbClr val="005CA9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8EB5B-88DF-44E8-9ACB-CE99AE035E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05514-3463-4886-8499-F5003FAC2D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‹#›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35AB9CDD-1E28-436D-9C2F-A4BE95A9C2D1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2834352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190">
          <p15:clr>
            <a:srgbClr val="FBAE40"/>
          </p15:clr>
        </p15:guide>
        <p15:guide id="4" pos="547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94" y="495890"/>
            <a:ext cx="3317194" cy="69590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64280" y="1685926"/>
            <a:ext cx="2283321" cy="427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125"/>
              </a:spcBef>
              <a:tabLst/>
              <a:defRPr sz="135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8004309" y="6102174"/>
            <a:ext cx="828835" cy="6096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B78DE520-A3FF-FA41-9A52-8ADC66B7B7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85694" y="0"/>
            <a:ext cx="4921403" cy="5956300"/>
          </a:xfrm>
          <a:custGeom>
            <a:avLst/>
            <a:gdLst>
              <a:gd name="connsiteX0" fmla="*/ 0 w 6562725"/>
              <a:gd name="connsiteY0" fmla="*/ 0 h 5956300"/>
              <a:gd name="connsiteX1" fmla="*/ 6562725 w 6562725"/>
              <a:gd name="connsiteY1" fmla="*/ 0 h 5956300"/>
              <a:gd name="connsiteX2" fmla="*/ 6562725 w 6562725"/>
              <a:gd name="connsiteY2" fmla="*/ 5956300 h 5956300"/>
              <a:gd name="connsiteX3" fmla="*/ 0 w 6562725"/>
              <a:gd name="connsiteY3" fmla="*/ 5956300 h 5956300"/>
              <a:gd name="connsiteX4" fmla="*/ 0 w 6562725"/>
              <a:gd name="connsiteY4" fmla="*/ 1979922 h 5956300"/>
              <a:gd name="connsiteX5" fmla="*/ 141261 w 6562725"/>
              <a:gd name="connsiteY5" fmla="*/ 1838661 h 5956300"/>
              <a:gd name="connsiteX6" fmla="*/ 0 w 6562725"/>
              <a:gd name="connsiteY6" fmla="*/ 16974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62725" h="5956300">
                <a:moveTo>
                  <a:pt x="0" y="0"/>
                </a:moveTo>
                <a:lnTo>
                  <a:pt x="6562725" y="0"/>
                </a:lnTo>
                <a:lnTo>
                  <a:pt x="6562725" y="5956300"/>
                </a:lnTo>
                <a:lnTo>
                  <a:pt x="0" y="5956300"/>
                </a:lnTo>
                <a:lnTo>
                  <a:pt x="0" y="1979922"/>
                </a:lnTo>
                <a:lnTo>
                  <a:pt x="141261" y="1838661"/>
                </a:lnTo>
                <a:lnTo>
                  <a:pt x="0" y="16974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89DAC3E-F024-AC44-97AE-3E8B420650A3}"/>
              </a:ext>
            </a:extLst>
          </p:cNvPr>
          <p:cNvSpPr txBox="1"/>
          <p:nvPr userDrawn="1"/>
        </p:nvSpPr>
        <p:spPr>
          <a:xfrm>
            <a:off x="538315" y="638370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269965" tIns="269965" rIns="269965" bIns="269965" rtlCol="0">
            <a:noAutofit/>
          </a:bodyPr>
          <a:lstStyle/>
          <a:p>
            <a:pPr algn="l"/>
            <a:endParaRPr lang="nl-NL" sz="1800" dirty="0">
              <a:solidFill>
                <a:srgbClr val="005CA9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17C8D-42D8-4AD9-AFEA-518E90B940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B3B55-CC9A-40A5-9F7F-D83F3C2DD3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‹#›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0295FA58-33EA-4383-82B8-1D8CB2FC7541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84506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980">
          <p15:clr>
            <a:srgbClr val="FBAE40"/>
          </p15:clr>
        </p15:guide>
        <p15:guide id="3" pos="326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88" y="490849"/>
            <a:ext cx="3317194" cy="695905"/>
          </a:xfrm>
        </p:spPr>
        <p:txBody>
          <a:bodyPr tIns="216000" bIns="216000"/>
          <a:lstStyle>
            <a:lvl1pPr>
              <a:lnSpc>
                <a:spcPct val="90000"/>
              </a:lnSpc>
              <a:defRPr sz="1875" b="0" i="0">
                <a:latin typeface="DIN Pro 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64279" y="1685925"/>
            <a:ext cx="2404749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05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80933" y="1685925"/>
            <a:ext cx="2404749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05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80933" y="3883025"/>
            <a:ext cx="2404749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05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7822" y="1685925"/>
            <a:ext cx="2289275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125"/>
              </a:spcBef>
              <a:tabLst/>
              <a:defRPr sz="135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32088" y="5958000"/>
            <a:ext cx="458385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‹#›</a:t>
            </a:fld>
            <a:r>
              <a:rPr lang="nl-NL" dirty="0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8004309" y="6102174"/>
            <a:ext cx="828835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9AAE0F5C-0FC6-41CC-825B-D7D64B7255A7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207368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1" pos="3082">
          <p15:clr>
            <a:srgbClr val="FBAE40"/>
          </p15:clr>
        </p15:guide>
        <p15:guide id="12" pos="3176">
          <p15:clr>
            <a:srgbClr val="FBAE40"/>
          </p15:clr>
        </p15:guide>
        <p15:guide id="13" pos="3940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,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88" y="490849"/>
            <a:ext cx="3317194" cy="695905"/>
          </a:xfrm>
        </p:spPr>
        <p:txBody>
          <a:bodyPr tIns="216000" bIns="216000"/>
          <a:lstStyle>
            <a:lvl1pPr>
              <a:lnSpc>
                <a:spcPct val="90000"/>
              </a:lnSpc>
              <a:defRPr sz="1875" b="0" i="0">
                <a:latin typeface="DIN Pro 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90456" y="1685926"/>
            <a:ext cx="2404749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05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07109" y="1684336"/>
            <a:ext cx="2404749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05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7109" y="3881436"/>
            <a:ext cx="2404749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05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69040" y="1685926"/>
            <a:ext cx="2289275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125"/>
              </a:spcBef>
              <a:tabLst/>
              <a:defRPr sz="135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32088" y="5958000"/>
            <a:ext cx="458385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‹#›</a:t>
            </a:fld>
            <a:endParaRPr lang="nl-NL" dirty="0"/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8004309" y="6102174"/>
            <a:ext cx="828835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F9A5E08B-6F35-4EA2-85E2-7F7236DE3573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379611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3" pos="5286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  <p15:guide id="17" pos="53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88" y="490849"/>
            <a:ext cx="3317194" cy="695905"/>
          </a:xfrm>
        </p:spPr>
        <p:txBody>
          <a:bodyPr tIns="216000" bIns="216000"/>
          <a:lstStyle>
            <a:lvl1pPr>
              <a:lnSpc>
                <a:spcPct val="90000"/>
              </a:lnSpc>
              <a:defRPr sz="1875" b="0" i="0">
                <a:latin typeface="DIN Pro 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7822" y="1685925"/>
            <a:ext cx="2289275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125"/>
              </a:spcBef>
              <a:tabLst/>
              <a:defRPr sz="135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32088" y="5958000"/>
            <a:ext cx="458385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‹#›</a:t>
            </a:fld>
            <a:r>
              <a:rPr lang="nl-NL" dirty="0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8004309" y="6102174"/>
            <a:ext cx="828835" cy="609600"/>
          </a:xfrm>
          <a:prstGeom prst="rect">
            <a:avLst/>
          </a:prstGeom>
        </p:spPr>
      </p:pic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810C2A13-CF92-47CC-8BB1-C1C4211AF7A8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266482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1" pos="3082">
          <p15:clr>
            <a:srgbClr val="FBAE40"/>
          </p15:clr>
        </p15:guide>
        <p15:guide id="12" pos="3176">
          <p15:clr>
            <a:srgbClr val="FBAE40"/>
          </p15:clr>
        </p15:guide>
        <p15:guide id="13" pos="3940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8093" y="450851"/>
            <a:ext cx="2708346" cy="115274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r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125"/>
              </a:spcBef>
              <a:tabLst/>
              <a:defRPr sz="135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4" name="TypeTextLevel" hidden="1">
            <a:extLst>
              <a:ext uri="{FF2B5EF4-FFF2-40B4-BE49-F238E27FC236}">
                <a16:creationId xmlns:a16="http://schemas.microsoft.com/office/drawing/2014/main" id="{36D40590-4D6C-4940-801D-F2770FBA85A1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Caption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297037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95" y="0"/>
            <a:ext cx="9144000" cy="6858000"/>
          </a:xfrm>
          <a:prstGeom prst="rect">
            <a:avLst/>
          </a:prstGeom>
          <a:solidFill>
            <a:srgbClr val="0077B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9492" y="5254403"/>
            <a:ext cx="2597605" cy="115274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8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125"/>
              </a:spcBef>
              <a:tabLst/>
              <a:defRPr sz="135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50A649-4A30-4A89-BED5-DDB68B8DF222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Caption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1572737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/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 userDrawn="1"/>
        </p:nvSpPr>
        <p:spPr>
          <a:xfrm>
            <a:off x="0" y="-1"/>
            <a:ext cx="9217742" cy="6858001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>
              <a:solidFill>
                <a:schemeClr val="bg2"/>
              </a:solidFill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9D4AC89-CCE6-6049-A5FF-F2EE4C7D01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2057" y="442800"/>
            <a:ext cx="8479887" cy="59724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3000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65456933-FC8C-49C9-8667-FA951FB0C6FA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NoLevel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1578334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us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 userDrawn="1"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007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2C414BC-31E2-FE45-9874-0AD51AE319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8094" y="450850"/>
            <a:ext cx="2597605" cy="1899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lIns="360000" tIns="360000" rIns="360000" bIns="36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269045" indent="-119047">
              <a:tabLst/>
              <a:defRPr/>
            </a:lvl5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31" name="Tijdelijke aanduiding voor tekst 29">
            <a:extLst>
              <a:ext uri="{FF2B5EF4-FFF2-40B4-BE49-F238E27FC236}">
                <a16:creationId xmlns:a16="http://schemas.microsoft.com/office/drawing/2014/main" id="{E851BC3C-5907-1644-A5FD-EBDF946BBE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73793" y="450851"/>
            <a:ext cx="2597605" cy="2081546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bl"/>
          </a:blipFill>
        </p:spPr>
        <p:txBody>
          <a:bodyPr lIns="360000" tIns="360000" rIns="360000" bIns="54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269045" indent="-119047">
              <a:tabLst/>
              <a:defRPr/>
            </a:lvl5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F51249D2-B280-4187-A2B6-1E52C563A0F3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375200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232">
          <p15:clr>
            <a:srgbClr val="FBAE40"/>
          </p15:clr>
        </p15:guide>
        <p15:guide id="6" pos="1516">
          <p15:clr>
            <a:srgbClr val="FBAE40"/>
          </p15:clr>
        </p15:guide>
        <p15:guide id="7" pos="2466">
          <p15:clr>
            <a:srgbClr val="FBAE40"/>
          </p15:clr>
        </p15:guide>
        <p15:guide id="8" pos="2750">
          <p15:clr>
            <a:srgbClr val="FBAE40"/>
          </p15:clr>
        </p15:guide>
        <p15:guide id="9" pos="3698">
          <p15:clr>
            <a:srgbClr val="FBAE40"/>
          </p15:clr>
        </p15:guide>
        <p15:guide id="10" pos="3982">
          <p15:clr>
            <a:srgbClr val="FBAE40"/>
          </p15:clr>
        </p15:guide>
        <p15:guide id="11" pos="6164">
          <p15:clr>
            <a:srgbClr val="FBAE40"/>
          </p15:clr>
        </p15:guide>
        <p15:guide id="12" pos="6448">
          <p15:clr>
            <a:srgbClr val="FBAE40"/>
          </p15:clr>
        </p15:guide>
        <p15:guide id="13" pos="4930">
          <p15:clr>
            <a:srgbClr val="FBAE40"/>
          </p15:clr>
        </p15:guide>
        <p15:guide id="14" pos="521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8004309" y="6102174"/>
            <a:ext cx="828835" cy="609600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284A8469-7372-B547-ACE6-C9E7A14F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92" y="450001"/>
            <a:ext cx="3317194" cy="695905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53898B-A0FB-6F41-8248-C3D134E59A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4279" y="1685925"/>
            <a:ext cx="1630944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2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 marL="0" marR="0" indent="0" algn="l" defTabSz="514281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accent2"/>
                </a:solidFill>
              </a:defRPr>
            </a:lvl3pPr>
            <a:lvl4pPr marL="213272" indent="-223808">
              <a:tabLst/>
              <a:defRPr sz="9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F603BC99-1834-4146-9507-D97E1F7F5F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5698" y="1685925"/>
            <a:ext cx="1630944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2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 marL="0" marR="0" indent="0" algn="l" defTabSz="514281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accent2"/>
                </a:solidFill>
              </a:defRPr>
            </a:lvl3pPr>
            <a:lvl4pPr marL="213272" indent="-223808">
              <a:tabLst/>
              <a:defRPr sz="9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ACCE8A20-CC86-CA4D-B024-FB2F78E18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07116" y="1685925"/>
            <a:ext cx="1630944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2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 marL="0" marR="0" indent="0" algn="l" defTabSz="514281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accent2"/>
                </a:solidFill>
              </a:defRPr>
            </a:lvl3pPr>
            <a:lvl4pPr marL="213272" indent="-223808">
              <a:tabLst/>
              <a:defRPr sz="9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16FAC097-6C6A-4445-A425-7A7103C70D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78534" y="1685925"/>
            <a:ext cx="1630944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2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 marL="0" marR="0" indent="0" algn="l" defTabSz="514281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accent2"/>
                </a:solidFill>
              </a:defRPr>
            </a:lvl3pPr>
            <a:lvl4pPr marL="213272" indent="-223808">
              <a:tabLst/>
              <a:defRPr sz="9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224EB65-967A-4B88-AB03-7A6AA0243080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E69AFB-FDA0-4186-AE46-81AF13BC06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BB55B4-9D18-4901-B46D-3A0BD64A6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‹#›</a:t>
            </a:fld>
            <a:r>
              <a:rPr lang="nl-NL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358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432">
          <p15:clr>
            <a:srgbClr val="FBAE40"/>
          </p15:clr>
        </p15:guide>
        <p15:guide id="3" pos="2714">
          <p15:clr>
            <a:srgbClr val="FBAE40"/>
          </p15:clr>
        </p15:guide>
        <p15:guide id="4" pos="4090">
          <p15:clr>
            <a:srgbClr val="FBAE40"/>
          </p15:clr>
        </p15:guide>
        <p15:guide id="5" pos="4370">
          <p15:clr>
            <a:srgbClr val="FBAE40"/>
          </p15:clr>
        </p15:guide>
        <p15:guide id="6" pos="5742">
          <p15:clr>
            <a:srgbClr val="FBAE40"/>
          </p15:clr>
        </p15:guide>
        <p15:guide id="7" pos="6026">
          <p15:clr>
            <a:srgbClr val="FBAE40"/>
          </p15:clr>
        </p15:guide>
        <p15:guide id="9" pos="106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69575-FC44-7E4A-8838-61D5730D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94" y="494448"/>
            <a:ext cx="3317194" cy="69590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ijdelijke aanduiding voor tabel 5">
            <a:extLst>
              <a:ext uri="{FF2B5EF4-FFF2-40B4-BE49-F238E27FC236}">
                <a16:creationId xmlns:a16="http://schemas.microsoft.com/office/drawing/2014/main" id="{5AD1E237-53F2-D740-A90A-6D81BF701411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132564" y="1685925"/>
            <a:ext cx="7678104" cy="427037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nl-NL" dirty="0"/>
          </a:p>
        </p:txBody>
      </p:sp>
      <p:pic>
        <p:nvPicPr>
          <p:cNvPr id="7" name="Afbeelding 5">
            <a:extLst>
              <a:ext uri="{FF2B5EF4-FFF2-40B4-BE49-F238E27FC236}">
                <a16:creationId xmlns:a16="http://schemas.microsoft.com/office/drawing/2014/main" id="{63563CDA-94CD-CF48-ABF5-65A46919EF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8004309" y="6102174"/>
            <a:ext cx="828835" cy="609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A0F3B-5B4C-4221-BF73-1E0637789E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37DA3D-0D03-4BE0-8251-514521C6C47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‹#›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6A62A801-68F1-4302-B58F-E01797EA2E86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NoLevel</a:t>
            </a:r>
            <a:endParaRPr lang="nl-NL" sz="600" dirty="0"/>
          </a:p>
        </p:txBody>
      </p:sp>
    </p:spTree>
    <p:extLst>
      <p:ext uri="{BB962C8B-B14F-4D97-AF65-F5344CB8AC3E}">
        <p14:creationId xmlns:p14="http://schemas.microsoft.com/office/powerpoint/2010/main" val="2483456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/partners, VU logo only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2976" y="1"/>
            <a:ext cx="9144000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35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8094" y="1680793"/>
            <a:ext cx="8473764" cy="2150105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2400" b="0" i="0">
                <a:solidFill>
                  <a:schemeClr val="bg2"/>
                </a:solidFill>
                <a:latin typeface="DIN Pro Medium" pitchFamily="2" charset="0"/>
              </a:defRPr>
            </a:lvl1pPr>
            <a:lvl2pPr>
              <a:lnSpc>
                <a:spcPct val="90000"/>
              </a:lnSpc>
              <a:defRPr sz="18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 dirty="0"/>
              <a:t>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489275-1A54-4253-9B79-42FA5F1E3216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83FBF2E-73CB-2744-ABB2-73A4A75C7B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996" y="501839"/>
            <a:ext cx="1757773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88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>
          <p15:clr>
            <a:srgbClr val="FBAE40"/>
          </p15:clr>
        </p15:guide>
        <p15:guide id="14" pos="2276">
          <p15:clr>
            <a:srgbClr val="FBAE40"/>
          </p15:clr>
        </p15:guide>
        <p15:guide id="15" pos="1996">
          <p15:clr>
            <a:srgbClr val="FBAE40"/>
          </p15:clr>
        </p15:guide>
        <p15:guide id="16" pos="5411">
          <p15:clr>
            <a:srgbClr val="FBAE40"/>
          </p15:clr>
        </p15:guide>
        <p15:guide id="17" pos="56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/partners, faculty/department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2976" y="1"/>
            <a:ext cx="9144000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35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8094" y="1680793"/>
            <a:ext cx="8473764" cy="2205505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2400" b="0" i="0">
                <a:solidFill>
                  <a:schemeClr val="bg2"/>
                </a:solidFill>
                <a:latin typeface="DIN Pro Medium" pitchFamily="2" charset="0"/>
              </a:defRPr>
            </a:lvl1pPr>
            <a:lvl2pPr>
              <a:defRPr sz="18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 dirty="0"/>
              <a:t>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DD0753F9-AB9F-484E-AB75-937E33C9CD6E}"/>
              </a:ext>
            </a:extLst>
          </p:cNvPr>
          <p:cNvSpPr txBox="1"/>
          <p:nvPr userDrawn="1"/>
        </p:nvSpPr>
        <p:spPr>
          <a:xfrm>
            <a:off x="-1260484" y="188640"/>
            <a:ext cx="12604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" dirty="0" err="1"/>
              <a:t>TextSlide</a:t>
            </a:r>
            <a:endParaRPr lang="nl-NL" sz="600" dirty="0"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044E1D69-4E50-474F-B8E2-B92F4F8635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566059" y="455858"/>
            <a:ext cx="2176774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825" cap="all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ENTER THE NAME OF THE FACULTY OR RESEARCH INSTITUTE HERE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FCB0984-B48F-41EB-BF9A-E2EB899248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188" t="409" r="95017" b="6030"/>
          <a:stretch/>
        </p:blipFill>
        <p:spPr>
          <a:xfrm>
            <a:off x="2469580" y="459582"/>
            <a:ext cx="511887" cy="78422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18C03A2-AA0D-CB43-9EF7-8D4AE80B9D2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996" y="501839"/>
            <a:ext cx="1757773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13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>
          <p15:clr>
            <a:srgbClr val="FBAE40"/>
          </p15:clr>
        </p15:guide>
        <p15:guide id="14" pos="2276">
          <p15:clr>
            <a:srgbClr val="FBAE40"/>
          </p15:clr>
        </p15:guide>
        <p15:guide id="15" pos="1996">
          <p15:clr>
            <a:srgbClr val="FBAE40"/>
          </p15:clr>
        </p15:guide>
        <p15:guide id="16" pos="5411">
          <p15:clr>
            <a:srgbClr val="FBAE40"/>
          </p15:clr>
        </p15:guide>
        <p15:guide id="17" pos="56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8093" y="494448"/>
            <a:ext cx="3157343" cy="69590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255064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6588"/>
            <a:ext cx="6096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2987675"/>
            <a:ext cx="6096000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dirty="0"/>
              <a:t>Klik om de opmaakprofielen van de </a:t>
            </a:r>
            <a:r>
              <a:rPr lang="nl-NL" noProof="0" dirty="0" err="1"/>
              <a:t>modeltekst</a:t>
            </a:r>
            <a:r>
              <a:rPr lang="nl-NL" noProof="0" dirty="0"/>
              <a:t> te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  <a:p>
            <a:pPr lvl="5"/>
            <a:r>
              <a:rPr lang="nl-NL" noProof="0" dirty="0"/>
              <a:t>Zesde niveau</a:t>
            </a:r>
          </a:p>
          <a:p>
            <a:pPr lvl="6"/>
            <a:r>
              <a:rPr lang="nl-NL" noProof="0" dirty="0"/>
              <a:t>Zevende niveau</a:t>
            </a:r>
          </a:p>
          <a:p>
            <a:pPr lvl="7"/>
            <a:r>
              <a:rPr lang="nl-NL" noProof="0" dirty="0"/>
              <a:t>Achtste niveau</a:t>
            </a:r>
          </a:p>
          <a:p>
            <a:pPr lvl="8"/>
            <a:r>
              <a:rPr lang="nl-NL" noProof="0" dirty="0"/>
              <a:t>Negende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863600"/>
            <a:ext cx="1524000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US"/>
              <a:t>Legal Planet </a:t>
            </a: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0" y="863600"/>
            <a:ext cx="6096000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hlink"/>
                </a:solidFill>
              </a:defRPr>
            </a:lvl1pPr>
          </a:lstStyle>
          <a:p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1025" y="6480175"/>
            <a:ext cx="360363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fld id="{A46CB8E9-5EF0-4736-B2DB-097EB46EBB33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1079500"/>
            <a:ext cx="1524000" cy="539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1524000" y="1079500"/>
            <a:ext cx="1524000" cy="539750"/>
          </a:xfrm>
          <a:prstGeom prst="rect">
            <a:avLst/>
          </a:prstGeom>
          <a:solidFill>
            <a:srgbClr val="C1C1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3048000" y="1079500"/>
            <a:ext cx="3048000" cy="539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6096000" y="1079500"/>
            <a:ext cx="3048000" cy="539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1038" name="Picture 14" descr="A_110364-01-PPT_RvR_DEF_Formaten_300-dpi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3" y="1079500"/>
            <a:ext cx="30480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Logo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01" y="529100"/>
            <a:ext cx="993600" cy="4861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7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rtl="0" eaLnBrk="1" fontAlgn="base" hangingPunct="1">
        <a:lnSpc>
          <a:spcPct val="100000"/>
        </a:lnSpc>
        <a:spcBef>
          <a:spcPts val="432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rtl="0" eaLnBrk="1" fontAlgn="base" hangingPunct="1">
        <a:lnSpc>
          <a:spcPct val="100000"/>
        </a:lnSpc>
        <a:spcBef>
          <a:spcPts val="432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2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89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6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43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27665E69-18C9-CF48-BFCD-B5F193A54EE1}"/>
              </a:ext>
            </a:extLst>
          </p:cNvPr>
          <p:cNvSpPr/>
          <p:nvPr userDrawn="1"/>
        </p:nvSpPr>
        <p:spPr>
          <a:xfrm flipH="1">
            <a:off x="-1" y="1"/>
            <a:ext cx="926186" cy="6857999"/>
          </a:xfrm>
          <a:prstGeom prst="rect">
            <a:avLst/>
          </a:prstGeom>
          <a:solidFill>
            <a:srgbClr val="F2E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8094" y="494448"/>
            <a:ext cx="2855979" cy="695905"/>
          </a:xfrm>
          <a:prstGeom prst="rect">
            <a:avLst/>
          </a:prstGeom>
          <a:solidFill>
            <a:srgbClr val="0077B3"/>
          </a:solidFill>
        </p:spPr>
        <p:txBody>
          <a:bodyPr vert="horz" wrap="none" lIns="251999" tIns="216000" rIns="216000" bIns="216000" rtlCol="0" anchor="ctr">
            <a:sp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8093" y="5958000"/>
            <a:ext cx="588092" cy="90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87" b="0" i="0">
                <a:solidFill>
                  <a:srgbClr val="7F7F7F"/>
                </a:solidFill>
                <a:latin typeface="DINPro" pitchFamily="2" charset="0"/>
              </a:defRPr>
            </a:lvl1pPr>
          </a:lstStyle>
          <a:p>
            <a:pPr algn="l"/>
            <a:fld id="{840C1E0B-154D-844F-9C3C-CB8827A7EAB0}" type="slidenum">
              <a:rPr lang="nl-NL" smtClean="0"/>
              <a:pPr algn="l"/>
              <a:t>‹#›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90943D11-E52B-384D-9FC1-2B4069AF5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64278" y="5958000"/>
            <a:ext cx="5193671" cy="900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87" b="0" i="0">
                <a:solidFill>
                  <a:srgbClr val="7F7F7F"/>
                </a:solidFill>
                <a:latin typeface="DINPro" pitchFamily="2" charset="0"/>
              </a:defRPr>
            </a:lvl1pPr>
          </a:lstStyle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6ED97E-E821-4DC0-8C69-955187195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3111" y="1684373"/>
            <a:ext cx="7542797" cy="4273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181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</p:sldLayoutIdLst>
  <p:hf hdr="0" dt="0"/>
  <p:txStyles>
    <p:titleStyle>
      <a:lvl1pPr algn="l" defTabSz="514281" rtl="0" eaLnBrk="1" latinLnBrk="0" hangingPunct="1">
        <a:lnSpc>
          <a:spcPct val="90000"/>
        </a:lnSpc>
        <a:spcBef>
          <a:spcPct val="0"/>
        </a:spcBef>
        <a:buNone/>
        <a:defRPr sz="1875" b="0" i="0" kern="1200">
          <a:solidFill>
            <a:schemeClr val="bg2"/>
          </a:solidFill>
          <a:latin typeface="DIN Pro Medium" pitchFamily="2" charset="0"/>
          <a:ea typeface="+mj-ea"/>
          <a:cs typeface="+mj-cs"/>
        </a:defRPr>
      </a:lvl1pPr>
    </p:titleStyle>
    <p:bodyStyle>
      <a:lvl1pPr marL="0" indent="0" algn="l" defTabSz="514281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800" b="0" i="0" kern="1200">
          <a:solidFill>
            <a:schemeClr val="tx2"/>
          </a:solidFill>
          <a:latin typeface="DIN Pro Medium" pitchFamily="2" charset="0"/>
          <a:ea typeface="+mn-ea"/>
          <a:cs typeface="+mn-cs"/>
        </a:defRPr>
      </a:lvl1pPr>
      <a:lvl2pPr marL="0" indent="0" algn="l" defTabSz="514281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/>
        <a:defRPr sz="1350" b="0" i="0" kern="1200">
          <a:solidFill>
            <a:schemeClr val="tx1"/>
          </a:solidFill>
          <a:latin typeface="DINPro" pitchFamily="2" charset="0"/>
          <a:ea typeface="+mn-ea"/>
          <a:cs typeface="+mn-cs"/>
        </a:defRPr>
      </a:lvl2pPr>
      <a:lvl3pPr marL="338092" indent="-208332" algn="l" defTabSz="514281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350" b="0" i="0" kern="1200" baseline="0">
          <a:solidFill>
            <a:schemeClr val="tx1"/>
          </a:solidFill>
          <a:latin typeface="DINPro" pitchFamily="2" charset="0"/>
          <a:ea typeface="+mn-ea"/>
          <a:cs typeface="Calibri Light" panose="020F0302020204030204" pitchFamily="34" charset="0"/>
        </a:defRPr>
      </a:lvl3pPr>
      <a:lvl4pPr marL="469044" indent="-130951" algn="l" defTabSz="514281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lang="en-US" sz="1350" b="0" i="0" kern="1200" dirty="0">
          <a:solidFill>
            <a:schemeClr val="tx1"/>
          </a:solidFill>
          <a:latin typeface="DINPro" pitchFamily="2" charset="0"/>
          <a:ea typeface="+mn-ea"/>
          <a:cs typeface="+mn-cs"/>
        </a:defRPr>
      </a:lvl4pPr>
      <a:lvl5pPr marL="607138" indent="-128570" algn="l" defTabSz="51428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414274" indent="-128570" algn="l" defTabSz="51428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1415" indent="-128570" algn="l" defTabSz="51428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8555" indent="-128570" algn="l" defTabSz="51428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5696" indent="-128570" algn="l" defTabSz="51428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141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281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422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563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704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2844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799985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7126" algn="l" defTabSz="514281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4">
          <p15:clr>
            <a:srgbClr val="F26B43"/>
          </p15:clr>
        </p15:guide>
        <p15:guide id="4" orient="horz" pos="778">
          <p15:clr>
            <a:srgbClr val="F26B43"/>
          </p15:clr>
        </p15:guide>
        <p15:guide id="10" pos="7398">
          <p15:clr>
            <a:srgbClr val="F26B43"/>
          </p15:clr>
        </p15:guide>
        <p15:guide id="11" orient="horz" pos="3752">
          <p15:clr>
            <a:srgbClr val="F26B43"/>
          </p15:clr>
        </p15:guide>
        <p15:guide id="12" orient="horz" pos="4036">
          <p15:clr>
            <a:srgbClr val="F26B43"/>
          </p15:clr>
        </p15:guide>
        <p15:guide id="13" pos="284">
          <p15:clr>
            <a:srgbClr val="F26B43"/>
          </p15:clr>
        </p15:guide>
        <p15:guide id="15" orient="horz" pos="10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etten.overheid.nl/jci1.3:c:BWBR0001827&amp;boek=Eerste&amp;titeldeel=Tweede&amp;afdeling=Negende&amp;paragraaf=1&amp;artikel=149&amp;z=2025-01-01&amp;g=2025-01-01" TargetMode="External"/><Relationship Id="rId2" Type="http://schemas.openxmlformats.org/officeDocument/2006/relationships/hyperlink" Target="http://wetten.overheid.nl/jci1.3:c:BWBR0001827&amp;boek=Eerste&amp;titeldeel=Eerste&amp;afdeling=Derde&amp;artikel=21&amp;z=2025-01-01&amp;g=2025-01-0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216844-F3DE-48B8-B873-6AD19A0DA8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WWZ 2025</a:t>
            </a:r>
          </a:p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WWZ congres 2025</a:t>
            </a:r>
            <a:br>
              <a:rPr lang="nl-NL" dirty="0"/>
            </a:br>
            <a:r>
              <a:rPr lang="nl-NL" dirty="0"/>
              <a:t>Het arbeidsprocesrecht na de WWZ </a:t>
            </a:r>
            <a:br>
              <a:rPr lang="nl-NL" dirty="0"/>
            </a:br>
            <a:r>
              <a:rPr lang="nl-NL" dirty="0"/>
              <a:t> 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z="1600" dirty="0"/>
              <a:t>Mr. M V Ulrici </a:t>
            </a:r>
          </a:p>
          <a:p>
            <a:r>
              <a:rPr lang="nl-NL" sz="1600" dirty="0"/>
              <a:t>Kantonrechter Amsterdam </a:t>
            </a:r>
          </a:p>
          <a:p>
            <a:r>
              <a:rPr lang="nl-NL" sz="1600" dirty="0"/>
              <a:t>Mr. dr. D.M.A. Bij de Vaate</a:t>
            </a:r>
          </a:p>
          <a:p>
            <a:r>
              <a:rPr lang="nl-NL" sz="1600" dirty="0"/>
              <a:t>UHD Arbeidsrecht Vrije Universiteit Amsterdam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AFBBD1-AF54-402B-A9A2-2ED638E3F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470B6A-C6FC-4660-AC7F-F18C1CF98F7C}" type="slidenum">
              <a:rPr lang="nl-NL" smtClean="0"/>
              <a:pPr/>
              <a:t>1</a:t>
            </a:fld>
            <a:endParaRPr lang="nl-NL"/>
          </a:p>
        </p:txBody>
      </p:sp>
      <p:pic>
        <p:nvPicPr>
          <p:cNvPr id="9" name="Picture 8" descr="A logo with blue wings and a lion&#10;&#10;AI-generated content may be incorrect.">
            <a:extLst>
              <a:ext uri="{FF2B5EF4-FFF2-40B4-BE49-F238E27FC236}">
                <a16:creationId xmlns:a16="http://schemas.microsoft.com/office/drawing/2014/main" id="{DDF22318-A516-9101-0306-8108FC54EA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644"/>
            <a:ext cx="3910729" cy="140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9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476672"/>
            <a:ext cx="6096000" cy="669925"/>
          </a:xfrm>
        </p:spPr>
        <p:txBody>
          <a:bodyPr/>
          <a:lstStyle/>
          <a:p>
            <a:r>
              <a:rPr lang="nl-NL" dirty="0"/>
              <a:t>Programma mr. M V Ulrici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524000" y="1916832"/>
            <a:ext cx="6096000" cy="3960440"/>
          </a:xfrm>
        </p:spPr>
        <p:txBody>
          <a:bodyPr>
            <a:normAutofit/>
          </a:bodyPr>
          <a:lstStyle/>
          <a:p>
            <a:endParaRPr lang="nl-NL" sz="1900" dirty="0"/>
          </a:p>
          <a:p>
            <a:pPr marL="0" indent="0">
              <a:buNone/>
            </a:pPr>
            <a:r>
              <a:rPr lang="nl-NL" sz="1900" dirty="0"/>
              <a:t>Onderwerpen mr Ulrici</a:t>
            </a:r>
          </a:p>
          <a:p>
            <a:endParaRPr lang="nl-NL" sz="1900" dirty="0"/>
          </a:p>
          <a:p>
            <a:r>
              <a:rPr lang="nl-NL" sz="1900" dirty="0"/>
              <a:t>BPR, w.o. nieuw bewijsrecht</a:t>
            </a:r>
            <a:br>
              <a:rPr lang="nl-NL" sz="1900" dirty="0"/>
            </a:br>
            <a:r>
              <a:rPr lang="nl-NL" sz="1900" dirty="0"/>
              <a:t> </a:t>
            </a:r>
          </a:p>
          <a:p>
            <a:r>
              <a:rPr lang="nl-NL" sz="1900" dirty="0"/>
              <a:t>Advocaatkosten verhalen</a:t>
            </a:r>
          </a:p>
          <a:p>
            <a:endParaRPr lang="nl-NL" sz="1900" dirty="0"/>
          </a:p>
          <a:p>
            <a:r>
              <a:rPr lang="nl-NL" sz="1900" dirty="0"/>
              <a:t>Kijkje in de keuken van de HR; september 2024 </a:t>
            </a:r>
            <a:r>
              <a:rPr lang="nl-NL" sz="1900" dirty="0">
                <a:sym typeface="Wingdings" panose="05000000000000000000" pitchFamily="2" charset="2"/>
              </a:rPr>
              <a:t></a:t>
            </a:r>
            <a:br>
              <a:rPr lang="nl-NL" sz="1900" dirty="0"/>
            </a:br>
            <a:endParaRPr lang="nl-NL" sz="19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C65C5F-2F56-4F8F-BE62-BC762C070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B7A9EC-0BED-45DD-905A-E966D039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97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4CB6D-236A-D895-D34A-C903E1B4E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CB0BF7-ADBB-EF2C-0487-8AA7CF3DB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6672"/>
            <a:ext cx="6096000" cy="669925"/>
          </a:xfrm>
        </p:spPr>
        <p:txBody>
          <a:bodyPr/>
          <a:lstStyle/>
          <a:p>
            <a:r>
              <a:rPr lang="nl-NL" dirty="0"/>
              <a:t>I. Procesrecht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DE943E-A0C3-2D3F-6E21-3E23A238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916832"/>
            <a:ext cx="6096000" cy="3960440"/>
          </a:xfrm>
        </p:spPr>
        <p:txBody>
          <a:bodyPr>
            <a:normAutofit/>
          </a:bodyPr>
          <a:lstStyle/>
          <a:p>
            <a:r>
              <a:rPr lang="nl-NL" sz="1900" dirty="0"/>
              <a:t>Wat kom je tegen in de praktijk</a:t>
            </a:r>
          </a:p>
          <a:p>
            <a:endParaRPr lang="nl-NL" sz="1900" dirty="0"/>
          </a:p>
          <a:p>
            <a:r>
              <a:rPr lang="nl-NL" sz="1900" dirty="0"/>
              <a:t>Procedure langs lopen</a:t>
            </a:r>
          </a:p>
          <a:p>
            <a:endParaRPr lang="nl-NL" sz="1900" dirty="0"/>
          </a:p>
          <a:p>
            <a:r>
              <a:rPr lang="nl-NL" sz="1900" dirty="0"/>
              <a:t>Nieuw bewijsrecht </a:t>
            </a:r>
          </a:p>
          <a:p>
            <a:pPr marL="0" indent="0">
              <a:buNone/>
            </a:pPr>
            <a:br>
              <a:rPr lang="nl-NL" sz="1900" dirty="0"/>
            </a:br>
            <a:endParaRPr lang="nl-NL" sz="1900" dirty="0"/>
          </a:p>
          <a:p>
            <a:r>
              <a:rPr lang="nl-NL" sz="1900" dirty="0"/>
              <a:t>Inbreken mag (hier wel </a:t>
            </a:r>
            <a:r>
              <a:rPr lang="nl-NL" sz="1900" dirty="0">
                <a:sym typeface="Wingdings" panose="05000000000000000000" pitchFamily="2" charset="2"/>
              </a:rPr>
              <a:t>)</a:t>
            </a:r>
            <a:endParaRPr lang="nl-NL" sz="19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A3789F-5FEC-D959-24BB-EBB374D04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762EE7-7E71-DBF3-B2C9-ECA8E748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806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39DC1-EBB2-7DBB-CC42-F823F055F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837F3-AADB-1777-EFA5-A8922D61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6672"/>
            <a:ext cx="6096000" cy="669925"/>
          </a:xfrm>
        </p:spPr>
        <p:txBody>
          <a:bodyPr/>
          <a:lstStyle/>
          <a:p>
            <a:r>
              <a:rPr lang="nl-NL" dirty="0"/>
              <a:t>I. Procesrecht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43EBAE1-49F7-6E6E-A523-6F61FB681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916832"/>
            <a:ext cx="6096000" cy="3960440"/>
          </a:xfrm>
        </p:spPr>
        <p:txBody>
          <a:bodyPr>
            <a:normAutofit/>
          </a:bodyPr>
          <a:lstStyle/>
          <a:p>
            <a:r>
              <a:rPr lang="nl-NL" sz="1900" dirty="0"/>
              <a:t>Begin van de procedure </a:t>
            </a:r>
            <a:br>
              <a:rPr lang="nl-NL" sz="1900" dirty="0"/>
            </a:br>
            <a:br>
              <a:rPr lang="nl-NL" sz="1900" dirty="0"/>
            </a:br>
            <a:r>
              <a:rPr lang="nl-NL" sz="1900" dirty="0"/>
              <a:t>- waar (banden Rb en publieke organisatie)</a:t>
            </a:r>
            <a:br>
              <a:rPr lang="nl-NL" sz="1900" dirty="0"/>
            </a:br>
            <a:br>
              <a:rPr lang="nl-NL" sz="1900" dirty="0"/>
            </a:br>
            <a:r>
              <a:rPr lang="nl-NL" sz="1900" dirty="0"/>
              <a:t>- meerdere eisers (splitsen)</a:t>
            </a:r>
            <a:br>
              <a:rPr lang="nl-NL" sz="1900" dirty="0"/>
            </a:br>
            <a:br>
              <a:rPr lang="nl-NL" sz="1900" dirty="0"/>
            </a:br>
            <a:r>
              <a:rPr lang="nl-NL" sz="1900" dirty="0"/>
              <a:t>- meervoudig zitten bij kanton, </a:t>
            </a:r>
            <a:r>
              <a:rPr lang="nl-NL" sz="2000" dirty="0"/>
              <a:t>is niet mogelijk…</a:t>
            </a:r>
            <a:br>
              <a:rPr lang="nl-NL" sz="2000" dirty="0"/>
            </a:br>
            <a:r>
              <a:rPr lang="nl-NL" sz="2000" dirty="0"/>
              <a:t>ECLI:NL:HR: 2024:1724 </a:t>
            </a:r>
            <a:br>
              <a:rPr lang="nl-NL" sz="2000" dirty="0"/>
            </a:br>
            <a:r>
              <a:rPr lang="nl-NL" sz="2000" dirty="0"/>
              <a:t>(maar wordt aan gewerkt </a:t>
            </a:r>
            <a:r>
              <a:rPr lang="nl-NL" sz="2000" dirty="0">
                <a:sym typeface="Wingdings" panose="05000000000000000000" pitchFamily="2" charset="2"/>
              </a:rPr>
              <a:t>)</a:t>
            </a:r>
            <a:br>
              <a:rPr lang="nl-NL" sz="2000" dirty="0">
                <a:sym typeface="Wingdings" panose="05000000000000000000" pitchFamily="2" charset="2"/>
              </a:rPr>
            </a:br>
            <a:endParaRPr lang="nl-NL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sz="2000" dirty="0">
                <a:sym typeface="Wingdings" panose="05000000000000000000" pitchFamily="2" charset="2"/>
              </a:rPr>
              <a:t> </a:t>
            </a:r>
            <a:r>
              <a:rPr lang="nl-NL" sz="2000" dirty="0"/>
              <a:t>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C2DAB8-EB8D-3CFA-C0E7-69B95C92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551422-7724-C6E9-BE3F-140284F4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9567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72171-D2BE-85BF-9A1A-671163FFF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CAE1C-A3FB-237D-F4CC-A67269D99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6672"/>
            <a:ext cx="6096000" cy="669925"/>
          </a:xfrm>
        </p:spPr>
        <p:txBody>
          <a:bodyPr/>
          <a:lstStyle/>
          <a:p>
            <a:r>
              <a:rPr lang="nl-NL" dirty="0"/>
              <a:t>I. Procesrecht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29B074-C124-4B5D-37B9-C4EC2ECE3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772816"/>
            <a:ext cx="6096000" cy="4392488"/>
          </a:xfrm>
        </p:spPr>
        <p:txBody>
          <a:bodyPr>
            <a:normAutofit/>
          </a:bodyPr>
          <a:lstStyle/>
          <a:p>
            <a:r>
              <a:rPr lang="nl-NL" sz="1900" dirty="0"/>
              <a:t>Verzoekschrift of dagvaarding ?</a:t>
            </a:r>
          </a:p>
          <a:p>
            <a:r>
              <a:rPr lang="nl-NL" sz="1900" dirty="0"/>
              <a:t>Procedures van afdeling 9 titel 10 boek 7</a:t>
            </a:r>
            <a:br>
              <a:rPr lang="nl-NL" sz="1900" dirty="0"/>
            </a:br>
            <a:r>
              <a:rPr lang="nl-NL" sz="1900" dirty="0"/>
              <a:t>artikel 686a lid 2 = verzoekschrift, dus </a:t>
            </a:r>
            <a:br>
              <a:rPr lang="nl-NL" sz="1900" dirty="0"/>
            </a:br>
            <a:r>
              <a:rPr lang="nl-NL" sz="1900" dirty="0"/>
              <a:t>alles rond het einde van de </a:t>
            </a:r>
            <a:r>
              <a:rPr lang="nl-NL" sz="1900" dirty="0" err="1"/>
              <a:t>aovk</a:t>
            </a:r>
            <a:endParaRPr lang="nl-NL" sz="1900" dirty="0"/>
          </a:p>
          <a:p>
            <a:r>
              <a:rPr lang="nl-NL" sz="1900" dirty="0"/>
              <a:t>Procedures niet van afdeling 9, zoals loonvordering, inschaling, 658, </a:t>
            </a:r>
            <a:r>
              <a:rPr lang="nl-NL" sz="1900" dirty="0" err="1"/>
              <a:t>enz</a:t>
            </a:r>
            <a:r>
              <a:rPr lang="nl-NL" sz="1900" dirty="0"/>
              <a:t> </a:t>
            </a:r>
            <a:r>
              <a:rPr lang="nl-NL" sz="1900" dirty="0" err="1"/>
              <a:t>enz</a:t>
            </a:r>
            <a:r>
              <a:rPr lang="nl-NL" sz="1900" dirty="0"/>
              <a:t> = dus dagvaarding</a:t>
            </a:r>
          </a:p>
          <a:p>
            <a:r>
              <a:rPr lang="nl-NL" sz="1900" dirty="0"/>
              <a:t>Verkeerde procesinleiding: spoorwissel</a:t>
            </a:r>
            <a:br>
              <a:rPr lang="nl-NL" sz="1900" dirty="0"/>
            </a:br>
            <a:r>
              <a:rPr lang="en-GB" sz="1600" b="0" i="0" dirty="0">
                <a:effectLst/>
                <a:latin typeface="Source Sans Pro" panose="020B0503030403020204" pitchFamily="34" charset="0"/>
              </a:rPr>
              <a:t>ECLI:NL:RBGEL:2025:2766 (</a:t>
            </a:r>
            <a:r>
              <a:rPr lang="nl-NL" sz="1400" b="0" i="1" dirty="0">
                <a:effectLst/>
                <a:latin typeface="Source Sans Pro" panose="020B0503030403020204" pitchFamily="34" charset="0"/>
              </a:rPr>
              <a:t>Alleen wanneer een vordering tot schadevergoeding wordt ingesteld die geheel los staat van de beëindiging van de arbeidsovereenkomst, kan de dagvaardingsprocedure nog aangewezen zijn</a:t>
            </a:r>
            <a:r>
              <a:rPr lang="nl-NL" sz="1600" b="0" i="1" dirty="0">
                <a:effectLst/>
                <a:latin typeface="Source Sans Pro" panose="020B0503030403020204" pitchFamily="34" charset="0"/>
              </a:rPr>
              <a:t>)</a:t>
            </a:r>
          </a:p>
          <a:p>
            <a:r>
              <a:rPr lang="nl-NL" sz="1900" dirty="0"/>
              <a:t>Spoorwissel kan niet bij KG </a:t>
            </a:r>
            <a:br>
              <a:rPr lang="nl-NL" sz="1900" dirty="0"/>
            </a:br>
            <a:r>
              <a:rPr lang="en-GB" sz="1600" b="1" i="0" dirty="0">
                <a:effectLst/>
                <a:latin typeface="Source Sans Pro" panose="020B0503030403020204" pitchFamily="34" charset="0"/>
              </a:rPr>
              <a:t> </a:t>
            </a:r>
            <a:r>
              <a:rPr lang="en-GB" sz="1600" b="0" i="0" dirty="0">
                <a:effectLst/>
                <a:latin typeface="Source Sans Pro" panose="020B0503030403020204" pitchFamily="34" charset="0"/>
              </a:rPr>
              <a:t>ECLI:NL:RBZWB:2024:9583 (</a:t>
            </a:r>
            <a:r>
              <a:rPr lang="nl-NL" sz="1400" b="0" i="1" dirty="0">
                <a:effectLst/>
                <a:latin typeface="Source Sans Pro" panose="020B0503030403020204" pitchFamily="34" charset="0"/>
              </a:rPr>
              <a:t>Kort geding is weliswaar binnen de vervaltermijn aanhangig gemaakt, maar daarmee is de vervaltermijn niet gered. 'Spoorwissel' niet mogelijk</a:t>
            </a:r>
            <a:r>
              <a:rPr lang="nl-NL" sz="1600" b="0" i="1" dirty="0">
                <a:effectLst/>
                <a:latin typeface="Source Sans Pro" panose="020B0503030403020204" pitchFamily="34" charset="0"/>
              </a:rPr>
              <a:t>)</a:t>
            </a:r>
            <a:endParaRPr lang="nl-NL" sz="19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09B938-CF58-ECA1-F7C6-1C8D4730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B1AF20-C7AA-FC0D-EA31-F28E7D21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948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36280-9456-8A5B-E2F2-0755002BA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2DF606-783C-B655-A20E-8F481970F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6672"/>
            <a:ext cx="6096000" cy="669925"/>
          </a:xfrm>
        </p:spPr>
        <p:txBody>
          <a:bodyPr/>
          <a:lstStyle/>
          <a:p>
            <a:r>
              <a:rPr lang="nl-NL" dirty="0"/>
              <a:t>I. Procesrecht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014DE9-8A4C-8E92-5242-BED9672C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916832"/>
            <a:ext cx="6096000" cy="3960440"/>
          </a:xfrm>
        </p:spPr>
        <p:txBody>
          <a:bodyPr>
            <a:normAutofit/>
          </a:bodyPr>
          <a:lstStyle/>
          <a:p>
            <a:r>
              <a:rPr lang="nl-NL" sz="1900" dirty="0"/>
              <a:t>Inhoud: wat vorder je; kan het worden toegewezen?</a:t>
            </a:r>
            <a:br>
              <a:rPr lang="nl-NL" sz="1900" dirty="0"/>
            </a:br>
            <a:r>
              <a:rPr lang="nl-NL" sz="1900" dirty="0"/>
              <a:t> </a:t>
            </a:r>
          </a:p>
          <a:p>
            <a:r>
              <a:rPr lang="nl-NL" sz="1900" dirty="0"/>
              <a:t>Grondslag : redelijk ≠ grondslag, ook niet voor 7: 611 of 6:96; normschending, causaal verband en schade </a:t>
            </a:r>
            <a:br>
              <a:rPr lang="nl-NL" sz="1900" dirty="0"/>
            </a:br>
            <a:r>
              <a:rPr lang="nl-NL" sz="1900" dirty="0"/>
              <a:t>stellen en bewijzen </a:t>
            </a:r>
            <a:br>
              <a:rPr lang="nl-NL" sz="1900" dirty="0"/>
            </a:br>
            <a:endParaRPr lang="nl-NL" sz="1900" dirty="0"/>
          </a:p>
          <a:p>
            <a:r>
              <a:rPr lang="nl-NL" sz="1900" dirty="0"/>
              <a:t>Bewijslastverdeling bij </a:t>
            </a:r>
            <a:r>
              <a:rPr lang="nl-NL" sz="1900" dirty="0" err="1"/>
              <a:t>sv</a:t>
            </a:r>
            <a:r>
              <a:rPr lang="nl-NL" sz="1900" dirty="0"/>
              <a:t> uit hoofde van art 7:611</a:t>
            </a:r>
            <a:br>
              <a:rPr lang="nl-NL" sz="1900" dirty="0"/>
            </a:br>
            <a:r>
              <a:rPr lang="en-GB" sz="1600" b="0" i="0" dirty="0">
                <a:effectLst/>
                <a:latin typeface="Source Sans Pro" panose="020B0503030403020204" pitchFamily="34" charset="0"/>
              </a:rPr>
              <a:t>ECLI:NL:HR:2021:424</a:t>
            </a:r>
            <a:r>
              <a:rPr lang="en-GB" sz="1600" b="1" i="0" dirty="0">
                <a:effectLst/>
                <a:latin typeface="Source Sans Pro" panose="020B0503030403020204" pitchFamily="34" charset="0"/>
              </a:rPr>
              <a:t> </a:t>
            </a:r>
            <a:r>
              <a:rPr lang="en-GB" sz="1600" i="0" dirty="0">
                <a:effectLst/>
                <a:latin typeface="Source Sans Pro" panose="020B0503030403020204" pitchFamily="34" charset="0"/>
              </a:rPr>
              <a:t>(</a:t>
            </a:r>
            <a:r>
              <a:rPr lang="en-GB" sz="1400" i="1" dirty="0">
                <a:effectLst/>
                <a:latin typeface="Source Sans Pro" panose="020B0503030403020204" pitchFamily="34" charset="0"/>
              </a:rPr>
              <a:t>I</a:t>
            </a:r>
            <a:r>
              <a:rPr lang="nl-NL" sz="1400" b="0" i="1" dirty="0" err="1">
                <a:effectLst/>
                <a:latin typeface="Source Sans Pro" panose="020B0503030403020204" pitchFamily="34" charset="0"/>
              </a:rPr>
              <a:t>ndien</a:t>
            </a:r>
            <a:r>
              <a:rPr lang="nl-NL" sz="1400" b="0" i="1" dirty="0">
                <a:effectLst/>
                <a:latin typeface="Source Sans Pro" panose="020B0503030403020204" pitchFamily="34" charset="0"/>
              </a:rPr>
              <a:t> werknemer een vordering instelt op grond van artikel 7:686 BW dan wel 7:611 BW, dan ligt de bewijslast voor feiten die daaraan ten grondslag worden gelegd bij werknemer (art. 150 Rv). Werknemer beroept zich immers op de rechtsgevolgen.)</a:t>
            </a:r>
          </a:p>
          <a:p>
            <a:endParaRPr lang="nl-NL" sz="1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B792B7-75C6-20CB-6C28-32BFC9632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5A2D68-E31B-E8B7-9282-75ABAD9B2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4878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C6C3A-63F3-1002-8450-01A7D778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20688"/>
            <a:ext cx="6096000" cy="669925"/>
          </a:xfrm>
        </p:spPr>
        <p:txBody>
          <a:bodyPr/>
          <a:lstStyle/>
          <a:p>
            <a:r>
              <a:rPr lang="nl-NL" dirty="0"/>
              <a:t>II. Nieuw bewijsrecht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51D86D-E20C-751B-0D50-906BABB72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772816"/>
            <a:ext cx="6096000" cy="3548063"/>
          </a:xfrm>
        </p:spPr>
        <p:txBody>
          <a:bodyPr/>
          <a:lstStyle/>
          <a:p>
            <a:r>
              <a:rPr lang="nl-NL" dirty="0"/>
              <a:t>Wet vereenvoudiging en modernisering bewijsrecht, Stb.2024,62</a:t>
            </a:r>
          </a:p>
          <a:p>
            <a:r>
              <a:rPr lang="nl-NL" dirty="0"/>
              <a:t>Per 1 januari 2025</a:t>
            </a:r>
          </a:p>
          <a:p>
            <a:r>
              <a:rPr lang="nl-NL" sz="2400" dirty="0"/>
              <a:t>Overgangsrecht: procedures daarna gestart</a:t>
            </a:r>
          </a:p>
          <a:p>
            <a:r>
              <a:rPr lang="nl-NL" dirty="0"/>
              <a:t>Ook bij volgende instantie (HB)</a:t>
            </a:r>
          </a:p>
          <a:p>
            <a:r>
              <a:rPr lang="nl-NL" dirty="0"/>
              <a:t>Doel: vereenvoudiging en verduidelijking</a:t>
            </a:r>
            <a:br>
              <a:rPr lang="nl-NL" dirty="0"/>
            </a:br>
            <a:endParaRPr lang="nl-NL" dirty="0"/>
          </a:p>
          <a:p>
            <a:r>
              <a:rPr lang="nl-NL" dirty="0"/>
              <a:t>Gelukt?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B6E581-1570-14D7-5043-53902A7C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CCB6531-5A8C-A51D-D493-3739FFDB9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6636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C6C3A-63F3-1002-8450-01A7D778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20688"/>
            <a:ext cx="6096000" cy="669925"/>
          </a:xfrm>
        </p:spPr>
        <p:txBody>
          <a:bodyPr/>
          <a:lstStyle/>
          <a:p>
            <a:r>
              <a:rPr lang="nl-NL" dirty="0"/>
              <a:t>Nieuw bewijsrecht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51D86D-E20C-751B-0D50-906BABB72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897161"/>
            <a:ext cx="6096000" cy="3548063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Actieve(re) rol van de rechter</a:t>
            </a:r>
          </a:p>
          <a:p>
            <a:r>
              <a:rPr lang="nl-NL" dirty="0"/>
              <a:t>Art 24 lid 2 Rv-nieuw</a:t>
            </a:r>
          </a:p>
          <a:p>
            <a:r>
              <a:rPr lang="nl-NL" dirty="0"/>
              <a:t>De lijdelijke rechter is echt exit; actieve rol bij waarheidsvinding</a:t>
            </a:r>
          </a:p>
          <a:p>
            <a:r>
              <a:rPr lang="nl-NL" dirty="0"/>
              <a:t>Binnen de grenzen van de rechtsstrijd de grondslag (rechtsregel waarop de vordering stoelt) met partijen bespreken; suggesties doen</a:t>
            </a:r>
          </a:p>
          <a:p>
            <a:r>
              <a:rPr lang="nl-NL" dirty="0"/>
              <a:t>Niet profiteren van de juridisch onkunde van de </a:t>
            </a:r>
            <a:r>
              <a:rPr lang="nl-NL" dirty="0" err="1"/>
              <a:t>wp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B6E581-1570-14D7-5043-53902A7C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Legal Planet </a:t>
            </a: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CCB6531-5A8C-A51D-D493-3739FFDB9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4499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C6C3A-63F3-1002-8450-01A7D778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20688"/>
            <a:ext cx="6096000" cy="669925"/>
          </a:xfrm>
        </p:spPr>
        <p:txBody>
          <a:bodyPr/>
          <a:lstStyle/>
          <a:p>
            <a:r>
              <a:rPr lang="nl-NL" dirty="0"/>
              <a:t>Nieuw bewijsrecht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51D86D-E20C-751B-0D50-906BABB72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772816"/>
            <a:ext cx="6096000" cy="403244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Getuigen </a:t>
            </a:r>
          </a:p>
          <a:p>
            <a:r>
              <a:rPr lang="nl-NL" dirty="0"/>
              <a:t>Art 87 lid 3 Rv met art. 166 lid 2 Rv-nieuw</a:t>
            </a:r>
          </a:p>
          <a:p>
            <a:r>
              <a:rPr lang="nl-NL" dirty="0"/>
              <a:t>Horen van getuigen op de MB mag expliciet (kon al)</a:t>
            </a:r>
          </a:p>
          <a:p>
            <a:r>
              <a:rPr lang="nl-NL" dirty="0"/>
              <a:t>Art 90 Rv-nieuw: pv niet nodig, summiere aantekeningen van de afgelegde verklaring</a:t>
            </a:r>
          </a:p>
          <a:p>
            <a:r>
              <a:rPr lang="nl-NL" dirty="0"/>
              <a:t>Art 166 lid 2 Rv-nieuw: rechter mag pp als getuigen aanwijzen in dv-procedure </a:t>
            </a:r>
            <a:br>
              <a:rPr lang="nl-NL" dirty="0"/>
            </a:br>
            <a:r>
              <a:rPr lang="nl-NL" dirty="0"/>
              <a:t>(</a:t>
            </a:r>
            <a:r>
              <a:rPr lang="nl-NL" dirty="0" err="1"/>
              <a:t>vgl</a:t>
            </a:r>
            <a:r>
              <a:rPr lang="nl-NL" dirty="0"/>
              <a:t> 284 Rv)</a:t>
            </a:r>
          </a:p>
          <a:p>
            <a:r>
              <a:rPr lang="nl-NL" dirty="0"/>
              <a:t>Beperking partijgetuige vervalt (art 164 lid 2 Rv): vrije bewijswaardering door de rechter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B6E581-1570-14D7-5043-53902A7C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Legal Planet </a:t>
            </a: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CCB6531-5A8C-A51D-D493-3739FFDB9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2178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1890F-2A30-27EA-57D7-B7A3CCE0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6672"/>
            <a:ext cx="6096000" cy="669925"/>
          </a:xfrm>
        </p:spPr>
        <p:txBody>
          <a:bodyPr/>
          <a:lstStyle/>
          <a:p>
            <a:r>
              <a:rPr lang="nl-NL" dirty="0"/>
              <a:t>Nieuw bewijsrecht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6F7C27-0B6B-910D-7CA5-9284548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099" y="1844824"/>
            <a:ext cx="6096000" cy="3548063"/>
          </a:xfrm>
        </p:spPr>
        <p:txBody>
          <a:bodyPr/>
          <a:lstStyle/>
          <a:p>
            <a:pPr marL="0" indent="0">
              <a:buNone/>
            </a:pPr>
            <a:r>
              <a:rPr lang="nl-NL" sz="2000" dirty="0"/>
              <a:t>Inzagerecht of Exhibitieplicht (art 843a Rv): </a:t>
            </a:r>
          </a:p>
          <a:p>
            <a:r>
              <a:rPr lang="nl-NL" sz="2000" dirty="0"/>
              <a:t>Art 194 - 196 lid 2 Rv-nieuw</a:t>
            </a:r>
          </a:p>
          <a:p>
            <a:r>
              <a:rPr lang="nl-NL" sz="2000" dirty="0"/>
              <a:t>Buitengerechtelijk verzoek tot inzage</a:t>
            </a:r>
          </a:p>
          <a:p>
            <a:r>
              <a:rPr lang="nl-NL" sz="2000" dirty="0"/>
              <a:t>Bij de rechter: toewijzen, </a:t>
            </a:r>
            <a:r>
              <a:rPr lang="nl-NL" sz="2000" b="1" dirty="0"/>
              <a:t>tenzij</a:t>
            </a:r>
            <a:r>
              <a:rPr lang="nl-NL" sz="2000" dirty="0"/>
              <a:t>: </a:t>
            </a:r>
          </a:p>
          <a:p>
            <a:pPr lvl="1">
              <a:buFont typeface="+mj-lt"/>
              <a:buAutoNum type="arabicPeriod"/>
            </a:pPr>
            <a:r>
              <a:rPr lang="nl-NL" b="0" i="1" dirty="0">
                <a:effectLst/>
              </a:rPr>
              <a:t>de verlangde informatie niet voldoende bepaald is;</a:t>
            </a:r>
          </a:p>
          <a:p>
            <a:pPr lvl="1">
              <a:buFont typeface="+mj-lt"/>
              <a:buAutoNum type="arabicPeriod"/>
            </a:pPr>
            <a:r>
              <a:rPr lang="nl-NL" b="0" i="1" dirty="0">
                <a:effectLst/>
              </a:rPr>
              <a:t>de verzoeker onvoldoende belang bij de verrichting heeft;</a:t>
            </a:r>
          </a:p>
          <a:p>
            <a:pPr lvl="1">
              <a:buFont typeface="+mj-lt"/>
              <a:buAutoNum type="arabicPeriod"/>
            </a:pPr>
            <a:r>
              <a:rPr lang="nl-NL" b="0" i="1" dirty="0">
                <a:effectLst/>
              </a:rPr>
              <a:t>het verzoek in strijd met de goede procesorde is;</a:t>
            </a:r>
          </a:p>
          <a:p>
            <a:pPr lvl="1">
              <a:buFont typeface="+mj-lt"/>
              <a:buAutoNum type="arabicPeriod"/>
            </a:pPr>
            <a:r>
              <a:rPr lang="nl-NL" b="0" i="1" dirty="0">
                <a:effectLst/>
              </a:rPr>
              <a:t>er sprake is van misbruik van bevoegdheid, of</a:t>
            </a:r>
          </a:p>
          <a:p>
            <a:pPr lvl="1">
              <a:buFont typeface="+mj-lt"/>
              <a:buAutoNum type="arabicPeriod"/>
            </a:pPr>
            <a:r>
              <a:rPr lang="nl-NL" b="0" i="1" dirty="0">
                <a:effectLst/>
              </a:rPr>
              <a:t>er andere gewichtige redenen bestaan die zich verzetten tegen de verrichting.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1FD889-54D0-553C-06F6-063D3F11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Legal Planet </a:t>
            </a: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38EF43B-B543-3C83-92BB-0C8A4C15A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53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0C348C-3D60-DFDB-037F-12AFA7A45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80"/>
            <a:ext cx="6096000" cy="669925"/>
          </a:xfrm>
        </p:spPr>
        <p:txBody>
          <a:bodyPr/>
          <a:lstStyle/>
          <a:p>
            <a:r>
              <a:rPr lang="nl-NL" dirty="0"/>
              <a:t>Nieuw bewijsrecht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AE5725-01CC-032C-5EB6-E272955AD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916832"/>
            <a:ext cx="6096000" cy="3816424"/>
          </a:xfrm>
        </p:spPr>
        <p:txBody>
          <a:bodyPr/>
          <a:lstStyle/>
          <a:p>
            <a:r>
              <a:rPr lang="nl-NL" dirty="0"/>
              <a:t>Verandert er veel? </a:t>
            </a:r>
          </a:p>
          <a:p>
            <a:r>
              <a:rPr lang="nl-NL" dirty="0"/>
              <a:t>De rechter meer vrijheid </a:t>
            </a:r>
            <a:r>
              <a:rPr lang="nl-NL" dirty="0">
                <a:sym typeface="Wingdings" panose="05000000000000000000" pitchFamily="2" charset="2"/>
              </a:rPr>
              <a:t> </a:t>
            </a:r>
          </a:p>
          <a:p>
            <a:r>
              <a:rPr lang="nl-NL" dirty="0">
                <a:sym typeface="Wingdings" panose="05000000000000000000" pitchFamily="2" charset="2"/>
              </a:rPr>
              <a:t>Trouwens nog meer aanzeggingen in een dv, sinds 1 jan 2025: art 11 lid 2 sub m Rv: </a:t>
            </a:r>
            <a:br>
              <a:rPr lang="nl-NL" dirty="0">
                <a:sym typeface="Wingdings" panose="05000000000000000000" pitchFamily="2" charset="2"/>
              </a:rPr>
            </a:br>
            <a:r>
              <a:rPr lang="nl-NL" dirty="0">
                <a:sym typeface="Wingdings" panose="05000000000000000000" pitchFamily="2" charset="2"/>
              </a:rPr>
              <a:t>Het exploot vermeldt: </a:t>
            </a:r>
            <a:br>
              <a:rPr lang="nl-NL" dirty="0">
                <a:sym typeface="Wingdings" panose="05000000000000000000" pitchFamily="2" charset="2"/>
              </a:rPr>
            </a:br>
            <a:r>
              <a:rPr lang="nl-NL" sz="1400" i="1" dirty="0">
                <a:sym typeface="Wingdings" panose="05000000000000000000" pitchFamily="2" charset="2"/>
              </a:rPr>
              <a:t>m. </a:t>
            </a:r>
            <a:r>
              <a:rPr lang="nl-NL" sz="1400" b="0" i="1" dirty="0">
                <a:solidFill>
                  <a:srgbClr val="333333"/>
                </a:solidFill>
                <a:effectLst/>
                <a:latin typeface="OpenSansRegular"/>
              </a:rPr>
              <a:t>de in </a:t>
            </a:r>
            <a:r>
              <a:rPr lang="nl-NL" sz="1400" b="0" i="1" u="sng" dirty="0">
                <a:solidFill>
                  <a:srgbClr val="333333"/>
                </a:solidFill>
                <a:effectLst/>
                <a:latin typeface="OpenSansBold"/>
                <a:hlinkClick r:id="rId2"/>
              </a:rPr>
              <a:t>artikel 21</a:t>
            </a:r>
            <a:r>
              <a:rPr lang="nl-NL" sz="1400" b="0" i="1" dirty="0">
                <a:solidFill>
                  <a:srgbClr val="333333"/>
                </a:solidFill>
                <a:effectLst/>
                <a:latin typeface="OpenSansRegular"/>
              </a:rPr>
              <a:t> genoemde verplichting en de in </a:t>
            </a:r>
            <a:r>
              <a:rPr lang="nl-NL" sz="1400" b="0" i="1" u="sng" dirty="0">
                <a:solidFill>
                  <a:srgbClr val="333333"/>
                </a:solidFill>
                <a:effectLst/>
                <a:latin typeface="OpenSansBold"/>
                <a:hlinkClick r:id="rId3"/>
              </a:rPr>
              <a:t>artikel 149</a:t>
            </a:r>
            <a:r>
              <a:rPr lang="nl-NL" sz="1400" b="0" i="1" dirty="0">
                <a:solidFill>
                  <a:srgbClr val="333333"/>
                </a:solidFill>
                <a:effectLst/>
                <a:latin typeface="OpenSansRegular"/>
              </a:rPr>
              <a:t> genoemde rechtsgevolgen die intreden indien de in de dagvaarding gestelde feiten en rechten door de gedaagde niet of onvoldoende worden betwist.</a:t>
            </a:r>
          </a:p>
          <a:p>
            <a:r>
              <a:rPr lang="nl-NL" sz="2000" dirty="0">
                <a:solidFill>
                  <a:srgbClr val="333333"/>
                </a:solidFill>
                <a:latin typeface="OpenSansRegular"/>
              </a:rPr>
              <a:t>Art 21: feiten volledig in dv en art 149 bewijsverlangen</a:t>
            </a:r>
          </a:p>
          <a:p>
            <a:r>
              <a:rPr lang="en-GB" b="0" i="0" dirty="0">
                <a:effectLst/>
                <a:latin typeface="Source Sans Pro" panose="020B0503030403020204" pitchFamily="34" charset="0"/>
              </a:rPr>
              <a:t>ECLI:NL:RBZWB:2024:6979 </a:t>
            </a:r>
            <a:r>
              <a:rPr lang="en-GB" sz="2000" b="0" i="0" dirty="0">
                <a:effectLst/>
                <a:latin typeface="Source Sans Pro" panose="020B0503030403020204" pitchFamily="34" charset="0"/>
              </a:rPr>
              <a:t>(</a:t>
            </a:r>
            <a:r>
              <a:rPr lang="nl-NL" sz="1400" b="0" i="1" dirty="0">
                <a:effectLst/>
                <a:latin typeface="Source Sans Pro" panose="020B0503030403020204" pitchFamily="34" charset="0"/>
              </a:rPr>
              <a:t>Schending waarheidsplicht artikel 21 Rv door werknemer zal doorwerken in vergoeding/proceskosten.)</a:t>
            </a:r>
            <a:endParaRPr lang="nl-NL" sz="1400" dirty="0"/>
          </a:p>
          <a:p>
            <a:endParaRPr lang="nl-NL" sz="20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E63E4C1-B2D1-AB31-8F8D-714E581BB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Legal Planet </a:t>
            </a: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D76B9ED-5381-D60B-9898-5178E485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4755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1890F-2A30-27EA-57D7-B7A3CCE0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6672"/>
            <a:ext cx="6096000" cy="669925"/>
          </a:xfrm>
        </p:spPr>
        <p:txBody>
          <a:bodyPr/>
          <a:lstStyle/>
          <a:p>
            <a:r>
              <a:rPr lang="nl-NL" dirty="0"/>
              <a:t>Nieuw bewijsrecht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6F7C27-0B6B-910D-7CA5-9284548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099" y="1844824"/>
            <a:ext cx="6096000" cy="3548063"/>
          </a:xfrm>
        </p:spPr>
        <p:txBody>
          <a:bodyPr/>
          <a:lstStyle/>
          <a:p>
            <a:r>
              <a:rPr lang="nl-NL" dirty="0"/>
              <a:t>Per 1 januari 2025</a:t>
            </a:r>
          </a:p>
          <a:p>
            <a:r>
              <a:rPr lang="nl-NL" sz="2000" dirty="0"/>
              <a:t>Samenvatting: </a:t>
            </a:r>
            <a:br>
              <a:rPr lang="nl-NL" sz="2000" dirty="0"/>
            </a:br>
            <a:r>
              <a:rPr lang="nl-NL" sz="2000" dirty="0"/>
              <a:t>- </a:t>
            </a:r>
            <a:r>
              <a:rPr lang="nl-NL" sz="2000" i="0" dirty="0">
                <a:solidFill>
                  <a:srgbClr val="4D4C50"/>
                </a:solidFill>
                <a:effectLst/>
              </a:rPr>
              <a:t>De rechter krijgt een actieve rol (feiten)</a:t>
            </a:r>
            <a:br>
              <a:rPr lang="nl-NL" sz="2000" dirty="0">
                <a:solidFill>
                  <a:srgbClr val="4D4C50"/>
                </a:solidFill>
              </a:rPr>
            </a:br>
            <a:r>
              <a:rPr lang="nl-NL" sz="2000" dirty="0">
                <a:solidFill>
                  <a:srgbClr val="4D4C50"/>
                </a:solidFill>
              </a:rPr>
              <a:t>-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Regeling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 (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weigeren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)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verstrekken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stukken</a:t>
            </a:r>
            <a:br>
              <a:rPr lang="nl-NL" sz="2000" dirty="0">
                <a:solidFill>
                  <a:srgbClr val="4D4C50"/>
                </a:solidFill>
              </a:rPr>
            </a:br>
            <a:r>
              <a:rPr lang="nl-NL" sz="2000" dirty="0">
                <a:solidFill>
                  <a:srgbClr val="4D4C50"/>
                </a:solidFill>
              </a:rPr>
              <a:t>- Eén verzoekschrift voor bewijsvorderingen</a:t>
            </a:r>
            <a:r>
              <a:rPr lang="nl-NL" sz="2000" dirty="0"/>
              <a:t> </a:t>
            </a:r>
            <a:br>
              <a:rPr lang="nl-NL" sz="2000" dirty="0"/>
            </a:br>
            <a:r>
              <a:rPr lang="nl-NL" sz="2000" dirty="0"/>
              <a:t>- De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exhibitievordering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wordt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verduidelijkt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 </a:t>
            </a:r>
            <a:br>
              <a:rPr lang="en-GB" sz="2000" i="0" dirty="0">
                <a:solidFill>
                  <a:srgbClr val="4D4C50"/>
                </a:solidFill>
                <a:effectLst/>
              </a:rPr>
            </a:br>
            <a:r>
              <a:rPr lang="en-GB" sz="2000" i="0" dirty="0">
                <a:solidFill>
                  <a:srgbClr val="4D4C50"/>
                </a:solidFill>
                <a:effectLst/>
              </a:rPr>
              <a:t>- </a:t>
            </a:r>
            <a:r>
              <a:rPr lang="nl-NL" sz="2000" i="0" dirty="0">
                <a:solidFill>
                  <a:srgbClr val="4D4C50"/>
                </a:solidFill>
                <a:effectLst/>
              </a:rPr>
              <a:t>PV van constateringen door deurwaarder</a:t>
            </a:r>
            <a:br>
              <a:rPr lang="nl-NL" sz="2000" i="0" dirty="0">
                <a:solidFill>
                  <a:srgbClr val="4D4C50"/>
                </a:solidFill>
                <a:effectLst/>
              </a:rPr>
            </a:br>
            <a:r>
              <a:rPr lang="nl-NL" sz="2000" i="0" dirty="0">
                <a:solidFill>
                  <a:srgbClr val="4D4C50"/>
                </a:solidFill>
                <a:effectLst/>
              </a:rPr>
              <a:t>- C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onservatoir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bewijsbeslag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 in de wet  </a:t>
            </a:r>
            <a:br>
              <a:rPr lang="en-GB" sz="2000" i="0" dirty="0">
                <a:solidFill>
                  <a:srgbClr val="4D4C50"/>
                </a:solidFill>
                <a:effectLst/>
              </a:rPr>
            </a:br>
            <a:r>
              <a:rPr lang="en-GB" sz="2000" i="0" dirty="0">
                <a:solidFill>
                  <a:srgbClr val="4D4C50"/>
                </a:solidFill>
                <a:effectLst/>
              </a:rPr>
              <a:t>- Vrije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bewijswaardering</a:t>
            </a:r>
            <a:r>
              <a:rPr lang="en-GB" sz="2000" i="0" dirty="0">
                <a:solidFill>
                  <a:srgbClr val="4D4C50"/>
                </a:solidFill>
                <a:effectLst/>
              </a:rPr>
              <a:t> </a:t>
            </a:r>
            <a:r>
              <a:rPr lang="en-GB" sz="2000" i="0" dirty="0" err="1">
                <a:solidFill>
                  <a:srgbClr val="4D4C50"/>
                </a:solidFill>
                <a:effectLst/>
              </a:rPr>
              <a:t>partijgetuige-verklaring</a:t>
            </a:r>
            <a:endParaRPr lang="en-GB" sz="2000" i="0" dirty="0">
              <a:solidFill>
                <a:srgbClr val="4D4C50"/>
              </a:solidFill>
              <a:effectLst/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1FD889-54D0-553C-06F6-063D3F11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Legal Planet </a:t>
            </a: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38EF43B-B543-3C83-92BB-0C8A4C15A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930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345" name="Tijdelijke aanduiding voor dianummer 5"/>
          <p:cNvSpPr>
            <a:spLocks noGrp="1"/>
          </p:cNvSpPr>
          <p:nvPr>
            <p:ph type="sldNum" sz="quarter" idx="4294967295"/>
          </p:nvPr>
        </p:nvSpPr>
        <p:spPr>
          <a:xfrm>
            <a:off x="6400800" y="6028593"/>
            <a:ext cx="1969477" cy="439615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44EA64-A944-4500-A5EA-E7870CC73741}" type="slidenum">
              <a:rPr kumimoji="0" lang="nl-NL" sz="101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015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49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17283" y="685800"/>
            <a:ext cx="8091854" cy="1746738"/>
          </a:xfrm>
        </p:spPr>
        <p:txBody>
          <a:bodyPr/>
          <a:lstStyle/>
          <a:p>
            <a:endParaRPr lang="nl-NL" dirty="0">
              <a:solidFill>
                <a:srgbClr val="FF6600"/>
              </a:solidFill>
            </a:endParaRPr>
          </a:p>
        </p:txBody>
      </p:sp>
      <p:sp>
        <p:nvSpPr>
          <p:cNvPr id="1849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9923" y="2032489"/>
            <a:ext cx="7444154" cy="3798277"/>
          </a:xfrm>
        </p:spPr>
        <p:txBody>
          <a:bodyPr/>
          <a:lstStyle/>
          <a:p>
            <a:pPr>
              <a:buClr>
                <a:srgbClr val="FF6600"/>
              </a:buClr>
            </a:pPr>
            <a:endParaRPr lang="nl-NL" sz="2585"/>
          </a:p>
          <a:p>
            <a:pPr>
              <a:buClr>
                <a:srgbClr val="FF6600"/>
              </a:buClr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1849348" name="Tijdelijke aanduiding voor inhoud 5" descr="vraagteke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5588" y="1368463"/>
            <a:ext cx="4519246" cy="412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68ABE8A-1893-DED1-0778-3B2A54D1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Legal Planet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72200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E8A2BE-F349-ABCF-DE68-9AA75929F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6672"/>
            <a:ext cx="6096000" cy="669925"/>
          </a:xfrm>
        </p:spPr>
        <p:txBody>
          <a:bodyPr/>
          <a:lstStyle/>
          <a:p>
            <a:r>
              <a:rPr lang="nl-NL" dirty="0"/>
              <a:t>De </a:t>
            </a:r>
            <a:r>
              <a:rPr lang="nl-NL" dirty="0" err="1"/>
              <a:t>advocaat-kosten</a:t>
            </a:r>
            <a:r>
              <a:rPr lang="nl-NL" dirty="0"/>
              <a:t> …. nog één keer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8A4600-D717-802F-9F4F-F13DE263F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916832"/>
            <a:ext cx="6096000" cy="3548063"/>
          </a:xfrm>
        </p:spPr>
        <p:txBody>
          <a:bodyPr/>
          <a:lstStyle/>
          <a:p>
            <a:r>
              <a:rPr lang="nl-NL" dirty="0"/>
              <a:t>Advocaatkosten in arbeidszaken</a:t>
            </a:r>
          </a:p>
          <a:p>
            <a:r>
              <a:rPr lang="nl-NL" dirty="0"/>
              <a:t>Op 3 manieren te vergoeden: 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Reële proceskosten  ex 237 </a:t>
            </a:r>
            <a:r>
              <a:rPr lang="nl-NL" dirty="0" err="1"/>
              <a:t>ev</a:t>
            </a:r>
            <a:r>
              <a:rPr lang="nl-NL" dirty="0"/>
              <a:t> Rv: misbruik van procesrecht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Als vermogensschade (</a:t>
            </a:r>
            <a:r>
              <a:rPr lang="nl-NL" dirty="0" err="1"/>
              <a:t>bgk</a:t>
            </a:r>
            <a:r>
              <a:rPr lang="nl-NL" dirty="0"/>
              <a:t>) ex 7:611 jo 6:96 BW: dubbele redelijkheidstoets 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Als onderdeel van de </a:t>
            </a:r>
            <a:r>
              <a:rPr lang="nl-NL" dirty="0" err="1"/>
              <a:t>bil.verg</a:t>
            </a:r>
            <a:r>
              <a:rPr lang="nl-NL" dirty="0"/>
              <a:t>. ex 671b lid 9 BW : schade door </a:t>
            </a:r>
            <a:r>
              <a:rPr lang="nl-NL" dirty="0" err="1"/>
              <a:t>evhn</a:t>
            </a:r>
            <a:r>
              <a:rPr lang="nl-NL" dirty="0"/>
              <a:t> van de </a:t>
            </a:r>
            <a:r>
              <a:rPr lang="nl-NL" dirty="0" err="1"/>
              <a:t>wg</a:t>
            </a:r>
            <a:r>
              <a:rPr lang="nl-NL" dirty="0"/>
              <a:t> </a:t>
            </a:r>
          </a:p>
          <a:p>
            <a:r>
              <a:rPr lang="nl-NL" dirty="0"/>
              <a:t>ECLI:NL:RBLIM:2024:2638 (E 20.000,-)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A5426B-3D8B-BA7E-0A0C-9EA69DCE0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Legal Planet 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E5FFB6-FBC1-E7D4-43E2-36E44BD0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6544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77B0A911-F831-3A4B-8A9F-94400B1264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997" y="2459958"/>
            <a:ext cx="3897003" cy="2864271"/>
          </a:xfrm>
        </p:spPr>
        <p:txBody>
          <a:bodyPr/>
          <a:lstStyle/>
          <a:p>
            <a:pPr lvl="1"/>
            <a:r>
              <a:rPr lang="en-GB" dirty="0"/>
              <a:t>Het </a:t>
            </a:r>
            <a:r>
              <a:rPr lang="en-GB" dirty="0" err="1"/>
              <a:t>arbeidsprocesrecht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de WWZ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Hoger </a:t>
            </a:r>
            <a:r>
              <a:rPr lang="en-GB" dirty="0" err="1"/>
              <a:t>beroep</a:t>
            </a: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129760" lvl="2" indent="0">
              <a:buNone/>
            </a:pPr>
            <a:r>
              <a:rPr lang="en-GB" dirty="0"/>
              <a:t>Vivian Bij de Vaate</a:t>
            </a:r>
          </a:p>
          <a:p>
            <a:pPr marL="129760" lvl="2" indent="0">
              <a:buNone/>
            </a:pPr>
            <a:r>
              <a:rPr lang="en-GB" dirty="0"/>
              <a:t>UHD </a:t>
            </a:r>
            <a:r>
              <a:rPr lang="en-GB" dirty="0" err="1"/>
              <a:t>Arbeidsrecht</a:t>
            </a:r>
            <a:r>
              <a:rPr lang="en-GB" dirty="0"/>
              <a:t> Vrije Universiteit Amsterdam</a:t>
            </a:r>
          </a:p>
          <a:p>
            <a:pPr marL="129760" lvl="2" indent="0">
              <a:buNone/>
            </a:pPr>
            <a:r>
              <a:rPr lang="en-GB" dirty="0" err="1"/>
              <a:t>Raadsheer-plaatsvervanger</a:t>
            </a:r>
            <a:r>
              <a:rPr lang="en-GB" dirty="0"/>
              <a:t> </a:t>
            </a:r>
            <a:r>
              <a:rPr lang="en-GB"/>
              <a:t>Hof Arnhem-Leeuwarden </a:t>
            </a:r>
            <a:endParaRPr lang="en-GB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5FA7C1DF-522F-994D-99EE-64E04B7860C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/>
          <a:srcRect t="20981" b="20981"/>
          <a:stretch/>
        </p:blipFill>
        <p:spPr>
          <a:xfrm>
            <a:off x="4741315" y="2121864"/>
            <a:ext cx="4065782" cy="3539239"/>
          </a:xfrm>
        </p:spPr>
      </p:pic>
    </p:spTree>
    <p:extLst>
      <p:ext uri="{BB962C8B-B14F-4D97-AF65-F5344CB8AC3E}">
        <p14:creationId xmlns:p14="http://schemas.microsoft.com/office/powerpoint/2010/main" val="3985467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>
          <a:xfrm>
            <a:off x="338094" y="494448"/>
            <a:ext cx="1818066" cy="695905"/>
          </a:xfrm>
        </p:spPr>
        <p:txBody>
          <a:bodyPr/>
          <a:lstStyle/>
          <a:p>
            <a:r>
              <a:rPr lang="nl-NL" altLang="nl-NL" dirty="0"/>
              <a:t>Hoger beroep</a:t>
            </a:r>
          </a:p>
        </p:txBody>
      </p:sp>
      <p:sp>
        <p:nvSpPr>
          <p:cNvPr id="36867" name="Tijdelijke aanduiding voor inhoud 2"/>
          <p:cNvSpPr>
            <a:spLocks noGrp="1"/>
          </p:cNvSpPr>
          <p:nvPr>
            <p:ph type="body" sz="quarter" idx="13"/>
          </p:nvPr>
        </p:nvSpPr>
        <p:spPr>
          <a:xfrm>
            <a:off x="1264279" y="2121864"/>
            <a:ext cx="7478532" cy="3204745"/>
          </a:xfrm>
        </p:spPr>
        <p:txBody>
          <a:bodyPr/>
          <a:lstStyle/>
          <a:p>
            <a:pPr eaLnBrk="1" hangingPunct="1"/>
            <a:r>
              <a:rPr lang="en-US" altLang="nl-NL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Art. 7:683: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bijzondere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procesregels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in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afwijking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van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Rv</a:t>
            </a:r>
            <a:endParaRPr lang="en-US" altLang="nl-NL" dirty="0">
              <a:solidFill>
                <a:schemeClr val="tx1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/>
            <a:endParaRPr lang="en-US" altLang="nl-NL" dirty="0">
              <a:solidFill>
                <a:schemeClr val="tx1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/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b="1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Lid 1: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Geen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schorsende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werking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van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hoger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beroep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of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cassatie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tegen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beschikking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tot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ontbinding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, tot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vernietiging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van de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opzegging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of tot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herstel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van de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arbeidsovereenkomst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(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vgl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. art. 360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Rv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).</a:t>
            </a:r>
          </a:p>
          <a:p>
            <a:pPr eaLnBrk="1" hangingPunct="1"/>
            <a:endParaRPr lang="en-US" altLang="nl-NL" dirty="0">
              <a:solidFill>
                <a:schemeClr val="tx1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/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b="1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Lid 2: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Hoger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beroep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of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cassatie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tegen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ontbinding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op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verzoek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van de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werknemer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kan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alleen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betrekking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hebben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op de </a:t>
            </a:r>
            <a:r>
              <a:rPr lang="en-US" altLang="nl-NL" dirty="0" err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vergoeding</a:t>
            </a:r>
            <a:r>
              <a:rPr lang="en-US" altLang="nl-NL" dirty="0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en-US" altLang="nl-NL" sz="600" dirty="0">
              <a:solidFill>
                <a:schemeClr val="tx1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202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>
          <a:xfrm>
            <a:off x="338094" y="494448"/>
            <a:ext cx="1818066" cy="695905"/>
          </a:xfrm>
        </p:spPr>
        <p:txBody>
          <a:bodyPr/>
          <a:lstStyle/>
          <a:p>
            <a:r>
              <a:rPr lang="nl-NL" altLang="nl-NL" dirty="0"/>
              <a:t>Hoger beroep</a:t>
            </a:r>
          </a:p>
        </p:txBody>
      </p:sp>
      <p:sp>
        <p:nvSpPr>
          <p:cNvPr id="36867" name="Tijdelijke aanduiding voor inhoud 2"/>
          <p:cNvSpPr>
            <a:spLocks noGrp="1"/>
          </p:cNvSpPr>
          <p:nvPr>
            <p:ph type="body" sz="quarter" idx="13"/>
          </p:nvPr>
        </p:nvSpPr>
        <p:spPr>
          <a:xfrm>
            <a:off x="1106488" y="1932903"/>
            <a:ext cx="7579181" cy="3729181"/>
          </a:xfrm>
        </p:spPr>
        <p:txBody>
          <a:bodyPr/>
          <a:lstStyle/>
          <a:p>
            <a:pPr>
              <a:defRPr/>
            </a:pPr>
            <a:r>
              <a:rPr lang="en-US" altLang="nl-NL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nl-NL" altLang="nl-NL" b="1" dirty="0">
                <a:solidFill>
                  <a:schemeClr val="tx1"/>
                </a:solidFill>
                <a:ea typeface="ＭＳ Ｐゴシック" panose="020B0600070205080204" pitchFamily="34" charset="-128"/>
                <a:cs typeface="Arial" charset="0"/>
              </a:rPr>
              <a:t>L</a:t>
            </a:r>
            <a:r>
              <a:rPr lang="nl-NL" altLang="nl-NL" b="1" dirty="0">
                <a:solidFill>
                  <a:schemeClr val="tx1"/>
                </a:solidFill>
                <a:cs typeface="Arial" charset="0"/>
              </a:rPr>
              <a:t>id 3: </a:t>
            </a:r>
            <a:r>
              <a:rPr lang="nl-NL" altLang="nl-NL" dirty="0">
                <a:solidFill>
                  <a:schemeClr val="tx1"/>
                </a:solidFill>
                <a:cs typeface="Arial" charset="0"/>
              </a:rPr>
              <a:t>Werkgeversverzoek tot ontbinding ten onrechte toegewezen, of werknemersverzoek tot vernietiging opzegging of herstel arbeidsovereenkomst ten onrechte afgewezen (dus arbeidsovereenkomst ten onrechte geëindigd)</a:t>
            </a:r>
          </a:p>
          <a:p>
            <a:pPr marL="595233" lvl="2" indent="-257141">
              <a:buFont typeface="Wingdings" panose="05000000000000000000" pitchFamily="2" charset="2"/>
              <a:buChar char="Ø"/>
              <a:defRPr/>
            </a:pPr>
            <a:r>
              <a:rPr lang="nl-NL" altLang="nl-NL" sz="1800" b="1" dirty="0">
                <a:cs typeface="Arial" charset="0"/>
              </a:rPr>
              <a:t>herstel of billijke vergoeding</a:t>
            </a:r>
          </a:p>
          <a:p>
            <a:pPr>
              <a:defRPr/>
            </a:pPr>
            <a:endParaRPr lang="nl-NL" altLang="nl-NL" b="1" dirty="0">
              <a:solidFill>
                <a:schemeClr val="tx1"/>
              </a:solidFill>
              <a:cs typeface="Arial" charset="0"/>
            </a:endParaRPr>
          </a:p>
          <a:p>
            <a:pPr marL="257141" indent="-257141">
              <a:buFont typeface="Wingdings" panose="05000000000000000000" pitchFamily="2" charset="2"/>
              <a:buChar char="Ø"/>
              <a:defRPr/>
            </a:pP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Toetsingsmoment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? HR 21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februari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2020, ECLI:NL:HR:2020:284: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gecombineerde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toetsing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ex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tunc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en ex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nunc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</a:t>
            </a:r>
          </a:p>
          <a:p>
            <a:pPr marL="257141" indent="-257141"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solidFill>
                  <a:schemeClr val="tx1"/>
                </a:solidFill>
              </a:rPr>
              <a:t>Uitgangspunt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wetgever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err="1">
                <a:solidFill>
                  <a:schemeClr val="tx1"/>
                </a:solidFill>
              </a:rPr>
              <a:t>veelal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billijke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vergoeding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vanwege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tijdsverloop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595233" lvl="2" indent="-257141">
              <a:buFont typeface="Wingdings" panose="05000000000000000000" pitchFamily="2" charset="2"/>
              <a:buChar char="Ø"/>
              <a:defRPr/>
            </a:pPr>
            <a:r>
              <a:rPr lang="en-US" sz="1500" dirty="0" err="1"/>
              <a:t>Relevante</a:t>
            </a:r>
            <a:r>
              <a:rPr lang="en-US" sz="1500" dirty="0"/>
              <a:t> </a:t>
            </a:r>
            <a:r>
              <a:rPr lang="en-US" sz="1500" dirty="0" err="1"/>
              <a:t>omstandigheden</a:t>
            </a:r>
            <a:r>
              <a:rPr lang="en-US" sz="1500" dirty="0"/>
              <a:t> </a:t>
            </a:r>
            <a:r>
              <a:rPr lang="en-US" sz="1500" dirty="0" err="1"/>
              <a:t>herstel</a:t>
            </a:r>
            <a:r>
              <a:rPr lang="en-US" sz="1500" dirty="0"/>
              <a:t>: wens en </a:t>
            </a:r>
            <a:r>
              <a:rPr lang="en-US" sz="1500" dirty="0" err="1"/>
              <a:t>belang</a:t>
            </a:r>
            <a:r>
              <a:rPr lang="en-US" sz="1500" dirty="0"/>
              <a:t> </a:t>
            </a:r>
            <a:r>
              <a:rPr lang="en-US" sz="1500" dirty="0" err="1"/>
              <a:t>vwerknemer</a:t>
            </a:r>
            <a:r>
              <a:rPr lang="en-US" sz="1500" dirty="0"/>
              <a:t> </a:t>
            </a:r>
            <a:r>
              <a:rPr lang="en-US" sz="1500" dirty="0" err="1"/>
              <a:t>bij</a:t>
            </a:r>
            <a:r>
              <a:rPr lang="en-US" sz="1500" dirty="0"/>
              <a:t> </a:t>
            </a:r>
            <a:r>
              <a:rPr lang="en-US" sz="1500" dirty="0" err="1"/>
              <a:t>terugkeer</a:t>
            </a:r>
            <a:r>
              <a:rPr lang="en-US" sz="1500" dirty="0"/>
              <a:t>, </a:t>
            </a:r>
            <a:r>
              <a:rPr lang="en-US" sz="1500" dirty="0" err="1"/>
              <a:t>ontbreken</a:t>
            </a:r>
            <a:r>
              <a:rPr lang="en-US" sz="1500" dirty="0"/>
              <a:t> </a:t>
            </a:r>
            <a:r>
              <a:rPr lang="en-US" sz="1500" dirty="0" err="1"/>
              <a:t>wezenlijk</a:t>
            </a:r>
            <a:r>
              <a:rPr lang="en-US" sz="1500" dirty="0"/>
              <a:t> </a:t>
            </a:r>
            <a:r>
              <a:rPr lang="en-US" sz="1500" dirty="0" err="1"/>
              <a:t>beletsel</a:t>
            </a:r>
            <a:r>
              <a:rPr lang="en-US" sz="1500" dirty="0"/>
              <a:t> tot </a:t>
            </a:r>
            <a:r>
              <a:rPr lang="en-US" sz="1500" dirty="0" err="1"/>
              <a:t>werkhervatting</a:t>
            </a:r>
            <a:r>
              <a:rPr lang="en-US" sz="1500" dirty="0"/>
              <a:t> (</a:t>
            </a:r>
            <a:r>
              <a:rPr lang="en-US" sz="1500" dirty="0" err="1"/>
              <a:t>bijv</a:t>
            </a:r>
            <a:r>
              <a:rPr lang="en-US" sz="1500" dirty="0"/>
              <a:t>. </a:t>
            </a:r>
            <a:r>
              <a:rPr lang="en-US" sz="1500" dirty="0" err="1"/>
              <a:t>goed</a:t>
            </a:r>
            <a:r>
              <a:rPr lang="en-US" sz="1500" dirty="0"/>
              <a:t> contact </a:t>
            </a:r>
            <a:r>
              <a:rPr lang="en-US" sz="1500" dirty="0" err="1"/>
              <a:t>collega’s</a:t>
            </a:r>
            <a:r>
              <a:rPr lang="en-US" sz="1500" dirty="0"/>
              <a:t>, </a:t>
            </a:r>
            <a:r>
              <a:rPr lang="en-US" sz="1500" dirty="0" err="1"/>
              <a:t>leidinggevenden</a:t>
            </a:r>
            <a:r>
              <a:rPr lang="en-US" sz="1500" dirty="0"/>
              <a:t>, </a:t>
            </a:r>
            <a:r>
              <a:rPr lang="en-US" sz="1500" dirty="0" err="1"/>
              <a:t>zelfreflectie</a:t>
            </a:r>
            <a:r>
              <a:rPr lang="en-US" sz="1500" dirty="0"/>
              <a:t> </a:t>
            </a:r>
            <a:r>
              <a:rPr lang="en-US" sz="1500" dirty="0" err="1"/>
              <a:t>werknemer</a:t>
            </a:r>
            <a:r>
              <a:rPr lang="en-US" sz="1500" dirty="0"/>
              <a:t>)</a:t>
            </a:r>
          </a:p>
          <a:p>
            <a:pPr marL="595233" lvl="2" indent="-257141">
              <a:buFont typeface="Wingdings" panose="05000000000000000000" pitchFamily="2" charset="2"/>
              <a:buChar char="Ø"/>
              <a:defRPr/>
            </a:pPr>
            <a:r>
              <a:rPr lang="en-US" sz="1500" dirty="0" err="1"/>
              <a:t>Relevante</a:t>
            </a:r>
            <a:r>
              <a:rPr lang="en-US" sz="1500" dirty="0"/>
              <a:t> </a:t>
            </a:r>
            <a:r>
              <a:rPr lang="en-US" sz="1500" dirty="0" err="1"/>
              <a:t>omstandigheden</a:t>
            </a:r>
            <a:r>
              <a:rPr lang="en-US" sz="1500" dirty="0"/>
              <a:t> </a:t>
            </a:r>
            <a:r>
              <a:rPr lang="en-US" sz="1500" dirty="0" err="1"/>
              <a:t>bilijke</a:t>
            </a:r>
            <a:r>
              <a:rPr lang="en-US" sz="1500" dirty="0"/>
              <a:t> </a:t>
            </a:r>
            <a:r>
              <a:rPr lang="en-US" sz="1500" dirty="0" err="1"/>
              <a:t>vergoeding</a:t>
            </a:r>
            <a:r>
              <a:rPr lang="en-US" sz="1500" dirty="0"/>
              <a:t>: </a:t>
            </a:r>
            <a:r>
              <a:rPr lang="en-US" sz="1500" dirty="0" err="1"/>
              <a:t>tijdsverloop</a:t>
            </a:r>
            <a:r>
              <a:rPr lang="en-US" sz="1500" dirty="0"/>
              <a:t>, </a:t>
            </a:r>
            <a:r>
              <a:rPr lang="en-US" sz="1500" dirty="0" err="1"/>
              <a:t>verstoorde</a:t>
            </a:r>
            <a:r>
              <a:rPr lang="en-US" sz="1500" dirty="0"/>
              <a:t> </a:t>
            </a:r>
            <a:r>
              <a:rPr lang="en-US" sz="1500" dirty="0" err="1"/>
              <a:t>arbeidsverhouding</a:t>
            </a:r>
            <a:r>
              <a:rPr lang="en-US" sz="1500" dirty="0"/>
              <a:t>, </a:t>
            </a:r>
            <a:r>
              <a:rPr lang="en-US" sz="1500" dirty="0" err="1"/>
              <a:t>verwijtbaar</a:t>
            </a:r>
            <a:r>
              <a:rPr lang="en-US" sz="1500" dirty="0"/>
              <a:t> </a:t>
            </a:r>
            <a:r>
              <a:rPr lang="en-US" sz="1500" dirty="0" err="1"/>
              <a:t>handelen</a:t>
            </a:r>
            <a:r>
              <a:rPr lang="en-US" sz="1500" dirty="0"/>
              <a:t> </a:t>
            </a:r>
            <a:r>
              <a:rPr lang="en-US" sz="1500" dirty="0" err="1"/>
              <a:t>werknemer</a:t>
            </a:r>
            <a:r>
              <a:rPr lang="en-US" sz="1500" dirty="0"/>
              <a:t>, </a:t>
            </a:r>
            <a:r>
              <a:rPr lang="en-US" sz="1500" dirty="0" err="1"/>
              <a:t>ontbreken</a:t>
            </a:r>
            <a:r>
              <a:rPr lang="en-US" sz="1500" dirty="0"/>
              <a:t> </a:t>
            </a:r>
            <a:r>
              <a:rPr lang="en-US" sz="1500" dirty="0" err="1"/>
              <a:t>herplaatsingsmogelijkheden</a:t>
            </a:r>
            <a:r>
              <a:rPr lang="en-US" sz="1500" dirty="0"/>
              <a:t>. </a:t>
            </a:r>
          </a:p>
          <a:p>
            <a:pPr>
              <a:defRPr/>
            </a:pPr>
            <a:endParaRPr lang="nl-NL" altLang="nl-NL" dirty="0">
              <a:cs typeface="Arial" charset="0"/>
            </a:endParaRPr>
          </a:p>
          <a:p>
            <a:pPr>
              <a:defRPr/>
            </a:pPr>
            <a:endParaRPr lang="nl-NL" altLang="nl-NL" dirty="0">
              <a:cs typeface="Arial" charset="0"/>
            </a:endParaRP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35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>
          <a:xfrm>
            <a:off x="338094" y="494448"/>
            <a:ext cx="1818066" cy="695905"/>
          </a:xfrm>
        </p:spPr>
        <p:txBody>
          <a:bodyPr/>
          <a:lstStyle/>
          <a:p>
            <a:r>
              <a:rPr lang="nl-NL" altLang="nl-NL" dirty="0"/>
              <a:t>Hoger beroep</a:t>
            </a:r>
          </a:p>
        </p:txBody>
      </p:sp>
      <p:sp>
        <p:nvSpPr>
          <p:cNvPr id="36867" name="Tijdelijke aanduiding voor inhoud 2"/>
          <p:cNvSpPr>
            <a:spLocks noGrp="1"/>
          </p:cNvSpPr>
          <p:nvPr>
            <p:ph type="body" sz="quarter" idx="13"/>
          </p:nvPr>
        </p:nvSpPr>
        <p:spPr>
          <a:xfrm>
            <a:off x="1012982" y="2121863"/>
            <a:ext cx="7777448" cy="3540221"/>
          </a:xfrm>
        </p:spPr>
        <p:txBody>
          <a:bodyPr/>
          <a:lstStyle/>
          <a:p>
            <a:pPr>
              <a:defRPr/>
            </a:pPr>
            <a:r>
              <a:rPr lang="en-US" altLang="nl-NL" b="1" dirty="0" err="1">
                <a:solidFill>
                  <a:schemeClr val="tx1"/>
                </a:solidFill>
                <a:cs typeface="Arial" charset="0"/>
              </a:rPr>
              <a:t>Herstel</a:t>
            </a:r>
            <a:r>
              <a:rPr lang="en-US" altLang="nl-NL" b="1" dirty="0">
                <a:solidFill>
                  <a:schemeClr val="tx1"/>
                </a:solidFill>
                <a:cs typeface="Arial" charset="0"/>
              </a:rPr>
              <a:t> </a:t>
            </a:r>
            <a:endParaRPr lang="en-US" altLang="nl-NL" b="1" dirty="0">
              <a:solidFill>
                <a:schemeClr val="tx1"/>
              </a:solidFill>
              <a:cs typeface="Arial" charset="0"/>
              <a:sym typeface="Wingdings" panose="05000000000000000000" pitchFamily="2" charset="2"/>
            </a:endParaRPr>
          </a:p>
          <a:p>
            <a:pPr>
              <a:defRPr/>
            </a:pPr>
            <a:endParaRPr lang="en-US" b="1" dirty="0">
              <a:solidFill>
                <a:schemeClr val="tx1"/>
              </a:solidFill>
              <a:cs typeface="Arial" charset="0"/>
              <a:sym typeface="Wingdings" panose="05000000000000000000" pitchFamily="2" charset="2"/>
            </a:endParaRPr>
          </a:p>
          <a:p>
            <a:pPr marL="257141" indent="-257141"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</a:rPr>
              <a:t>Lid 3: de </a:t>
            </a:r>
            <a:r>
              <a:rPr lang="en-US" dirty="0" err="1">
                <a:solidFill>
                  <a:schemeClr val="tx1"/>
                </a:solidFill>
              </a:rPr>
              <a:t>rechter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kan</a:t>
            </a:r>
            <a:r>
              <a:rPr lang="en-US" dirty="0">
                <a:solidFill>
                  <a:schemeClr val="tx1"/>
                </a:solidFill>
              </a:rPr>
              <a:t> ‘de </a:t>
            </a:r>
            <a:r>
              <a:rPr lang="en-US" dirty="0" err="1">
                <a:solidFill>
                  <a:schemeClr val="tx1"/>
                </a:solidFill>
              </a:rPr>
              <a:t>werkgever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veroordelen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arbeidsovereenkomst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herstellen</a:t>
            </a:r>
            <a:r>
              <a:rPr lang="en-US" dirty="0">
                <a:solidFill>
                  <a:schemeClr val="tx1"/>
                </a:solidFill>
              </a:rPr>
              <a:t>’</a:t>
            </a:r>
          </a:p>
          <a:p>
            <a:pPr marL="257141" indent="-257141">
              <a:buFont typeface="Wingdings" panose="05000000000000000000" pitchFamily="2" charset="2"/>
              <a:buChar char="Ø"/>
              <a:defRPr/>
            </a:pP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HR 25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januari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2019</a:t>
            </a:r>
            <a:r>
              <a:rPr lang="en-US" altLang="nl-NL" b="1" dirty="0">
                <a:solidFill>
                  <a:schemeClr val="tx1"/>
                </a:solidFill>
                <a:cs typeface="Arial" charset="0"/>
              </a:rPr>
              <a:t>, 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ECLI:NL:HR:2019:80 (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Amsta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): </a:t>
            </a:r>
            <a:r>
              <a:rPr lang="en-US" dirty="0" err="1">
                <a:solidFill>
                  <a:schemeClr val="tx1"/>
                </a:solidFill>
              </a:rPr>
              <a:t>stelsel</a:t>
            </a:r>
            <a:r>
              <a:rPr lang="en-US" dirty="0">
                <a:solidFill>
                  <a:schemeClr val="tx1"/>
                </a:solidFill>
              </a:rPr>
              <a:t> van de </a:t>
            </a:r>
            <a:r>
              <a:rPr lang="en-US" dirty="0" err="1">
                <a:solidFill>
                  <a:schemeClr val="tx1"/>
                </a:solidFill>
              </a:rPr>
              <a:t>Wwz</a:t>
            </a:r>
            <a:r>
              <a:rPr lang="en-US" dirty="0">
                <a:solidFill>
                  <a:schemeClr val="tx1"/>
                </a:solidFill>
              </a:rPr>
              <a:t> en de </a:t>
            </a:r>
            <a:r>
              <a:rPr lang="en-US" dirty="0" err="1">
                <a:solidFill>
                  <a:schemeClr val="tx1"/>
                </a:solidFill>
              </a:rPr>
              <a:t>aard</a:t>
            </a:r>
            <a:r>
              <a:rPr lang="en-US" dirty="0">
                <a:solidFill>
                  <a:schemeClr val="tx1"/>
                </a:solidFill>
              </a:rPr>
              <a:t> van de </a:t>
            </a:r>
            <a:r>
              <a:rPr lang="en-US" dirty="0" err="1">
                <a:solidFill>
                  <a:schemeClr val="tx1"/>
                </a:solidFill>
              </a:rPr>
              <a:t>rechtshandeling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verzetten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zich</a:t>
            </a:r>
            <a:r>
              <a:rPr lang="en-US" dirty="0">
                <a:solidFill>
                  <a:schemeClr val="tx1"/>
                </a:solidFill>
              </a:rPr>
              <a:t> er </a:t>
            </a:r>
            <a:r>
              <a:rPr lang="en-US" dirty="0" err="1">
                <a:solidFill>
                  <a:schemeClr val="tx1"/>
                </a:solidFill>
              </a:rPr>
              <a:t>niet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tegen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dat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rechter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zelf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arbeidsovereenkomst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herstelt</a:t>
            </a:r>
            <a:r>
              <a:rPr lang="en-US" dirty="0">
                <a:solidFill>
                  <a:schemeClr val="tx1"/>
                </a:solidFill>
              </a:rPr>
              <a:t>. </a:t>
            </a:r>
            <a:endParaRPr lang="en-US" dirty="0">
              <a:solidFill>
                <a:schemeClr val="tx1"/>
              </a:solidFill>
              <a:cs typeface="Arial" charset="0"/>
              <a:sym typeface="Wingdings" panose="05000000000000000000" pitchFamily="2" charset="2"/>
            </a:endParaRPr>
          </a:p>
          <a:p>
            <a:pPr marL="257141" indent="-257141">
              <a:buFont typeface="Wingdings" panose="05000000000000000000" pitchFamily="2" charset="2"/>
              <a:buChar char="Ø"/>
              <a:defRPr/>
            </a:pPr>
            <a:r>
              <a:rPr lang="en-US" altLang="nl-NL" dirty="0">
                <a:solidFill>
                  <a:schemeClr val="tx1"/>
                </a:solidFill>
                <a:cs typeface="Arial" charset="0"/>
                <a:sym typeface="Wingdings" panose="05000000000000000000" pitchFamily="2" charset="2"/>
              </a:rPr>
              <a:t>l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id 4 jo art. 7:682 lid 6: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rechter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bepaalt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tijdstip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van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herstel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en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treft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voorzieningen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omtrent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de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onderbreking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van de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arbeidsovereenkomst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.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Bijv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.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terugbetaling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transitievergoeding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 (</a:t>
            </a:r>
            <a:r>
              <a:rPr lang="en-US" altLang="nl-NL" dirty="0" err="1">
                <a:solidFill>
                  <a:schemeClr val="tx1"/>
                </a:solidFill>
                <a:cs typeface="Arial" charset="0"/>
              </a:rPr>
              <a:t>Amsta</a:t>
            </a:r>
            <a:r>
              <a:rPr lang="en-US" altLang="nl-NL" dirty="0">
                <a:solidFill>
                  <a:schemeClr val="tx1"/>
                </a:solidFill>
                <a:cs typeface="Arial" charset="0"/>
              </a:rPr>
              <a:t>)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71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>
          <a:xfrm>
            <a:off x="338094" y="494448"/>
            <a:ext cx="1818066" cy="695905"/>
          </a:xfrm>
        </p:spPr>
        <p:txBody>
          <a:bodyPr/>
          <a:lstStyle/>
          <a:p>
            <a:r>
              <a:rPr lang="nl-NL" altLang="nl-NL" dirty="0"/>
              <a:t>Hoger beroep</a:t>
            </a:r>
          </a:p>
        </p:txBody>
      </p:sp>
      <p:sp>
        <p:nvSpPr>
          <p:cNvPr id="36867" name="Tijdelijke aanduiding voor inhoud 2"/>
          <p:cNvSpPr>
            <a:spLocks noGrp="1"/>
          </p:cNvSpPr>
          <p:nvPr>
            <p:ph type="body" sz="quarter" idx="13"/>
          </p:nvPr>
        </p:nvSpPr>
        <p:spPr>
          <a:xfrm>
            <a:off x="1153241" y="2121863"/>
            <a:ext cx="7199095" cy="3540221"/>
          </a:xfrm>
        </p:spPr>
        <p:txBody>
          <a:bodyPr/>
          <a:lstStyle/>
          <a:p>
            <a:pPr>
              <a:defRPr/>
            </a:pPr>
            <a:r>
              <a:rPr lang="nl-NL" altLang="en-US" sz="1650" b="1" dirty="0">
                <a:solidFill>
                  <a:schemeClr val="tx1"/>
                </a:solidFill>
                <a:cs typeface="Arial" charset="0"/>
              </a:rPr>
              <a:t>Lid 5 en 6: </a:t>
            </a:r>
            <a:r>
              <a:rPr lang="nl-NL" altLang="en-US" sz="1650" dirty="0">
                <a:solidFill>
                  <a:schemeClr val="tx1"/>
                </a:solidFill>
                <a:cs typeface="Arial" charset="0"/>
              </a:rPr>
              <a:t>Werkgeversverzoek tot ontbinding ten onrechte afgewezen, of werknemersverzoek tot vernietiging opzegging of herstel arbeidsovereenkomst ten onrechte toegewezen (dus arbeidsovereenkomst ten onrechte </a:t>
            </a:r>
            <a:r>
              <a:rPr lang="nl-NL" altLang="en-US" sz="1650" i="1" dirty="0">
                <a:solidFill>
                  <a:schemeClr val="tx1"/>
                </a:solidFill>
                <a:cs typeface="Arial" charset="0"/>
              </a:rPr>
              <a:t>niet</a:t>
            </a:r>
            <a:r>
              <a:rPr lang="nl-NL" altLang="en-US" sz="1650" dirty="0">
                <a:solidFill>
                  <a:schemeClr val="tx1"/>
                </a:solidFill>
                <a:cs typeface="Arial" charset="0"/>
              </a:rPr>
              <a:t> geëindigd)  	</a:t>
            </a:r>
          </a:p>
          <a:p>
            <a:pPr marL="621423" lvl="2" indent="-214284">
              <a:buFont typeface="Wingdings" panose="05000000000000000000" pitchFamily="2" charset="2"/>
              <a:buChar char="Ø"/>
              <a:defRPr/>
            </a:pPr>
            <a:r>
              <a:rPr lang="nl-NL" altLang="en-US" sz="1650" b="1" dirty="0">
                <a:cs typeface="Arial" charset="0"/>
              </a:rPr>
              <a:t>bepalen einde arbeidsovereenkomst</a:t>
            </a:r>
          </a:p>
          <a:p>
            <a:pPr marL="203570" lvl="2" indent="0">
              <a:buNone/>
              <a:defRPr/>
            </a:pPr>
            <a:endParaRPr lang="en-US" altLang="en-US" sz="900" dirty="0"/>
          </a:p>
          <a:p>
            <a:pPr marL="203570" lvl="2" indent="0">
              <a:buNone/>
              <a:defRPr/>
            </a:pPr>
            <a:endParaRPr lang="en-US" altLang="en-US" sz="900" dirty="0"/>
          </a:p>
          <a:p>
            <a:pPr marL="257141" indent="-257141"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solidFill>
                  <a:schemeClr val="tx1"/>
                </a:solidFill>
              </a:rPr>
              <a:t>Toetsingsmoment</a:t>
            </a:r>
            <a:r>
              <a:rPr lang="en-US" dirty="0">
                <a:solidFill>
                  <a:schemeClr val="tx1"/>
                </a:solidFill>
              </a:rPr>
              <a:t>? HR 21 </a:t>
            </a:r>
            <a:r>
              <a:rPr lang="en-US" dirty="0" err="1">
                <a:solidFill>
                  <a:schemeClr val="tx1"/>
                </a:solidFill>
              </a:rPr>
              <a:t>februari</a:t>
            </a:r>
            <a:r>
              <a:rPr lang="en-US" dirty="0">
                <a:solidFill>
                  <a:schemeClr val="tx1"/>
                </a:solidFill>
              </a:rPr>
              <a:t> 2020, ECLI:NL:HR:2020:283 (Victoria): lid 5 </a:t>
            </a:r>
            <a:r>
              <a:rPr lang="en-US" dirty="0" err="1">
                <a:solidFill>
                  <a:schemeClr val="tx1"/>
                </a:solidFill>
              </a:rPr>
              <a:t>toetsing</a:t>
            </a:r>
            <a:r>
              <a:rPr lang="en-US" dirty="0">
                <a:solidFill>
                  <a:schemeClr val="tx1"/>
                </a:solidFill>
              </a:rPr>
              <a:t> ex </a:t>
            </a:r>
            <a:r>
              <a:rPr lang="en-US" dirty="0" err="1">
                <a:solidFill>
                  <a:schemeClr val="tx1"/>
                </a:solidFill>
              </a:rPr>
              <a:t>nunc</a:t>
            </a:r>
            <a:endParaRPr lang="en-US" dirty="0">
              <a:solidFill>
                <a:schemeClr val="tx1"/>
              </a:solidFill>
            </a:endParaRPr>
          </a:p>
          <a:p>
            <a:pPr marL="257141" indent="-257141">
              <a:buFont typeface="Wingdings" panose="05000000000000000000" pitchFamily="2" charset="2"/>
              <a:buChar char="Ø"/>
              <a:defRPr/>
            </a:pPr>
            <a:r>
              <a:rPr lang="en-US" dirty="0" err="1">
                <a:solidFill>
                  <a:schemeClr val="tx1"/>
                </a:solidFill>
              </a:rPr>
              <a:t>Rekening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houden</a:t>
            </a:r>
            <a:r>
              <a:rPr lang="en-US" dirty="0">
                <a:solidFill>
                  <a:schemeClr val="tx1"/>
                </a:solidFill>
              </a:rPr>
              <a:t> met </a:t>
            </a:r>
            <a:r>
              <a:rPr lang="en-US" dirty="0" err="1">
                <a:solidFill>
                  <a:schemeClr val="tx1"/>
                </a:solidFill>
              </a:rPr>
              <a:t>opzegtermijn</a:t>
            </a:r>
            <a:r>
              <a:rPr lang="en-US" dirty="0">
                <a:solidFill>
                  <a:schemeClr val="tx1"/>
                </a:solidFill>
              </a:rPr>
              <a:t> (art. 7:671b lid 9 sub a)? HR 16 </a:t>
            </a:r>
            <a:r>
              <a:rPr lang="en-US" dirty="0" err="1">
                <a:solidFill>
                  <a:schemeClr val="tx1"/>
                </a:solidFill>
              </a:rPr>
              <a:t>februari</a:t>
            </a:r>
            <a:r>
              <a:rPr lang="en-US" dirty="0">
                <a:solidFill>
                  <a:schemeClr val="tx1"/>
                </a:solidFill>
              </a:rPr>
              <a:t> 2018, ECLI:NL:HR:2018:182 (Décor): Nee, </a:t>
            </a:r>
            <a:r>
              <a:rPr lang="en-US" dirty="0" err="1">
                <a:solidFill>
                  <a:schemeClr val="tx1"/>
                </a:solidFill>
              </a:rPr>
              <a:t>mits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termijn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waartegen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ontbinding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dirty="0" err="1">
                <a:solidFill>
                  <a:schemeClr val="tx1"/>
                </a:solidFill>
              </a:rPr>
              <a:t>eerste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aanleg</a:t>
            </a:r>
            <a:r>
              <a:rPr lang="en-US" dirty="0">
                <a:solidFill>
                  <a:schemeClr val="tx1"/>
                </a:solidFill>
              </a:rPr>
              <a:t> had </a:t>
            </a:r>
            <a:r>
              <a:rPr lang="en-US" dirty="0" err="1">
                <a:solidFill>
                  <a:schemeClr val="tx1"/>
                </a:solidFill>
              </a:rPr>
              <a:t>kunnen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plaatsvinden</a:t>
            </a:r>
            <a:r>
              <a:rPr lang="en-US" dirty="0">
                <a:solidFill>
                  <a:schemeClr val="tx1"/>
                </a:solidFill>
              </a:rPr>
              <a:t> is </a:t>
            </a:r>
            <a:r>
              <a:rPr lang="en-US" dirty="0" err="1">
                <a:solidFill>
                  <a:schemeClr val="tx1"/>
                </a:solidFill>
              </a:rPr>
              <a:t>verstreken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257141" indent="-257141"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</a:rPr>
              <a:t>Recht op </a:t>
            </a:r>
            <a:r>
              <a:rPr lang="en-US" dirty="0" err="1">
                <a:solidFill>
                  <a:schemeClr val="tx1"/>
                </a:solidFill>
              </a:rPr>
              <a:t>transitievergoeding</a:t>
            </a:r>
            <a:r>
              <a:rPr lang="en-US" dirty="0">
                <a:solidFill>
                  <a:schemeClr val="tx1"/>
                </a:solidFill>
              </a:rPr>
              <a:t>? Ja, alle hoven.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altLang="nl-NL" sz="105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8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>
          <a:xfrm>
            <a:off x="338094" y="494448"/>
            <a:ext cx="1818066" cy="695905"/>
          </a:xfrm>
        </p:spPr>
        <p:txBody>
          <a:bodyPr/>
          <a:lstStyle/>
          <a:p>
            <a:r>
              <a:rPr lang="nl-NL" altLang="nl-NL" dirty="0"/>
              <a:t>Hoger beroep</a:t>
            </a:r>
          </a:p>
        </p:txBody>
      </p:sp>
      <p:sp>
        <p:nvSpPr>
          <p:cNvPr id="36867" name="Tijdelijke aanduiding voor inhoud 2"/>
          <p:cNvSpPr>
            <a:spLocks noGrp="1"/>
          </p:cNvSpPr>
          <p:nvPr>
            <p:ph type="body" sz="quarter" idx="13"/>
          </p:nvPr>
        </p:nvSpPr>
        <p:spPr>
          <a:xfrm>
            <a:off x="1059735" y="1948488"/>
            <a:ext cx="7673552" cy="3378121"/>
          </a:xfrm>
        </p:spPr>
        <p:txBody>
          <a:bodyPr/>
          <a:lstStyle/>
          <a:p>
            <a:pPr>
              <a:defRPr/>
            </a:pP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Dus lid 3, 5 en 6: in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hoger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beroep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geen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automatische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herleving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 of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beeïndiging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 van de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arbeidsovereenkomst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 met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terugwerkende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 </a:t>
            </a:r>
            <a:r>
              <a:rPr lang="en-US" altLang="nl-NL" sz="1500" dirty="0" err="1">
                <a:solidFill>
                  <a:schemeClr val="tx1"/>
                </a:solidFill>
                <a:latin typeface="DIN Pro Medium"/>
              </a:rPr>
              <a:t>kracht</a:t>
            </a:r>
            <a:r>
              <a:rPr lang="en-US" altLang="nl-NL" sz="1500" dirty="0">
                <a:solidFill>
                  <a:schemeClr val="tx1"/>
                </a:solidFill>
                <a:latin typeface="DIN Pro Medium"/>
              </a:rPr>
              <a:t>:</a:t>
            </a:r>
          </a:p>
          <a:p>
            <a:pPr marL="526186" lvl="4" indent="-257141">
              <a:buFont typeface="Wingdings" panose="05000000000000000000" pitchFamily="2" charset="2"/>
              <a:buChar char="Ø"/>
              <a:defRPr/>
            </a:pPr>
            <a:r>
              <a:rPr lang="en-US" altLang="nl-NL" sz="1500" dirty="0" err="1">
                <a:latin typeface="DIN Pro Medium"/>
              </a:rPr>
              <a:t>geen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vernietiging</a:t>
            </a:r>
            <a:r>
              <a:rPr lang="en-US" altLang="nl-NL" sz="1500" dirty="0">
                <a:latin typeface="DIN Pro Medium"/>
              </a:rPr>
              <a:t> van </a:t>
            </a:r>
            <a:r>
              <a:rPr lang="en-US" altLang="nl-NL" sz="1500" dirty="0" err="1">
                <a:latin typeface="DIN Pro Medium"/>
              </a:rPr>
              <a:t>toewijzende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ontbindingsbeschikking</a:t>
            </a:r>
            <a:r>
              <a:rPr lang="en-US" altLang="nl-NL" sz="1500" dirty="0">
                <a:latin typeface="DIN Pro Medium"/>
              </a:rPr>
              <a:t>; </a:t>
            </a:r>
          </a:p>
          <a:p>
            <a:pPr marL="526186" lvl="4" indent="-257141">
              <a:buFont typeface="Wingdings" panose="05000000000000000000" pitchFamily="2" charset="2"/>
              <a:buChar char="Ø"/>
              <a:defRPr/>
            </a:pPr>
            <a:r>
              <a:rPr lang="en-US" altLang="nl-NL" sz="1500" dirty="0" err="1">
                <a:latin typeface="DIN Pro Medium"/>
              </a:rPr>
              <a:t>geen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vernietiging</a:t>
            </a:r>
            <a:r>
              <a:rPr lang="en-US" altLang="nl-NL" sz="1500" dirty="0">
                <a:latin typeface="DIN Pro Medium"/>
              </a:rPr>
              <a:t> van </a:t>
            </a:r>
            <a:r>
              <a:rPr lang="en-US" altLang="nl-NL" sz="1500" dirty="0" err="1">
                <a:latin typeface="DIN Pro Medium"/>
              </a:rPr>
              <a:t>toewijzing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vernietiging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ktr</a:t>
            </a:r>
            <a:r>
              <a:rPr lang="en-US" altLang="nl-NL" sz="1500" dirty="0">
                <a:latin typeface="DIN Pro Medium"/>
              </a:rPr>
              <a:t>;</a:t>
            </a:r>
          </a:p>
          <a:p>
            <a:pPr marL="526186" lvl="4" indent="-257141">
              <a:buFont typeface="Wingdings" panose="05000000000000000000" pitchFamily="2" charset="2"/>
              <a:buChar char="Ø"/>
              <a:defRPr/>
            </a:pPr>
            <a:r>
              <a:rPr lang="en-US" altLang="nl-NL" sz="1500" dirty="0" err="1">
                <a:latin typeface="DIN Pro Medium"/>
              </a:rPr>
              <a:t>geen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vernietiging</a:t>
            </a:r>
            <a:r>
              <a:rPr lang="en-US" altLang="nl-NL" sz="1500" dirty="0">
                <a:latin typeface="DIN Pro Medium"/>
              </a:rPr>
              <a:t> van </a:t>
            </a:r>
            <a:r>
              <a:rPr lang="en-US" altLang="nl-NL" sz="1500" dirty="0" err="1">
                <a:latin typeface="DIN Pro Medium"/>
              </a:rPr>
              <a:t>herstelveroordeling</a:t>
            </a:r>
            <a:r>
              <a:rPr lang="en-US" altLang="nl-NL" sz="1500" dirty="0">
                <a:latin typeface="DIN Pro Medium"/>
              </a:rPr>
              <a:t> door </a:t>
            </a:r>
            <a:r>
              <a:rPr lang="en-US" altLang="nl-NL" sz="1500" dirty="0" err="1">
                <a:latin typeface="DIN Pro Medium"/>
              </a:rPr>
              <a:t>ktr</a:t>
            </a:r>
            <a:r>
              <a:rPr lang="en-US" altLang="nl-NL" sz="1500" dirty="0">
                <a:latin typeface="DIN Pro Medium"/>
              </a:rPr>
              <a:t>.</a:t>
            </a:r>
          </a:p>
          <a:p>
            <a:pPr marL="0" lvl="2" indent="0">
              <a:buNone/>
              <a:defRPr/>
            </a:pPr>
            <a:endParaRPr lang="en-US" altLang="nl-NL" sz="1500" dirty="0">
              <a:latin typeface="DIN Pro Medium"/>
            </a:endParaRPr>
          </a:p>
          <a:p>
            <a:pPr marL="269964" lvl="2" indent="-269964">
              <a:buFont typeface="Wingdings" panose="05000000000000000000" pitchFamily="2" charset="2"/>
              <a:buChar char="Ø"/>
              <a:defRPr/>
            </a:pPr>
            <a:r>
              <a:rPr lang="en-US" altLang="nl-NL" sz="1500" dirty="0">
                <a:latin typeface="DIN Pro Medium"/>
              </a:rPr>
              <a:t>Hof Arnhem-Leeuwarden 19 </a:t>
            </a:r>
            <a:r>
              <a:rPr lang="en-US" altLang="nl-NL" sz="1500" dirty="0" err="1">
                <a:latin typeface="DIN Pro Medium"/>
              </a:rPr>
              <a:t>september</a:t>
            </a:r>
            <a:r>
              <a:rPr lang="en-US" altLang="nl-NL" sz="1500" dirty="0">
                <a:latin typeface="DIN Pro Medium"/>
              </a:rPr>
              <a:t> 2016, ECLI(…)7301: </a:t>
            </a:r>
            <a:r>
              <a:rPr lang="nl-NL" altLang="nl-NL" sz="1500" dirty="0">
                <a:latin typeface="DIN Pro Medium"/>
              </a:rPr>
              <a:t>“</a:t>
            </a:r>
            <a:r>
              <a:rPr lang="nl-NL" sz="1500" i="1" dirty="0">
                <a:latin typeface="DIN Pro Medium"/>
              </a:rPr>
              <a:t>deze zeer coulante lezing van het petitum bij processtukken, die worden ingediend later dan een jaar na invoering van de ontslagbepalingen uit de </a:t>
            </a:r>
            <a:r>
              <a:rPr lang="nl-NL" sz="1500" i="1" dirty="0" err="1">
                <a:latin typeface="DIN Pro Medium"/>
              </a:rPr>
              <a:t>Wwz</a:t>
            </a:r>
            <a:r>
              <a:rPr lang="nl-NL" sz="1500" i="1" dirty="0">
                <a:latin typeface="DIN Pro Medium"/>
              </a:rPr>
              <a:t>, mag niet zonder meer verwacht worden</a:t>
            </a:r>
            <a:r>
              <a:rPr lang="nl-NL" sz="1500" dirty="0">
                <a:latin typeface="DIN Pro Medium"/>
              </a:rPr>
              <a:t>” </a:t>
            </a:r>
          </a:p>
          <a:p>
            <a:pPr marL="269964" lvl="2" indent="-269964">
              <a:buFont typeface="Wingdings" panose="05000000000000000000" pitchFamily="2" charset="2"/>
              <a:buChar char="Ø"/>
              <a:defRPr/>
            </a:pPr>
            <a:r>
              <a:rPr lang="en-US" altLang="nl-NL" sz="1500" dirty="0">
                <a:latin typeface="DIN Pro Medium"/>
              </a:rPr>
              <a:t>Hof Arnhem-Leeuwarden 4 </a:t>
            </a:r>
            <a:r>
              <a:rPr lang="en-US" altLang="nl-NL" sz="1500" dirty="0" err="1">
                <a:latin typeface="DIN Pro Medium"/>
              </a:rPr>
              <a:t>maart</a:t>
            </a:r>
            <a:r>
              <a:rPr lang="en-US" altLang="nl-NL" sz="1500" dirty="0">
                <a:latin typeface="DIN Pro Medium"/>
              </a:rPr>
              <a:t> 2016, ECLI(…)1715: </a:t>
            </a:r>
            <a:r>
              <a:rPr lang="en-US" altLang="nl-NL" sz="1500" dirty="0" err="1">
                <a:latin typeface="DIN Pro Medium"/>
              </a:rPr>
              <a:t>oordeelde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ontbinding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onterecht</a:t>
            </a:r>
            <a:r>
              <a:rPr lang="en-US" altLang="nl-NL" sz="1500" dirty="0">
                <a:latin typeface="DIN Pro Medium"/>
              </a:rPr>
              <a:t>, maar </a:t>
            </a:r>
            <a:r>
              <a:rPr lang="en-US" altLang="nl-NL" sz="1500" dirty="0" err="1">
                <a:latin typeface="DIN Pro Medium"/>
              </a:rPr>
              <a:t>liet</a:t>
            </a:r>
            <a:r>
              <a:rPr lang="en-US" altLang="nl-NL" sz="1500" dirty="0">
                <a:latin typeface="DIN Pro Medium"/>
              </a:rPr>
              <a:t> het </a:t>
            </a:r>
            <a:r>
              <a:rPr lang="en-US" altLang="nl-NL" sz="1500" dirty="0" err="1">
                <a:latin typeface="DIN Pro Medium"/>
              </a:rPr>
              <a:t>bij</a:t>
            </a:r>
            <a:r>
              <a:rPr lang="en-US" altLang="nl-NL" sz="1500" dirty="0">
                <a:latin typeface="DIN Pro Medium"/>
              </a:rPr>
              <a:t> die </a:t>
            </a:r>
            <a:r>
              <a:rPr lang="en-US" altLang="nl-NL" sz="1500" dirty="0" err="1">
                <a:latin typeface="DIN Pro Medium"/>
              </a:rPr>
              <a:t>constatering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omdat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werknemer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vernietiging</a:t>
            </a:r>
            <a:r>
              <a:rPr lang="en-US" altLang="nl-NL" sz="1500" dirty="0">
                <a:latin typeface="DIN Pro Medium"/>
              </a:rPr>
              <a:t> van </a:t>
            </a:r>
            <a:r>
              <a:rPr lang="en-US" altLang="nl-NL" sz="1500" dirty="0" err="1">
                <a:latin typeface="DIN Pro Medium"/>
              </a:rPr>
              <a:t>ontbinding</a:t>
            </a:r>
            <a:r>
              <a:rPr lang="en-US" altLang="nl-NL" sz="1500" dirty="0">
                <a:latin typeface="DIN Pro Medium"/>
              </a:rPr>
              <a:t> had </a:t>
            </a:r>
            <a:r>
              <a:rPr lang="en-US" altLang="nl-NL" sz="1500" dirty="0" err="1">
                <a:latin typeface="DIN Pro Medium"/>
              </a:rPr>
              <a:t>verzocht</a:t>
            </a:r>
            <a:r>
              <a:rPr lang="en-US" altLang="nl-NL" sz="1500" dirty="0">
                <a:latin typeface="DIN Pro Medium"/>
              </a:rPr>
              <a:t>.</a:t>
            </a:r>
          </a:p>
          <a:p>
            <a:pPr marL="269964" lvl="2" indent="-269964">
              <a:buFont typeface="Wingdings" panose="05000000000000000000" pitchFamily="2" charset="2"/>
              <a:buChar char="Ø"/>
              <a:defRPr/>
            </a:pPr>
            <a:endParaRPr lang="en-US" altLang="nl-NL" sz="1500" dirty="0">
              <a:latin typeface="DIN Pro Medium"/>
            </a:endParaRPr>
          </a:p>
          <a:p>
            <a:pPr marL="269964" lvl="2" indent="-269964">
              <a:buFont typeface="Wingdings" panose="05000000000000000000" pitchFamily="2" charset="2"/>
              <a:buChar char="Ø"/>
              <a:defRPr/>
            </a:pPr>
            <a:r>
              <a:rPr lang="en-US" altLang="nl-NL" sz="1500" dirty="0">
                <a:latin typeface="DIN Pro Medium"/>
              </a:rPr>
              <a:t>maar </a:t>
            </a:r>
            <a:r>
              <a:rPr lang="en-US" altLang="nl-NL" sz="1500" dirty="0" err="1">
                <a:latin typeface="DIN Pro Medium"/>
              </a:rPr>
              <a:t>ook</a:t>
            </a:r>
            <a:r>
              <a:rPr lang="en-US" altLang="nl-NL" sz="1500" dirty="0">
                <a:latin typeface="DIN Pro Medium"/>
              </a:rPr>
              <a:t> in </a:t>
            </a:r>
            <a:r>
              <a:rPr lang="en-US" altLang="nl-NL" sz="1500" dirty="0" err="1">
                <a:latin typeface="DIN Pro Medium"/>
              </a:rPr>
              <a:t>geval</a:t>
            </a:r>
            <a:r>
              <a:rPr lang="en-US" altLang="nl-NL" sz="1500" dirty="0">
                <a:latin typeface="DIN Pro Medium"/>
              </a:rPr>
              <a:t> van </a:t>
            </a:r>
            <a:r>
              <a:rPr lang="en-US" altLang="nl-NL" sz="1500" dirty="0" err="1">
                <a:latin typeface="DIN Pro Medium"/>
              </a:rPr>
              <a:t>bekrachtiging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ontbinding</a:t>
            </a:r>
            <a:r>
              <a:rPr lang="en-US" altLang="nl-NL" sz="1500" dirty="0">
                <a:latin typeface="DIN Pro Medium"/>
              </a:rPr>
              <a:t>: </a:t>
            </a:r>
          </a:p>
          <a:p>
            <a:pPr marL="539928" lvl="3" indent="-269964">
              <a:buFont typeface="Wingdings" pitchFamily="2" charset="2"/>
              <a:buChar char="Ø"/>
              <a:defRPr/>
            </a:pPr>
            <a:r>
              <a:rPr lang="en-US" altLang="nl-NL" sz="1500" dirty="0" err="1">
                <a:latin typeface="DIN Pro Medium"/>
              </a:rPr>
              <a:t>geen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wijziging</a:t>
            </a:r>
            <a:r>
              <a:rPr lang="en-US" altLang="nl-NL" sz="1500" dirty="0">
                <a:latin typeface="DIN Pro Medium"/>
              </a:rPr>
              <a:t> van </a:t>
            </a:r>
            <a:r>
              <a:rPr lang="en-US" altLang="nl-NL" sz="1500" dirty="0" err="1">
                <a:latin typeface="DIN Pro Medium"/>
              </a:rPr>
              <a:t>ontbindingsdatum</a:t>
            </a:r>
            <a:r>
              <a:rPr lang="en-US" altLang="nl-NL" sz="1500" dirty="0">
                <a:latin typeface="DIN Pro Medium"/>
              </a:rPr>
              <a:t> op </a:t>
            </a:r>
            <a:r>
              <a:rPr lang="en-US" altLang="nl-NL" sz="1500" dirty="0" err="1">
                <a:latin typeface="DIN Pro Medium"/>
              </a:rPr>
              <a:t>eerder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tijdstip</a:t>
            </a:r>
            <a:r>
              <a:rPr lang="en-US" altLang="nl-NL" sz="1500" dirty="0">
                <a:latin typeface="DIN Pro Medium"/>
              </a:rPr>
              <a:t> (</a:t>
            </a:r>
            <a:r>
              <a:rPr lang="en-US" altLang="nl-NL" sz="1500" dirty="0" err="1">
                <a:latin typeface="DIN Pro Medium"/>
              </a:rPr>
              <a:t>zie</a:t>
            </a:r>
            <a:r>
              <a:rPr lang="en-US" altLang="nl-NL" sz="1500" dirty="0">
                <a:latin typeface="DIN Pro Medium"/>
              </a:rPr>
              <a:t> </a:t>
            </a:r>
            <a:r>
              <a:rPr lang="en-US" altLang="nl-NL" sz="1500" dirty="0" err="1">
                <a:latin typeface="DIN Pro Medium"/>
              </a:rPr>
              <a:t>o.a</a:t>
            </a:r>
            <a:r>
              <a:rPr lang="en-US" altLang="nl-NL" sz="1500" dirty="0">
                <a:latin typeface="DIN Pro Medium"/>
              </a:rPr>
              <a:t>. Hof Amsterdam 11 </a:t>
            </a:r>
            <a:r>
              <a:rPr lang="en-US" altLang="nl-NL" sz="1500" dirty="0" err="1">
                <a:latin typeface="DIN Pro Medium"/>
              </a:rPr>
              <a:t>september</a:t>
            </a:r>
            <a:r>
              <a:rPr lang="en-US" altLang="nl-NL" sz="1500" dirty="0">
                <a:latin typeface="DIN Pro Medium"/>
              </a:rPr>
              <a:t> 2018, ECLI(…)3457, </a:t>
            </a:r>
            <a:r>
              <a:rPr lang="en-US" altLang="nl-NL" sz="1500" dirty="0" err="1">
                <a:latin typeface="DIN Pro Medium"/>
              </a:rPr>
              <a:t>anders</a:t>
            </a:r>
            <a:r>
              <a:rPr lang="en-US" altLang="nl-NL" sz="1500" dirty="0">
                <a:latin typeface="DIN Pro Medium"/>
              </a:rPr>
              <a:t> Hof Den Haag 18 </a:t>
            </a:r>
            <a:r>
              <a:rPr lang="en-US" altLang="nl-NL" sz="1500" dirty="0" err="1">
                <a:latin typeface="DIN Pro Medium"/>
              </a:rPr>
              <a:t>december</a:t>
            </a:r>
            <a:r>
              <a:rPr lang="en-US" altLang="nl-NL" sz="1500" dirty="0">
                <a:latin typeface="DIN Pro Medium"/>
              </a:rPr>
              <a:t> 2018, ECLI(…)3705); </a:t>
            </a:r>
          </a:p>
          <a:p>
            <a:pPr>
              <a:defRPr/>
            </a:pPr>
            <a:endParaRPr lang="en-US" sz="1050" dirty="0"/>
          </a:p>
          <a:p>
            <a:pPr>
              <a:defRPr/>
            </a:pPr>
            <a:endParaRPr lang="en-US" altLang="nl-NL" sz="105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53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F0747-92CD-2DD7-98AD-A44A5AFC0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>
            <a:extLst>
              <a:ext uri="{FF2B5EF4-FFF2-40B4-BE49-F238E27FC236}">
                <a16:creationId xmlns:a16="http://schemas.microsoft.com/office/drawing/2014/main" id="{A078EB3E-4F03-94C3-E296-AF17FB18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94" y="494448"/>
            <a:ext cx="1818066" cy="695905"/>
          </a:xfrm>
        </p:spPr>
        <p:txBody>
          <a:bodyPr/>
          <a:lstStyle/>
          <a:p>
            <a:r>
              <a:rPr lang="nl-NL" altLang="nl-NL" dirty="0"/>
              <a:t>Hoger beroep</a:t>
            </a:r>
          </a:p>
        </p:txBody>
      </p:sp>
      <p:sp>
        <p:nvSpPr>
          <p:cNvPr id="36867" name="Tijdelijke aanduiding voor inhoud 2">
            <a:extLst>
              <a:ext uri="{FF2B5EF4-FFF2-40B4-BE49-F238E27FC236}">
                <a16:creationId xmlns:a16="http://schemas.microsoft.com/office/drawing/2014/main" id="{EDC00226-C032-F67F-5EFC-AD4C16067C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6488" y="1995241"/>
            <a:ext cx="7798227" cy="3666843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altLang="nl-NL" b="1" dirty="0">
                <a:solidFill>
                  <a:schemeClr val="tx1"/>
                </a:solidFill>
              </a:rPr>
              <a:t>Let op art 7:683 lid 6</a:t>
            </a:r>
            <a:r>
              <a:rPr lang="en-US" altLang="nl-NL" dirty="0">
                <a:solidFill>
                  <a:schemeClr val="tx1"/>
                </a:solidFill>
              </a:rPr>
              <a:t>: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indien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hof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oordeelt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dat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ontslag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op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staande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voet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wel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terecht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is en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daarom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opzegging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door de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kantonrechter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ten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onrechte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is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</a:rPr>
              <a:t>vernietigd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bepalen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einddatum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in de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toekomst</a:t>
            </a:r>
            <a:endParaRPr lang="en-US" altLang="nl-NL" dirty="0">
              <a:solidFill>
                <a:schemeClr val="tx1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US" altLang="nl-NL" sz="825" dirty="0">
              <a:solidFill>
                <a:schemeClr val="tx1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Vanaf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–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naar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oordeel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van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hof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–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terecht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ontslag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op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staande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voet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tot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einddatum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in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toekomst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bestaat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arbeidsovereenkomst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nog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en is in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beginsel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loon </a:t>
            </a: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verschuldigd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!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nl-NL" sz="900" dirty="0">
              <a:solidFill>
                <a:schemeClr val="tx1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57141" indent="-25714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nl-NL" dirty="0" err="1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Oplossingen</a:t>
            </a:r>
            <a:r>
              <a:rPr lang="en-US" altLang="nl-NL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</a:p>
          <a:p>
            <a:pPr marL="595233" lvl="2" indent="-25714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(on)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voorwaardelijke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ontbinding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vragen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in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eerste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aanleg</a:t>
            </a:r>
            <a:endParaRPr lang="en-US" altLang="nl-NL" sz="15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595233" lvl="2" indent="-25714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Hoge Raad 13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juli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2018, ECLI:NL:HR:2018:1209 (</a:t>
            </a:r>
            <a:r>
              <a:rPr lang="en-US" altLang="nl-NL" sz="1500" i="1" dirty="0">
                <a:cs typeface="Arial" panose="020B0604020202020204" pitchFamily="34" charset="0"/>
                <a:sym typeface="Wingdings" panose="05000000000000000000" pitchFamily="2" charset="2"/>
              </a:rPr>
              <a:t>Wilco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):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als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uitgangspunt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kan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worden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gehanteerd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dat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het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niet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werken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voor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rekening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en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risico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van de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werknemer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komt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(art. 7:628 BW) </a:t>
            </a:r>
          </a:p>
          <a:p>
            <a:pPr marL="595233" lvl="2" indent="-25714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nl-NL" sz="1500" dirty="0" err="1">
                <a:cs typeface="Arial" panose="020B0604020202020204" pitchFamily="34" charset="0"/>
                <a:sym typeface="Wingdings" panose="05000000000000000000" pitchFamily="2" charset="2"/>
              </a:rPr>
              <a:t>Reikwijdte</a:t>
            </a:r>
            <a:r>
              <a:rPr lang="en-US" altLang="nl-NL" sz="1500" dirty="0">
                <a:cs typeface="Arial" panose="020B0604020202020204" pitchFamily="34" charset="0"/>
                <a:sym typeface="Wingdings" panose="05000000000000000000" pitchFamily="2" charset="2"/>
              </a:rPr>
              <a:t> Wilco? </a:t>
            </a:r>
          </a:p>
          <a:p>
            <a:pPr>
              <a:defRPr/>
            </a:pPr>
            <a:endParaRPr lang="en-US" sz="1050" dirty="0"/>
          </a:p>
          <a:p>
            <a:pPr>
              <a:spcBef>
                <a:spcPct val="0"/>
              </a:spcBef>
            </a:pPr>
            <a:endParaRPr lang="en-US" altLang="nl-NL" sz="105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93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VSYSTEMID" val="{1AB53534-61E9-4B94-8B2B-487D995ECC50}"/>
  <p:tag name="PVLCID" val="1043"/>
  <p:tag name="PVDATE" val="30 &lt;Month6&gt; 2020"/>
  <p:tag name="PVINSERTDATE" val="No"/>
  <p:tag name="PVINSERTSLIDENUMBER" val="Yes"/>
  <p:tag name="PVLOGOID" val="0"/>
  <p:tag name="PVLOGOVERSION" val="1"/>
  <p:tag name="PVTITLEOTHERPAGES" val="Legal Planet"/>
  <p:tag name="PVTEMPLATE" val="Plato"/>
  <p:tag name="PVTEMPLATEVERSION" val="2"/>
</p:tagLst>
</file>

<file path=ppt/theme/theme1.xml><?xml version="1.0" encoding="utf-8"?>
<a:theme xmlns:a="http://schemas.openxmlformats.org/drawingml/2006/main" name="Plato">
  <a:themeElements>
    <a:clrScheme name="Standaardontwerp 1">
      <a:dk1>
        <a:srgbClr val="000000"/>
      </a:dk1>
      <a:lt1>
        <a:srgbClr val="FFFFFF"/>
      </a:lt1>
      <a:dk2>
        <a:srgbClr val="A50061"/>
      </a:dk2>
      <a:lt2>
        <a:srgbClr val="7F7F7F"/>
      </a:lt2>
      <a:accent1>
        <a:srgbClr val="680F48"/>
      </a:accent1>
      <a:accent2>
        <a:srgbClr val="CCCCCC"/>
      </a:accent2>
      <a:accent3>
        <a:srgbClr val="FFFFFF"/>
      </a:accent3>
      <a:accent4>
        <a:srgbClr val="000000"/>
      </a:accent4>
      <a:accent5>
        <a:srgbClr val="B9AAB1"/>
      </a:accent5>
      <a:accent6>
        <a:srgbClr val="B9B9B9"/>
      </a:accent6>
      <a:hlink>
        <a:srgbClr val="9C6186"/>
      </a:hlink>
      <a:folHlink>
        <a:srgbClr val="B4CAD2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A50061"/>
        </a:dk2>
        <a:lt2>
          <a:srgbClr val="7F7F7F"/>
        </a:lt2>
        <a:accent1>
          <a:srgbClr val="680F48"/>
        </a:accent1>
        <a:accent2>
          <a:srgbClr val="CCCCCC"/>
        </a:accent2>
        <a:accent3>
          <a:srgbClr val="FFFFFF"/>
        </a:accent3>
        <a:accent4>
          <a:srgbClr val="000000"/>
        </a:accent4>
        <a:accent5>
          <a:srgbClr val="B9AAB1"/>
        </a:accent5>
        <a:accent6>
          <a:srgbClr val="B9B9B9"/>
        </a:accent6>
        <a:hlink>
          <a:srgbClr val="9C6186"/>
        </a:hlink>
        <a:folHlink>
          <a:srgbClr val="B4CAD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lato.potx" id="{6C146796-4991-4798-97BD-3B32C6952F37}" vid="{1CB34CED-D2D7-48CB-9928-0F686C70BD83}"/>
    </a:ext>
  </a:extLst>
</a:theme>
</file>

<file path=ppt/theme/theme2.xml><?xml version="1.0" encoding="utf-8"?>
<a:theme xmlns:a="http://schemas.openxmlformats.org/drawingml/2006/main" name="VU layout">
  <a:themeElements>
    <a:clrScheme name="VU colors">
      <a:dk1>
        <a:srgbClr val="000000"/>
      </a:dk1>
      <a:lt1>
        <a:srgbClr val="0089CF"/>
      </a:lt1>
      <a:dk2>
        <a:srgbClr val="0089CF"/>
      </a:dk2>
      <a:lt2>
        <a:srgbClr val="FFFFFF"/>
      </a:lt2>
      <a:accent1>
        <a:srgbClr val="0089CF"/>
      </a:accent1>
      <a:accent2>
        <a:srgbClr val="4FAF48"/>
      </a:accent2>
      <a:accent3>
        <a:srgbClr val="E8692D"/>
      </a:accent3>
      <a:accent4>
        <a:srgbClr val="8E4DA4"/>
      </a:accent4>
      <a:accent5>
        <a:srgbClr val="F3BA30"/>
      </a:accent5>
      <a:accent6>
        <a:srgbClr val="666666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/>
        </a:solidFill>
        <a:effectLst>
          <a:outerShdw blurRad="254000" dist="127000" dir="2700000" algn="ctr" rotWithShape="0">
            <a:schemeClr val="tx1">
              <a:alpha val="5000"/>
            </a:schemeClr>
          </a:outerShdw>
        </a:effectLst>
      </a:spPr>
      <a:bodyPr wrap="square" lIns="360000" tIns="360000" rIns="360000" bIns="360000" rtlCol="0">
        <a:noAutofit/>
      </a:bodyPr>
      <a:lstStyle>
        <a:defPPr algn="l">
          <a:defRPr sz="2400" dirty="0">
            <a:solidFill>
              <a:srgbClr val="005CA9"/>
            </a:solidFill>
          </a:defRPr>
        </a:defPPr>
      </a:lstStyle>
    </a:txDef>
  </a:objectDefaults>
  <a:extraClrSchemeLst/>
  <a:custClrLst>
    <a:custClr name="VU blue">
      <a:srgbClr val="0077B3"/>
    </a:custClr>
    <a:custClr name="Orange-red">
      <a:srgbClr val="CC4100"/>
    </a:custClr>
    <a:custClr name="Green">
      <a:srgbClr val="008053"/>
    </a:custClr>
    <a:custClr name="Purple">
      <a:srgbClr val="3B2171"/>
    </a:custClr>
    <a:custClr name="Blue">
      <a:srgbClr val="66AFD4"/>
    </a:custClr>
    <a:custClr name="Chart green">
      <a:srgbClr val="66AFD4"/>
    </a:custClr>
    <a:custClr name="Chart orange">
      <a:srgbClr val="E8692D"/>
    </a:custClr>
    <a:custClr name="Chart purple">
      <a:srgbClr val="8E4DA4"/>
    </a:custClr>
    <a:custClr name="Chart yellow">
      <a:srgbClr val="F3BA30"/>
    </a:custClr>
    <a:custClr name="Chart light grey">
      <a:srgbClr val="D8D3D0"/>
    </a:custClr>
    <a:custClr name="Chart dart grey">
      <a:srgbClr val="066666"/>
    </a:custClr>
    <a:custClr name="Light blue">
      <a:srgbClr val="DFF2FD"/>
    </a:custClr>
    <a:custClr name="Light orange">
      <a:srgbClr val="FCD3B6"/>
    </a:custClr>
    <a:custClr name="Light green">
      <a:srgbClr val="EBF0C6"/>
    </a:custClr>
    <a:custClr name="Light purple">
      <a:srgbClr val="DDC6EE"/>
    </a:custClr>
    <a:custClr name="Change your world">
      <a:srgbClr val="005B9D"/>
    </a:custClr>
  </a:custClrLst>
  <a:extLst>
    <a:ext uri="{05A4C25C-085E-4340-85A3-A5531E510DB2}">
      <thm15:themeFamily xmlns:thm15="http://schemas.microsoft.com/office/thememl/2012/main" name="VU presentation.potx" id="{B491838A-1F74-4D87-B398-7CDD8260CE70}" vid="{3D16D61C-C7BD-4AEA-844B-7B33D039B996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Plato</Template>
  <TotalTime>3855</TotalTime>
  <Words>1571</Words>
  <Application>Microsoft Office PowerPoint</Application>
  <PresentationFormat>On-screen Show (4:3)</PresentationFormat>
  <Paragraphs>173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ＭＳ Ｐゴシック</vt:lpstr>
      <vt:lpstr>Arial</vt:lpstr>
      <vt:lpstr>Calibri</vt:lpstr>
      <vt:lpstr>DIN Pro Medium</vt:lpstr>
      <vt:lpstr>DINPro</vt:lpstr>
      <vt:lpstr>OpenSansBold</vt:lpstr>
      <vt:lpstr>OpenSansRegular</vt:lpstr>
      <vt:lpstr>Source Sans Pro</vt:lpstr>
      <vt:lpstr>Times New Roman</vt:lpstr>
      <vt:lpstr>Wingdings</vt:lpstr>
      <vt:lpstr>Plato</vt:lpstr>
      <vt:lpstr>VU layout</vt:lpstr>
      <vt:lpstr>WWZ congres 2025 Het arbeidsprocesrecht na de WWZ   </vt:lpstr>
      <vt:lpstr>Programma mr. M V Ulrici </vt:lpstr>
      <vt:lpstr>I. Procesrecht</vt:lpstr>
      <vt:lpstr>I. Procesrecht</vt:lpstr>
      <vt:lpstr>I. Procesrecht</vt:lpstr>
      <vt:lpstr>I. Procesrecht</vt:lpstr>
      <vt:lpstr>II. Nieuw bewijsrecht </vt:lpstr>
      <vt:lpstr>Nieuw bewijsrecht </vt:lpstr>
      <vt:lpstr>Nieuw bewijsrecht </vt:lpstr>
      <vt:lpstr>Nieuw bewijsrecht </vt:lpstr>
      <vt:lpstr>Nieuw bewijsrecht </vt:lpstr>
      <vt:lpstr>Nieuw bewijsrecht </vt:lpstr>
      <vt:lpstr>PowerPoint Presentation</vt:lpstr>
      <vt:lpstr>De advocaat-kosten …. nog één keer</vt:lpstr>
      <vt:lpstr>PowerPoint Presentation</vt:lpstr>
      <vt:lpstr>Hoger beroep</vt:lpstr>
      <vt:lpstr>Hoger beroep</vt:lpstr>
      <vt:lpstr>Hoger beroep</vt:lpstr>
      <vt:lpstr>Hoger beroep</vt:lpstr>
      <vt:lpstr>Hoger beroep</vt:lpstr>
      <vt:lpstr>Hoger beroep</vt:lpstr>
    </vt:vector>
  </TitlesOfParts>
  <Company>de Rechtspraak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Planet</dc:title>
  <dc:creator>Ulrici, M.V. (Rechtbank Amsterdam)</dc:creator>
  <cp:lastModifiedBy>Bij de Vaate, D.M.A. (DMA)</cp:lastModifiedBy>
  <cp:revision>72</cp:revision>
  <cp:lastPrinted>2025-05-19T14:39:59Z</cp:lastPrinted>
  <dcterms:created xsi:type="dcterms:W3CDTF">2020-06-30T15:42:27Z</dcterms:created>
  <dcterms:modified xsi:type="dcterms:W3CDTF">2025-05-20T09:05:58Z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e0e3f2-e1d2-4d64-96ed-2c56cf223811_Enabled">
    <vt:lpwstr>true</vt:lpwstr>
  </property>
  <property fmtid="{D5CDD505-2E9C-101B-9397-08002B2CF9AE}" pid="3" name="MSIP_Label_b1e0e3f2-e1d2-4d64-96ed-2c56cf223811_SetDate">
    <vt:lpwstr>2024-12-02T13:22:04Z</vt:lpwstr>
  </property>
  <property fmtid="{D5CDD505-2E9C-101B-9397-08002B2CF9AE}" pid="4" name="MSIP_Label_b1e0e3f2-e1d2-4d64-96ed-2c56cf223811_Method">
    <vt:lpwstr>Privileged</vt:lpwstr>
  </property>
  <property fmtid="{D5CDD505-2E9C-101B-9397-08002B2CF9AE}" pid="5" name="MSIP_Label_b1e0e3f2-e1d2-4d64-96ed-2c56cf223811_Name">
    <vt:lpwstr>Test label</vt:lpwstr>
  </property>
  <property fmtid="{D5CDD505-2E9C-101B-9397-08002B2CF9AE}" pid="6" name="MSIP_Label_b1e0e3f2-e1d2-4d64-96ed-2c56cf223811_SiteId">
    <vt:lpwstr>4a7f237b-3fd4-4839-8175-58ce30110251</vt:lpwstr>
  </property>
  <property fmtid="{D5CDD505-2E9C-101B-9397-08002B2CF9AE}" pid="7" name="MSIP_Label_b1e0e3f2-e1d2-4d64-96ed-2c56cf223811_ActionId">
    <vt:lpwstr>d4407646-ca77-4eb0-9693-438ba461c737</vt:lpwstr>
  </property>
  <property fmtid="{D5CDD505-2E9C-101B-9397-08002B2CF9AE}" pid="8" name="MSIP_Label_b1e0e3f2-e1d2-4d64-96ed-2c56cf223811_ContentBits">
    <vt:lpwstr>0</vt:lpwstr>
  </property>
</Properties>
</file>