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6" r:id="rId5"/>
    <p:sldId id="1673" r:id="rId6"/>
    <p:sldId id="1674" r:id="rId7"/>
    <p:sldId id="1676" r:id="rId8"/>
    <p:sldId id="1675" r:id="rId9"/>
    <p:sldId id="1681" r:id="rId10"/>
    <p:sldId id="1679" r:id="rId11"/>
    <p:sldId id="1678" r:id="rId12"/>
    <p:sldId id="1682" r:id="rId13"/>
    <p:sldId id="275" r:id="rId14"/>
    <p:sldId id="258" r:id="rId15"/>
    <p:sldId id="259" r:id="rId16"/>
    <p:sldId id="260" r:id="rId17"/>
    <p:sldId id="261" r:id="rId18"/>
    <p:sldId id="273" r:id="rId19"/>
    <p:sldId id="262" r:id="rId20"/>
    <p:sldId id="263" r:id="rId21"/>
    <p:sldId id="264" r:id="rId22"/>
    <p:sldId id="265" r:id="rId23"/>
    <p:sldId id="274" r:id="rId24"/>
    <p:sldId id="1680" r:id="rId25"/>
  </p:sldIdLst>
  <p:sldSz cx="18288000" cy="10287000"/>
  <p:notesSz cx="6858000" cy="9144000"/>
  <p:embeddedFontLst>
    <p:embeddedFont>
      <p:font typeface="Inter" panose="020B0604020202020204" charset="0"/>
      <p:regular r:id="rId27"/>
    </p:embeddedFont>
    <p:embeddedFont>
      <p:font typeface="Inter Bold" panose="020B0604020202020204" charset="0"/>
      <p:regular r:id="rId28"/>
    </p:embeddedFont>
    <p:embeddedFont>
      <p:font typeface="Inter Medium" panose="020B0604020202020204" charset="0"/>
      <p:regular r:id="rId29"/>
    </p:embeddedFont>
    <p:embeddedFont>
      <p:font typeface="Open Sans" panose="020B0604020202020204" charset="0"/>
      <p:regular r:id="rId30"/>
    </p:embeddedFont>
    <p:embeddedFont>
      <p:font typeface="Open Sans Bold" panose="020B0604020202020204" charset="0"/>
      <p:regular r:id="rId31"/>
    </p:embeddedFont>
    <p:embeddedFont>
      <p:font typeface="Open Sans Medium" panose="020B0604020202020204" charset="0"/>
      <p:regular r:id="rId32"/>
    </p:embeddedFont>
    <p:embeddedFont>
      <p:font typeface="Open Sans Semi-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8" d="100"/>
          <a:sy n="68" d="100"/>
        </p:scale>
        <p:origin x="81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0A899-D232-4D53-B0DD-75413073B9D4}" type="datetimeFigureOut">
              <a:rPr lang="nl-NL" smtClean="0"/>
              <a:t>15-3-2025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93851-9973-454F-9894-E056ADD26384}" type="slidenum">
              <a:rPr lang="nl-NL" smtClean="0"/>
              <a:t>‹nr.›</a:t>
            </a:fld>
            <a:endParaRPr lang="nl-NL"/>
          </a:p>
        </p:txBody>
      </p:sp>
    </p:spTree>
    <p:extLst>
      <p:ext uri="{BB962C8B-B14F-4D97-AF65-F5344CB8AC3E}">
        <p14:creationId xmlns:p14="http://schemas.microsoft.com/office/powerpoint/2010/main" val="3883552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993851-9973-454F-9894-E056ADD26384}" type="slidenum">
              <a:rPr lang="nl-NL" smtClean="0"/>
              <a:t>1</a:t>
            </a:fld>
            <a:endParaRPr lang="nl-NL"/>
          </a:p>
        </p:txBody>
      </p:sp>
    </p:spTree>
    <p:extLst>
      <p:ext uri="{BB962C8B-B14F-4D97-AF65-F5344CB8AC3E}">
        <p14:creationId xmlns:p14="http://schemas.microsoft.com/office/powerpoint/2010/main" val="3459107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sv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95583" y="6772805"/>
            <a:ext cx="8000999" cy="540250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dirty="0"/>
            </a:p>
            <a:p>
              <a:endParaRPr lang="nl-NL" dirty="0"/>
            </a:p>
            <a:p>
              <a:endParaRPr lang="nl-NL" dirty="0"/>
            </a:p>
          </p:txBody>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5" name="AutoShape 5"/>
          <p:cNvSpPr/>
          <p:nvPr/>
        </p:nvSpPr>
        <p:spPr>
          <a:xfrm>
            <a:off x="1074658" y="8563446"/>
            <a:ext cx="16138684" cy="0"/>
          </a:xfrm>
          <a:prstGeom prst="line">
            <a:avLst/>
          </a:prstGeom>
          <a:ln w="38100" cap="flat">
            <a:solidFill>
              <a:srgbClr val="253266"/>
            </a:solidFill>
            <a:prstDash val="solid"/>
            <a:headEnd type="none" w="sm" len="sm"/>
            <a:tailEnd type="none" w="sm" len="sm"/>
          </a:ln>
        </p:spPr>
        <p:txBody>
          <a:bodyPr/>
          <a:lstStyle/>
          <a:p>
            <a:endParaRPr lang="nl-NL"/>
          </a:p>
        </p:txBody>
      </p:sp>
      <p:grpSp>
        <p:nvGrpSpPr>
          <p:cNvPr id="6" name="Group 6"/>
          <p:cNvGrpSpPr/>
          <p:nvPr/>
        </p:nvGrpSpPr>
        <p:grpSpPr>
          <a:xfrm>
            <a:off x="10785978" y="1231643"/>
            <a:ext cx="4758515" cy="475851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9" name="Group 9"/>
          <p:cNvGrpSpPr/>
          <p:nvPr/>
        </p:nvGrpSpPr>
        <p:grpSpPr>
          <a:xfrm>
            <a:off x="1074658" y="5553371"/>
            <a:ext cx="447675" cy="44767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53266"/>
            </a:solidFill>
          </p:spPr>
          <p:txBody>
            <a:bodyPr/>
            <a:lstStyle/>
            <a:p>
              <a:endParaRPr lang="nl-NL"/>
            </a:p>
          </p:txBody>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12" name="Group 12"/>
          <p:cNvGrpSpPr/>
          <p:nvPr/>
        </p:nvGrpSpPr>
        <p:grpSpPr>
          <a:xfrm>
            <a:off x="15972039" y="656036"/>
            <a:ext cx="1241303" cy="575606"/>
            <a:chOff x="0" y="0"/>
            <a:chExt cx="326928" cy="151600"/>
          </a:xfrm>
        </p:grpSpPr>
        <p:sp>
          <p:nvSpPr>
            <p:cNvPr id="13" name="Freeform 13"/>
            <p:cNvSpPr/>
            <p:nvPr/>
          </p:nvSpPr>
          <p:spPr>
            <a:xfrm>
              <a:off x="0" y="0"/>
              <a:ext cx="326928" cy="151600"/>
            </a:xfrm>
            <a:custGeom>
              <a:avLst/>
              <a:gdLst/>
              <a:ahLst/>
              <a:cxnLst/>
              <a:rect l="l" t="t" r="r" b="b"/>
              <a:pathLst>
                <a:path w="326928" h="151600">
                  <a:moveTo>
                    <a:pt x="75800" y="0"/>
                  </a:moveTo>
                  <a:lnTo>
                    <a:pt x="251128" y="0"/>
                  </a:lnTo>
                  <a:cubicBezTo>
                    <a:pt x="292991" y="0"/>
                    <a:pt x="326928" y="33937"/>
                    <a:pt x="326928" y="75800"/>
                  </a:cubicBezTo>
                  <a:lnTo>
                    <a:pt x="326928" y="75800"/>
                  </a:lnTo>
                  <a:cubicBezTo>
                    <a:pt x="326928" y="117663"/>
                    <a:pt x="292991" y="151600"/>
                    <a:pt x="251128" y="151600"/>
                  </a:cubicBezTo>
                  <a:lnTo>
                    <a:pt x="75800" y="151600"/>
                  </a:lnTo>
                  <a:cubicBezTo>
                    <a:pt x="33937" y="151600"/>
                    <a:pt x="0" y="117663"/>
                    <a:pt x="0" y="75800"/>
                  </a:cubicBezTo>
                  <a:lnTo>
                    <a:pt x="0" y="75800"/>
                  </a:lnTo>
                  <a:cubicBezTo>
                    <a:pt x="0" y="33937"/>
                    <a:pt x="33937" y="0"/>
                    <a:pt x="75800" y="0"/>
                  </a:cubicBezTo>
                  <a:close/>
                </a:path>
              </a:pathLst>
            </a:custGeom>
            <a:solidFill>
              <a:srgbClr val="253266"/>
            </a:solidFill>
          </p:spPr>
          <p:txBody>
            <a:bodyPr/>
            <a:lstStyle/>
            <a:p>
              <a:endParaRPr lang="nl-NL"/>
            </a:p>
          </p:txBody>
        </p:sp>
        <p:sp>
          <p:nvSpPr>
            <p:cNvPr id="14" name="TextBox 14"/>
            <p:cNvSpPr txBox="1"/>
            <p:nvPr/>
          </p:nvSpPr>
          <p:spPr>
            <a:xfrm>
              <a:off x="0" y="-47625"/>
              <a:ext cx="326928" cy="199225"/>
            </a:xfrm>
            <a:prstGeom prst="rect">
              <a:avLst/>
            </a:prstGeom>
          </p:spPr>
          <p:txBody>
            <a:bodyPr lIns="50800" tIns="50800" rIns="50800" bIns="50800" rtlCol="0" anchor="ctr"/>
            <a:lstStyle/>
            <a:p>
              <a:pPr algn="ctr">
                <a:lnSpc>
                  <a:spcPts val="2479"/>
                </a:lnSpc>
              </a:pPr>
              <a:endParaRPr/>
            </a:p>
          </p:txBody>
        </p:sp>
      </p:grpSp>
      <p:sp>
        <p:nvSpPr>
          <p:cNvPr id="15" name="Freeform 15"/>
          <p:cNvSpPr/>
          <p:nvPr/>
        </p:nvSpPr>
        <p:spPr>
          <a:xfrm>
            <a:off x="16275918" y="793769"/>
            <a:ext cx="633545" cy="300142"/>
          </a:xfrm>
          <a:custGeom>
            <a:avLst/>
            <a:gdLst/>
            <a:ahLst/>
            <a:cxnLst/>
            <a:rect l="l" t="t" r="r" b="b"/>
            <a:pathLst>
              <a:path w="633545" h="300142">
                <a:moveTo>
                  <a:pt x="0" y="0"/>
                </a:moveTo>
                <a:lnTo>
                  <a:pt x="633545" y="0"/>
                </a:lnTo>
                <a:lnTo>
                  <a:pt x="633545" y="300141"/>
                </a:lnTo>
                <a:lnTo>
                  <a:pt x="0" y="3001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6" name="Freeform 16"/>
          <p:cNvSpPr/>
          <p:nvPr/>
        </p:nvSpPr>
        <p:spPr>
          <a:xfrm>
            <a:off x="1074658" y="483793"/>
            <a:ext cx="2596025" cy="2314528"/>
          </a:xfrm>
          <a:custGeom>
            <a:avLst/>
            <a:gdLst/>
            <a:ahLst/>
            <a:cxnLst/>
            <a:rect l="l" t="t" r="r" b="b"/>
            <a:pathLst>
              <a:path w="2596025" h="2314528">
                <a:moveTo>
                  <a:pt x="0" y="0"/>
                </a:moveTo>
                <a:lnTo>
                  <a:pt x="2596024" y="0"/>
                </a:lnTo>
                <a:lnTo>
                  <a:pt x="2596024" y="2314528"/>
                </a:lnTo>
                <a:lnTo>
                  <a:pt x="0" y="2314528"/>
                </a:lnTo>
                <a:lnTo>
                  <a:pt x="0" y="0"/>
                </a:lnTo>
                <a:close/>
              </a:path>
            </a:pathLst>
          </a:custGeom>
          <a:blipFill>
            <a:blip r:embed="rId5"/>
            <a:stretch>
              <a:fillRect/>
            </a:stretch>
          </a:blipFill>
        </p:spPr>
        <p:txBody>
          <a:bodyPr/>
          <a:lstStyle/>
          <a:p>
            <a:endParaRPr lang="nl-NL"/>
          </a:p>
        </p:txBody>
      </p:sp>
      <p:sp>
        <p:nvSpPr>
          <p:cNvPr id="17" name="TextBox 17"/>
          <p:cNvSpPr txBox="1"/>
          <p:nvPr/>
        </p:nvSpPr>
        <p:spPr>
          <a:xfrm>
            <a:off x="981075" y="2922146"/>
            <a:ext cx="14166687" cy="2247904"/>
          </a:xfrm>
          <a:prstGeom prst="rect">
            <a:avLst/>
          </a:prstGeom>
        </p:spPr>
        <p:txBody>
          <a:bodyPr lIns="0" tIns="0" rIns="0" bIns="0" rtlCol="0" anchor="t">
            <a:spAutoFit/>
          </a:bodyPr>
          <a:lstStyle/>
          <a:p>
            <a:pPr algn="l">
              <a:lnSpc>
                <a:spcPts val="18374"/>
              </a:lnSpc>
            </a:pPr>
            <a:r>
              <a:rPr lang="en-US" sz="13124" b="1">
                <a:solidFill>
                  <a:srgbClr val="A31A67"/>
                </a:solidFill>
                <a:latin typeface="Inter Bold"/>
                <a:ea typeface="Inter Bold"/>
                <a:cs typeface="Inter Bold"/>
                <a:sym typeface="Inter Bold"/>
              </a:rPr>
              <a:t>REGELRECHTER</a:t>
            </a:r>
          </a:p>
        </p:txBody>
      </p:sp>
      <p:sp>
        <p:nvSpPr>
          <p:cNvPr id="18" name="TextBox 18"/>
          <p:cNvSpPr txBox="1"/>
          <p:nvPr/>
        </p:nvSpPr>
        <p:spPr>
          <a:xfrm>
            <a:off x="1074658" y="9183229"/>
            <a:ext cx="5173913" cy="290830"/>
          </a:xfrm>
          <a:prstGeom prst="rect">
            <a:avLst/>
          </a:prstGeom>
        </p:spPr>
        <p:txBody>
          <a:bodyPr lIns="0" tIns="0" rIns="0" bIns="0" rtlCol="0" anchor="t">
            <a:spAutoFit/>
          </a:bodyPr>
          <a:lstStyle/>
          <a:p>
            <a:pPr marL="0" lvl="0" indent="0" algn="just">
              <a:lnSpc>
                <a:spcPts val="2479"/>
              </a:lnSpc>
            </a:pPr>
            <a:r>
              <a:rPr lang="en-US" sz="1599" dirty="0">
                <a:solidFill>
                  <a:srgbClr val="000000"/>
                </a:solidFill>
                <a:latin typeface="Open Sans"/>
                <a:ea typeface="Open Sans"/>
                <a:cs typeface="Open Sans"/>
                <a:sym typeface="Open Sans"/>
              </a:rPr>
              <a:t>www.rechtspraak.nl/regelrechter</a:t>
            </a:r>
          </a:p>
        </p:txBody>
      </p:sp>
      <p:sp>
        <p:nvSpPr>
          <p:cNvPr id="19" name="TextBox 19"/>
          <p:cNvSpPr txBox="1"/>
          <p:nvPr/>
        </p:nvSpPr>
        <p:spPr>
          <a:xfrm>
            <a:off x="14344595" y="8862553"/>
            <a:ext cx="2868747" cy="364331"/>
          </a:xfrm>
          <a:prstGeom prst="rect">
            <a:avLst/>
          </a:prstGeom>
        </p:spPr>
        <p:txBody>
          <a:bodyPr lIns="0" tIns="0" rIns="0" bIns="0" rtlCol="0" anchor="t">
            <a:spAutoFit/>
          </a:bodyPr>
          <a:lstStyle/>
          <a:p>
            <a:pPr lvl="0" algn="r">
              <a:lnSpc>
                <a:spcPts val="3099"/>
              </a:lnSpc>
            </a:pPr>
            <a:r>
              <a:rPr lang="en-US" sz="1999" b="1" dirty="0">
                <a:solidFill>
                  <a:srgbClr val="000000"/>
                </a:solidFill>
                <a:latin typeface="Open Sans Bold"/>
                <a:ea typeface="Open Sans Bold"/>
                <a:cs typeface="Open Sans Bold"/>
                <a:sym typeface="Open Sans Bold"/>
              </a:rPr>
              <a:t>18 </a:t>
            </a:r>
            <a:r>
              <a:rPr lang="en-US" sz="1999" b="1" dirty="0" err="1">
                <a:solidFill>
                  <a:srgbClr val="000000"/>
                </a:solidFill>
                <a:latin typeface="Open Sans Bold"/>
                <a:ea typeface="Open Sans Bold"/>
                <a:cs typeface="Open Sans Bold"/>
                <a:sym typeface="Open Sans Bold"/>
              </a:rPr>
              <a:t>maart</a:t>
            </a:r>
            <a:r>
              <a:rPr lang="en-US" sz="1999" b="1" dirty="0">
                <a:solidFill>
                  <a:srgbClr val="000000"/>
                </a:solidFill>
                <a:latin typeface="Open Sans Bold"/>
                <a:ea typeface="Open Sans Bold"/>
                <a:cs typeface="Open Sans Bold"/>
                <a:sym typeface="Open Sans Bold"/>
              </a:rPr>
              <a:t> 2025</a:t>
            </a:r>
          </a:p>
        </p:txBody>
      </p:sp>
      <p:sp>
        <p:nvSpPr>
          <p:cNvPr id="20" name="TextBox 20"/>
          <p:cNvSpPr txBox="1"/>
          <p:nvPr/>
        </p:nvSpPr>
        <p:spPr>
          <a:xfrm>
            <a:off x="1992454" y="5519716"/>
            <a:ext cx="8069342" cy="481330"/>
          </a:xfrm>
          <a:prstGeom prst="rect">
            <a:avLst/>
          </a:prstGeom>
        </p:spPr>
        <p:txBody>
          <a:bodyPr lIns="0" tIns="0" rIns="0" bIns="0" rtlCol="0" anchor="t">
            <a:spAutoFit/>
          </a:bodyPr>
          <a:lstStyle/>
          <a:p>
            <a:pPr marL="0" lvl="0" indent="0" algn="l">
              <a:lnSpc>
                <a:spcPts val="3919"/>
              </a:lnSpc>
            </a:pPr>
            <a:r>
              <a:rPr lang="en-US" sz="2799" b="1" spc="207" dirty="0">
                <a:solidFill>
                  <a:srgbClr val="000000"/>
                </a:solidFill>
                <a:latin typeface="Open Sans Semi-Bold"/>
                <a:ea typeface="Open Sans Semi-Bold"/>
                <a:cs typeface="Open Sans Semi-Bold"/>
                <a:sym typeface="Open Sans Semi-Bold"/>
              </a:rPr>
              <a:t>1 MAART 2025</a:t>
            </a:r>
          </a:p>
        </p:txBody>
      </p:sp>
      <p:sp>
        <p:nvSpPr>
          <p:cNvPr id="21" name="Tekstvak 20">
            <a:extLst>
              <a:ext uri="{FF2B5EF4-FFF2-40B4-BE49-F238E27FC236}">
                <a16:creationId xmlns:a16="http://schemas.microsoft.com/office/drawing/2014/main" id="{7D9FB165-AD5A-0965-1E5A-044489302C1E}"/>
              </a:ext>
            </a:extLst>
          </p:cNvPr>
          <p:cNvSpPr txBox="1"/>
          <p:nvPr/>
        </p:nvSpPr>
        <p:spPr>
          <a:xfrm>
            <a:off x="1371600" y="6802807"/>
            <a:ext cx="10210800" cy="953851"/>
          </a:xfrm>
          <a:prstGeom prst="rect">
            <a:avLst/>
          </a:prstGeom>
          <a:noFill/>
        </p:spPr>
        <p:txBody>
          <a:bodyPr wrap="square" rtlCol="0">
            <a:spAutoFit/>
          </a:bodyPr>
          <a:lstStyle/>
          <a:p>
            <a:r>
              <a:rPr lang="nl-NL" sz="2799" b="1" spc="207" dirty="0">
                <a:solidFill>
                  <a:srgbClr val="000000"/>
                </a:solidFill>
                <a:latin typeface="Open Sans Semi-Bold"/>
                <a:ea typeface="Open Sans Semi-Bold"/>
                <a:cs typeface="Open Sans Semi-Bold"/>
              </a:rPr>
              <a:t>Mr. W.J.J. (Wim) Wetzels</a:t>
            </a:r>
          </a:p>
          <a:p>
            <a:r>
              <a:rPr lang="nl-NL" sz="2799" b="1" spc="207" dirty="0">
                <a:solidFill>
                  <a:srgbClr val="000000"/>
                </a:solidFill>
                <a:latin typeface="Open Sans Semi-Bold"/>
                <a:ea typeface="Open Sans Semi-Bold"/>
                <a:cs typeface="Open Sans Semi-Bold"/>
              </a:rPr>
              <a:t>Kantonrechter Rotterdam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92E56-D283-8400-37BC-509BF6F4D5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891D8BD-E757-8287-A870-09A1C40DC742}"/>
              </a:ext>
            </a:extLst>
          </p:cNvPr>
          <p:cNvGrpSpPr/>
          <p:nvPr/>
        </p:nvGrpSpPr>
        <p:grpSpPr>
          <a:xfrm>
            <a:off x="10494407" y="4421381"/>
            <a:ext cx="4045201" cy="5402508"/>
            <a:chOff x="0" y="0"/>
            <a:chExt cx="812800" cy="812800"/>
          </a:xfrm>
        </p:grpSpPr>
        <p:sp>
          <p:nvSpPr>
            <p:cNvPr id="3" name="Freeform 3">
              <a:extLst>
                <a:ext uri="{FF2B5EF4-FFF2-40B4-BE49-F238E27FC236}">
                  <a16:creationId xmlns:a16="http://schemas.microsoft.com/office/drawing/2014/main" id="{2C88257C-A5E9-9044-9D81-F15A146E48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4" name="TextBox 4">
              <a:extLst>
                <a:ext uri="{FF2B5EF4-FFF2-40B4-BE49-F238E27FC236}">
                  <a16:creationId xmlns:a16="http://schemas.microsoft.com/office/drawing/2014/main" id="{AA4FA53B-C7FE-1169-A6F6-0642DBDF89AB}"/>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5" name="Group 5">
            <a:extLst>
              <a:ext uri="{FF2B5EF4-FFF2-40B4-BE49-F238E27FC236}">
                <a16:creationId xmlns:a16="http://schemas.microsoft.com/office/drawing/2014/main" id="{3931BAF1-D944-20C9-4BB4-7AA8A7D86B14}"/>
              </a:ext>
            </a:extLst>
          </p:cNvPr>
          <p:cNvGrpSpPr/>
          <p:nvPr/>
        </p:nvGrpSpPr>
        <p:grpSpPr>
          <a:xfrm flipV="1">
            <a:off x="11979517" y="10286999"/>
            <a:ext cx="6308483" cy="200225"/>
            <a:chOff x="0" y="0"/>
            <a:chExt cx="1661493" cy="2709333"/>
          </a:xfrm>
        </p:grpSpPr>
        <p:sp>
          <p:nvSpPr>
            <p:cNvPr id="6" name="Freeform 6">
              <a:extLst>
                <a:ext uri="{FF2B5EF4-FFF2-40B4-BE49-F238E27FC236}">
                  <a16:creationId xmlns:a16="http://schemas.microsoft.com/office/drawing/2014/main" id="{E95F2F0A-903F-E14C-3DD0-09EFC95E92B7}"/>
                </a:ext>
              </a:extLst>
            </p:cNvPr>
            <p:cNvSpPr/>
            <p:nvPr/>
          </p:nvSpPr>
          <p:spPr>
            <a:xfrm>
              <a:off x="0" y="0"/>
              <a:ext cx="1661494" cy="2709333"/>
            </a:xfrm>
            <a:custGeom>
              <a:avLst/>
              <a:gdLst/>
              <a:ahLst/>
              <a:cxnLst/>
              <a:rect l="l" t="t" r="r" b="b"/>
              <a:pathLst>
                <a:path w="1661494" h="2709333">
                  <a:moveTo>
                    <a:pt x="0" y="0"/>
                  </a:moveTo>
                  <a:lnTo>
                    <a:pt x="1661494" y="0"/>
                  </a:lnTo>
                  <a:lnTo>
                    <a:pt x="1661494" y="2709333"/>
                  </a:lnTo>
                  <a:lnTo>
                    <a:pt x="0" y="2709333"/>
                  </a:lnTo>
                  <a:close/>
                </a:path>
              </a:pathLst>
            </a:custGeom>
            <a:solidFill>
              <a:srgbClr val="253266"/>
            </a:solidFill>
          </p:spPr>
          <p:txBody>
            <a:bodyPr/>
            <a:lstStyle/>
            <a:p>
              <a:endParaRPr lang="nl-NL"/>
            </a:p>
          </p:txBody>
        </p:sp>
        <p:sp>
          <p:nvSpPr>
            <p:cNvPr id="7" name="TextBox 7">
              <a:extLst>
                <a:ext uri="{FF2B5EF4-FFF2-40B4-BE49-F238E27FC236}">
                  <a16:creationId xmlns:a16="http://schemas.microsoft.com/office/drawing/2014/main" id="{C7C57B51-D76D-7E19-4B50-8B009D530734}"/>
                </a:ext>
              </a:extLst>
            </p:cNvPr>
            <p:cNvSpPr txBox="1"/>
            <p:nvPr/>
          </p:nvSpPr>
          <p:spPr>
            <a:xfrm>
              <a:off x="0" y="-47625"/>
              <a:ext cx="1661493" cy="2756958"/>
            </a:xfrm>
            <a:prstGeom prst="rect">
              <a:avLst/>
            </a:prstGeom>
          </p:spPr>
          <p:txBody>
            <a:bodyPr lIns="50800" tIns="50800" rIns="50800" bIns="50800" rtlCol="0" anchor="ctr"/>
            <a:lstStyle/>
            <a:p>
              <a:pPr algn="ctr">
                <a:lnSpc>
                  <a:spcPts val="2479"/>
                </a:lnSpc>
              </a:pPr>
              <a:endParaRPr/>
            </a:p>
          </p:txBody>
        </p:sp>
      </p:grpSp>
      <p:grpSp>
        <p:nvGrpSpPr>
          <p:cNvPr id="8" name="Group 8">
            <a:extLst>
              <a:ext uri="{FF2B5EF4-FFF2-40B4-BE49-F238E27FC236}">
                <a16:creationId xmlns:a16="http://schemas.microsoft.com/office/drawing/2014/main" id="{A65EDC7C-F2D1-AABC-D44A-27ED20FB8115}"/>
              </a:ext>
            </a:extLst>
          </p:cNvPr>
          <p:cNvGrpSpPr/>
          <p:nvPr/>
        </p:nvGrpSpPr>
        <p:grpSpPr>
          <a:xfrm>
            <a:off x="14598501" y="4663928"/>
            <a:ext cx="2660799" cy="2660799"/>
            <a:chOff x="0" y="0"/>
            <a:chExt cx="812800" cy="812800"/>
          </a:xfrm>
        </p:grpSpPr>
        <p:sp>
          <p:nvSpPr>
            <p:cNvPr id="9" name="Freeform 9">
              <a:extLst>
                <a:ext uri="{FF2B5EF4-FFF2-40B4-BE49-F238E27FC236}">
                  <a16:creationId xmlns:a16="http://schemas.microsoft.com/office/drawing/2014/main" id="{18650EA7-F034-69F8-B604-B22E7A6C92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0" name="TextBox 10">
              <a:extLst>
                <a:ext uri="{FF2B5EF4-FFF2-40B4-BE49-F238E27FC236}">
                  <a16:creationId xmlns:a16="http://schemas.microsoft.com/office/drawing/2014/main" id="{0557B9D0-25CD-D619-FACF-B04ADB9044B0}"/>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13" name="Group 13">
            <a:extLst>
              <a:ext uri="{FF2B5EF4-FFF2-40B4-BE49-F238E27FC236}">
                <a16:creationId xmlns:a16="http://schemas.microsoft.com/office/drawing/2014/main" id="{DC5841BD-B9A8-2C0C-8B4A-D87270D72EFC}"/>
              </a:ext>
            </a:extLst>
          </p:cNvPr>
          <p:cNvGrpSpPr/>
          <p:nvPr/>
        </p:nvGrpSpPr>
        <p:grpSpPr>
          <a:xfrm>
            <a:off x="863539" y="5009549"/>
            <a:ext cx="969409" cy="986123"/>
            <a:chOff x="0" y="0"/>
            <a:chExt cx="812800" cy="826814"/>
          </a:xfrm>
        </p:grpSpPr>
        <p:sp>
          <p:nvSpPr>
            <p:cNvPr id="14" name="Freeform 14">
              <a:extLst>
                <a:ext uri="{FF2B5EF4-FFF2-40B4-BE49-F238E27FC236}">
                  <a16:creationId xmlns:a16="http://schemas.microsoft.com/office/drawing/2014/main" id="{453DC21C-8F4A-B3F0-EED6-CBA199B37B59}"/>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15" name="TextBox 15">
              <a:extLst>
                <a:ext uri="{FF2B5EF4-FFF2-40B4-BE49-F238E27FC236}">
                  <a16:creationId xmlns:a16="http://schemas.microsoft.com/office/drawing/2014/main" id="{114083EA-7ABF-83D7-57B0-C4B98D9D477C}"/>
                </a:ext>
              </a:extLst>
            </p:cNvPr>
            <p:cNvSpPr txBox="1"/>
            <p:nvPr/>
          </p:nvSpPr>
          <p:spPr>
            <a:xfrm>
              <a:off x="76200" y="39413"/>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01</a:t>
              </a:r>
            </a:p>
          </p:txBody>
        </p:sp>
      </p:grpSp>
      <p:grpSp>
        <p:nvGrpSpPr>
          <p:cNvPr id="19" name="Group 19">
            <a:extLst>
              <a:ext uri="{FF2B5EF4-FFF2-40B4-BE49-F238E27FC236}">
                <a16:creationId xmlns:a16="http://schemas.microsoft.com/office/drawing/2014/main" id="{0602D9C4-05E5-4D19-FEFC-AE90AB07ECB9}"/>
              </a:ext>
            </a:extLst>
          </p:cNvPr>
          <p:cNvGrpSpPr/>
          <p:nvPr/>
        </p:nvGrpSpPr>
        <p:grpSpPr>
          <a:xfrm>
            <a:off x="863539" y="6627541"/>
            <a:ext cx="969409" cy="986123"/>
            <a:chOff x="0" y="0"/>
            <a:chExt cx="812800" cy="826814"/>
          </a:xfrm>
        </p:grpSpPr>
        <p:sp>
          <p:nvSpPr>
            <p:cNvPr id="20" name="Freeform 20">
              <a:extLst>
                <a:ext uri="{FF2B5EF4-FFF2-40B4-BE49-F238E27FC236}">
                  <a16:creationId xmlns:a16="http://schemas.microsoft.com/office/drawing/2014/main" id="{503C2908-C790-6083-4CE4-F0BFB31A307A}"/>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21" name="TextBox 21">
              <a:extLst>
                <a:ext uri="{FF2B5EF4-FFF2-40B4-BE49-F238E27FC236}">
                  <a16:creationId xmlns:a16="http://schemas.microsoft.com/office/drawing/2014/main" id="{EC925978-11CA-6D37-B127-7D033DFEEDF4}"/>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02</a:t>
              </a:r>
            </a:p>
          </p:txBody>
        </p:sp>
      </p:grpSp>
      <p:grpSp>
        <p:nvGrpSpPr>
          <p:cNvPr id="25" name="Group 25">
            <a:extLst>
              <a:ext uri="{FF2B5EF4-FFF2-40B4-BE49-F238E27FC236}">
                <a16:creationId xmlns:a16="http://schemas.microsoft.com/office/drawing/2014/main" id="{65FBE40F-60AD-F973-0417-4CD7137D6D01}"/>
              </a:ext>
            </a:extLst>
          </p:cNvPr>
          <p:cNvGrpSpPr/>
          <p:nvPr/>
        </p:nvGrpSpPr>
        <p:grpSpPr>
          <a:xfrm>
            <a:off x="871756" y="8269564"/>
            <a:ext cx="969409" cy="986123"/>
            <a:chOff x="0" y="0"/>
            <a:chExt cx="812800" cy="826814"/>
          </a:xfrm>
        </p:grpSpPr>
        <p:sp>
          <p:nvSpPr>
            <p:cNvPr id="26" name="Freeform 26">
              <a:extLst>
                <a:ext uri="{FF2B5EF4-FFF2-40B4-BE49-F238E27FC236}">
                  <a16:creationId xmlns:a16="http://schemas.microsoft.com/office/drawing/2014/main" id="{BFF3D65E-C38C-F402-1B13-72593C296DB7}"/>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27" name="TextBox 27">
              <a:extLst>
                <a:ext uri="{FF2B5EF4-FFF2-40B4-BE49-F238E27FC236}">
                  <a16:creationId xmlns:a16="http://schemas.microsoft.com/office/drawing/2014/main" id="{EB837899-2EEA-EEB4-BDCB-4E240FC64C39}"/>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03</a:t>
              </a:r>
            </a:p>
          </p:txBody>
        </p:sp>
      </p:grpSp>
      <p:sp>
        <p:nvSpPr>
          <p:cNvPr id="30" name="TextBox 30">
            <a:extLst>
              <a:ext uri="{FF2B5EF4-FFF2-40B4-BE49-F238E27FC236}">
                <a16:creationId xmlns:a16="http://schemas.microsoft.com/office/drawing/2014/main" id="{179DA1FB-AD91-2428-61C9-9CE9B5B7E900}"/>
              </a:ext>
            </a:extLst>
          </p:cNvPr>
          <p:cNvSpPr txBox="1"/>
          <p:nvPr/>
        </p:nvSpPr>
        <p:spPr>
          <a:xfrm>
            <a:off x="6276508" y="8549889"/>
            <a:ext cx="787645" cy="892108"/>
          </a:xfrm>
          <a:prstGeom prst="rect">
            <a:avLst/>
          </a:prstGeom>
        </p:spPr>
        <p:txBody>
          <a:bodyPr lIns="44470" tIns="44470" rIns="44470" bIns="44470" rtlCol="0" anchor="ctr"/>
          <a:lstStyle/>
          <a:p>
            <a:pPr algn="ctr">
              <a:lnSpc>
                <a:spcPts val="4759"/>
              </a:lnSpc>
            </a:pPr>
            <a:endParaRPr lang="en-US" sz="3399" b="1" dirty="0">
              <a:solidFill>
                <a:srgbClr val="253266"/>
              </a:solidFill>
              <a:latin typeface="Inter Bold"/>
              <a:ea typeface="Inter Bold"/>
              <a:cs typeface="Inter Bold"/>
              <a:sym typeface="Inter Bold"/>
            </a:endParaRPr>
          </a:p>
        </p:txBody>
      </p:sp>
      <p:sp>
        <p:nvSpPr>
          <p:cNvPr id="31" name="AutoShape 31">
            <a:extLst>
              <a:ext uri="{FF2B5EF4-FFF2-40B4-BE49-F238E27FC236}">
                <a16:creationId xmlns:a16="http://schemas.microsoft.com/office/drawing/2014/main" id="{9E3BFC80-86DE-683C-9E65-2527B5FD8D1F}"/>
              </a:ext>
            </a:extLst>
          </p:cNvPr>
          <p:cNvSpPr/>
          <p:nvPr/>
        </p:nvSpPr>
        <p:spPr>
          <a:xfrm>
            <a:off x="844489" y="2984652"/>
            <a:ext cx="12942529" cy="25248"/>
          </a:xfrm>
          <a:prstGeom prst="line">
            <a:avLst/>
          </a:prstGeom>
          <a:ln w="76200" cap="flat">
            <a:solidFill>
              <a:srgbClr val="EAE4D2"/>
            </a:solidFill>
            <a:prstDash val="solid"/>
            <a:headEnd type="none" w="sm" len="sm"/>
            <a:tailEnd type="none" w="sm" len="sm"/>
          </a:ln>
        </p:spPr>
        <p:txBody>
          <a:bodyPr/>
          <a:lstStyle/>
          <a:p>
            <a:endParaRPr lang="nl-NL"/>
          </a:p>
        </p:txBody>
      </p:sp>
      <p:sp>
        <p:nvSpPr>
          <p:cNvPr id="32" name="TextBox 32">
            <a:extLst>
              <a:ext uri="{FF2B5EF4-FFF2-40B4-BE49-F238E27FC236}">
                <a16:creationId xmlns:a16="http://schemas.microsoft.com/office/drawing/2014/main" id="{2FD71474-D7EC-39DB-0768-C1F492026E66}"/>
              </a:ext>
            </a:extLst>
          </p:cNvPr>
          <p:cNvSpPr txBox="1"/>
          <p:nvPr/>
        </p:nvSpPr>
        <p:spPr>
          <a:xfrm>
            <a:off x="863539" y="1444764"/>
            <a:ext cx="16579972" cy="974626"/>
          </a:xfrm>
          <a:prstGeom prst="rect">
            <a:avLst/>
          </a:prstGeom>
        </p:spPr>
        <p:txBody>
          <a:bodyPr wrap="square" lIns="0" tIns="0" rIns="0" bIns="0" rtlCol="0" anchor="t">
            <a:spAutoFit/>
          </a:bodyPr>
          <a:lstStyle/>
          <a:p>
            <a:pPr algn="l">
              <a:lnSpc>
                <a:spcPts val="7560"/>
              </a:lnSpc>
            </a:pPr>
            <a:r>
              <a:rPr lang="en-US" sz="7200" b="1" dirty="0" err="1">
                <a:solidFill>
                  <a:srgbClr val="A31A67"/>
                </a:solidFill>
                <a:latin typeface="Inter Bold"/>
                <a:ea typeface="Inter Bold"/>
                <a:cs typeface="Inter Bold"/>
                <a:sym typeface="Inter Bold"/>
              </a:rPr>
              <a:t>Mijn</a:t>
            </a:r>
            <a:r>
              <a:rPr lang="en-US" sz="7200" b="1" dirty="0">
                <a:solidFill>
                  <a:srgbClr val="A31A67"/>
                </a:solidFill>
                <a:latin typeface="Inter Bold"/>
                <a:ea typeface="Inter Bold"/>
                <a:cs typeface="Inter Bold"/>
                <a:sym typeface="Inter Bold"/>
              </a:rPr>
              <a:t> </a:t>
            </a:r>
            <a:r>
              <a:rPr lang="en-US" sz="7200" b="1" dirty="0" err="1">
                <a:solidFill>
                  <a:srgbClr val="A31A67"/>
                </a:solidFill>
                <a:latin typeface="Inter Bold"/>
                <a:ea typeface="Inter Bold"/>
                <a:cs typeface="Inter Bold"/>
                <a:sym typeface="Inter Bold"/>
              </a:rPr>
              <a:t>onderwerpen</a:t>
            </a:r>
            <a:r>
              <a:rPr lang="en-US" sz="7200" b="1" dirty="0">
                <a:solidFill>
                  <a:srgbClr val="A31A67"/>
                </a:solidFill>
                <a:latin typeface="Inter Bold"/>
                <a:ea typeface="Inter Bold"/>
                <a:cs typeface="Inter Bold"/>
                <a:sym typeface="Inter Bold"/>
              </a:rPr>
              <a:t> van </a:t>
            </a:r>
            <a:r>
              <a:rPr lang="en-US" sz="7200" b="1" dirty="0" err="1">
                <a:solidFill>
                  <a:srgbClr val="A31A67"/>
                </a:solidFill>
                <a:latin typeface="Inter Bold"/>
                <a:ea typeface="Inter Bold"/>
                <a:cs typeface="Inter Bold"/>
                <a:sym typeface="Inter Bold"/>
              </a:rPr>
              <a:t>vanmiddag</a:t>
            </a:r>
            <a:endParaRPr lang="en-US" sz="7200" b="1" dirty="0">
              <a:solidFill>
                <a:srgbClr val="A31A67"/>
              </a:solidFill>
              <a:latin typeface="Inter Bold"/>
              <a:ea typeface="Inter Bold"/>
              <a:cs typeface="Inter Bold"/>
              <a:sym typeface="Inter Bold"/>
            </a:endParaRPr>
          </a:p>
        </p:txBody>
      </p:sp>
      <p:sp>
        <p:nvSpPr>
          <p:cNvPr id="33" name="TextBox 33">
            <a:extLst>
              <a:ext uri="{FF2B5EF4-FFF2-40B4-BE49-F238E27FC236}">
                <a16:creationId xmlns:a16="http://schemas.microsoft.com/office/drawing/2014/main" id="{B6FA657F-AF98-9345-BFC9-8FE785B46592}"/>
              </a:ext>
            </a:extLst>
          </p:cNvPr>
          <p:cNvSpPr txBox="1"/>
          <p:nvPr/>
        </p:nvSpPr>
        <p:spPr>
          <a:xfrm>
            <a:off x="2707045" y="5291472"/>
            <a:ext cx="3614553" cy="422275"/>
          </a:xfrm>
          <a:prstGeom prst="rect">
            <a:avLst/>
          </a:prstGeom>
        </p:spPr>
        <p:txBody>
          <a:bodyPr lIns="0" tIns="0" rIns="0" bIns="0" rtlCol="0" anchor="t">
            <a:spAutoFit/>
          </a:bodyPr>
          <a:lstStyle/>
          <a:p>
            <a:pPr algn="l">
              <a:lnSpc>
                <a:spcPts val="3499"/>
              </a:lnSpc>
            </a:pPr>
            <a:r>
              <a:rPr lang="en-US" sz="2499" b="1" dirty="0">
                <a:solidFill>
                  <a:srgbClr val="000000"/>
                </a:solidFill>
                <a:latin typeface="Inter Medium"/>
                <a:ea typeface="Inter Medium"/>
                <a:cs typeface="Inter Medium"/>
                <a:sym typeface="Inter Medium"/>
              </a:rPr>
              <a:t>Procedure ex art. 96 </a:t>
            </a:r>
            <a:r>
              <a:rPr lang="en-US" sz="2499" b="1" dirty="0" err="1">
                <a:solidFill>
                  <a:srgbClr val="000000"/>
                </a:solidFill>
                <a:latin typeface="Inter Medium"/>
                <a:ea typeface="Inter Medium"/>
                <a:cs typeface="Inter Medium"/>
                <a:sym typeface="Inter Medium"/>
              </a:rPr>
              <a:t>Rv</a:t>
            </a:r>
            <a:endParaRPr lang="en-US" sz="2499" b="1" dirty="0">
              <a:solidFill>
                <a:srgbClr val="000000"/>
              </a:solidFill>
              <a:latin typeface="Inter Medium"/>
              <a:ea typeface="Inter Medium"/>
              <a:cs typeface="Inter Medium"/>
              <a:sym typeface="Inter Medium"/>
            </a:endParaRPr>
          </a:p>
        </p:txBody>
      </p:sp>
      <p:sp>
        <p:nvSpPr>
          <p:cNvPr id="35" name="TextBox 35">
            <a:extLst>
              <a:ext uri="{FF2B5EF4-FFF2-40B4-BE49-F238E27FC236}">
                <a16:creationId xmlns:a16="http://schemas.microsoft.com/office/drawing/2014/main" id="{6F5B68CB-9419-134A-0487-4DA58141EC63}"/>
              </a:ext>
            </a:extLst>
          </p:cNvPr>
          <p:cNvSpPr txBox="1"/>
          <p:nvPr/>
        </p:nvSpPr>
        <p:spPr>
          <a:xfrm>
            <a:off x="2707045" y="6858833"/>
            <a:ext cx="7136888" cy="413383"/>
          </a:xfrm>
          <a:prstGeom prst="rect">
            <a:avLst/>
          </a:prstGeom>
        </p:spPr>
        <p:txBody>
          <a:bodyPr wrap="square" lIns="0" tIns="0" rIns="0" bIns="0" rtlCol="0" anchor="t">
            <a:spAutoFit/>
          </a:bodyPr>
          <a:lstStyle/>
          <a:p>
            <a:pPr algn="l">
              <a:lnSpc>
                <a:spcPts val="3499"/>
              </a:lnSpc>
            </a:pPr>
            <a:r>
              <a:rPr lang="en-US" sz="2499" b="1" dirty="0">
                <a:solidFill>
                  <a:srgbClr val="000000"/>
                </a:solidFill>
                <a:latin typeface="Inter Medium"/>
                <a:ea typeface="Inter Medium"/>
                <a:cs typeface="Inter Medium"/>
                <a:sym typeface="Inter Medium"/>
              </a:rPr>
              <a:t>Procedure van de </a:t>
            </a:r>
            <a:r>
              <a:rPr lang="en-US" sz="2499" b="1" dirty="0" err="1">
                <a:solidFill>
                  <a:srgbClr val="000000"/>
                </a:solidFill>
                <a:latin typeface="Inter Medium"/>
                <a:ea typeface="Inter Medium"/>
                <a:cs typeface="Inter Medium"/>
                <a:sym typeface="Inter Medium"/>
              </a:rPr>
              <a:t>Rotterdamse</a:t>
            </a:r>
            <a:r>
              <a:rPr lang="en-US" sz="2499" b="1" dirty="0">
                <a:solidFill>
                  <a:srgbClr val="000000"/>
                </a:solidFill>
                <a:latin typeface="Inter Medium"/>
                <a:ea typeface="Inter Medium"/>
                <a:cs typeface="Inter Medium"/>
                <a:sym typeface="Inter Medium"/>
              </a:rPr>
              <a:t> </a:t>
            </a:r>
            <a:r>
              <a:rPr lang="en-US" sz="2499" b="1" dirty="0" err="1">
                <a:solidFill>
                  <a:srgbClr val="000000"/>
                </a:solidFill>
                <a:latin typeface="Inter Medium"/>
                <a:ea typeface="Inter Medium"/>
                <a:cs typeface="Inter Medium"/>
                <a:sym typeface="Inter Medium"/>
              </a:rPr>
              <a:t>regelrechter</a:t>
            </a:r>
            <a:endParaRPr lang="en-US" sz="2499" b="1" dirty="0">
              <a:solidFill>
                <a:srgbClr val="000000"/>
              </a:solidFill>
              <a:latin typeface="Inter Medium"/>
              <a:ea typeface="Inter Medium"/>
              <a:cs typeface="Inter Medium"/>
              <a:sym typeface="Inter Medium"/>
            </a:endParaRPr>
          </a:p>
        </p:txBody>
      </p:sp>
      <p:sp>
        <p:nvSpPr>
          <p:cNvPr id="37" name="TextBox 37">
            <a:extLst>
              <a:ext uri="{FF2B5EF4-FFF2-40B4-BE49-F238E27FC236}">
                <a16:creationId xmlns:a16="http://schemas.microsoft.com/office/drawing/2014/main" id="{C74B1240-EB78-DD07-5A43-F5949178DBD6}"/>
              </a:ext>
            </a:extLst>
          </p:cNvPr>
          <p:cNvSpPr txBox="1"/>
          <p:nvPr/>
        </p:nvSpPr>
        <p:spPr>
          <a:xfrm>
            <a:off x="2707045" y="8510493"/>
            <a:ext cx="11453326" cy="413383"/>
          </a:xfrm>
          <a:prstGeom prst="rect">
            <a:avLst/>
          </a:prstGeom>
        </p:spPr>
        <p:txBody>
          <a:bodyPr wrap="square" lIns="0" tIns="0" rIns="0" bIns="0" rtlCol="0" anchor="t">
            <a:spAutoFit/>
          </a:bodyPr>
          <a:lstStyle/>
          <a:p>
            <a:pPr algn="l">
              <a:lnSpc>
                <a:spcPts val="3499"/>
              </a:lnSpc>
            </a:pPr>
            <a:r>
              <a:rPr lang="en-US" sz="2499" b="1" dirty="0">
                <a:solidFill>
                  <a:srgbClr val="000000"/>
                </a:solidFill>
                <a:latin typeface="Inter Medium"/>
                <a:ea typeface="Inter Medium"/>
                <a:cs typeface="Inter Medium"/>
                <a:sym typeface="Inter Medium"/>
              </a:rPr>
              <a:t>Procedure van de Regelrechter 2.0. en </a:t>
            </a:r>
            <a:r>
              <a:rPr lang="en-US" sz="2499" b="1" dirty="0" err="1">
                <a:solidFill>
                  <a:srgbClr val="000000"/>
                </a:solidFill>
                <a:latin typeface="Inter Medium"/>
                <a:ea typeface="Inter Medium"/>
                <a:cs typeface="Inter Medium"/>
                <a:sym typeface="Inter Medium"/>
              </a:rPr>
              <a:t>welke</a:t>
            </a:r>
            <a:r>
              <a:rPr lang="en-US" sz="2499" b="1" dirty="0">
                <a:solidFill>
                  <a:srgbClr val="000000"/>
                </a:solidFill>
                <a:latin typeface="Inter Medium"/>
                <a:ea typeface="Inter Medium"/>
                <a:cs typeface="Inter Medium"/>
                <a:sym typeface="Inter Medium"/>
              </a:rPr>
              <a:t> </a:t>
            </a:r>
            <a:r>
              <a:rPr lang="en-US" sz="2499" b="1" dirty="0" err="1">
                <a:solidFill>
                  <a:srgbClr val="000000"/>
                </a:solidFill>
                <a:latin typeface="Inter Medium"/>
                <a:ea typeface="Inter Medium"/>
                <a:cs typeface="Inter Medium"/>
                <a:sym typeface="Inter Medium"/>
              </a:rPr>
              <a:t>zaken</a:t>
            </a:r>
            <a:r>
              <a:rPr lang="en-US" sz="2499" b="1" dirty="0">
                <a:solidFill>
                  <a:srgbClr val="000000"/>
                </a:solidFill>
                <a:latin typeface="Inter Medium"/>
                <a:ea typeface="Inter Medium"/>
                <a:cs typeface="Inter Medium"/>
                <a:sym typeface="Inter Medium"/>
              </a:rPr>
              <a:t> </a:t>
            </a:r>
            <a:r>
              <a:rPr lang="en-US" sz="2499" b="1" dirty="0" err="1">
                <a:solidFill>
                  <a:srgbClr val="000000"/>
                </a:solidFill>
                <a:latin typeface="Inter Medium"/>
                <a:ea typeface="Inter Medium"/>
                <a:cs typeface="Inter Medium"/>
                <a:sym typeface="Inter Medium"/>
              </a:rPr>
              <a:t>hij</a:t>
            </a:r>
            <a:r>
              <a:rPr lang="en-US" sz="2499" b="1" dirty="0">
                <a:solidFill>
                  <a:srgbClr val="000000"/>
                </a:solidFill>
                <a:latin typeface="Inter Medium"/>
                <a:ea typeface="Inter Medium"/>
                <a:cs typeface="Inter Medium"/>
                <a:sym typeface="Inter Medium"/>
              </a:rPr>
              <a:t> </a:t>
            </a:r>
            <a:r>
              <a:rPr lang="en-US" sz="2499" b="1" dirty="0" err="1">
                <a:solidFill>
                  <a:srgbClr val="000000"/>
                </a:solidFill>
                <a:latin typeface="Inter Medium"/>
                <a:ea typeface="Inter Medium"/>
                <a:cs typeface="Inter Medium"/>
                <a:sym typeface="Inter Medium"/>
              </a:rPr>
              <a:t>behandelt</a:t>
            </a:r>
            <a:endParaRPr lang="en-US" sz="2499" b="1" dirty="0">
              <a:solidFill>
                <a:srgbClr val="000000"/>
              </a:solidFill>
              <a:latin typeface="Inter Medium"/>
              <a:ea typeface="Inter Medium"/>
              <a:cs typeface="Inter Medium"/>
              <a:sym typeface="Inter Medium"/>
            </a:endParaRPr>
          </a:p>
        </p:txBody>
      </p:sp>
      <p:grpSp>
        <p:nvGrpSpPr>
          <p:cNvPr id="39" name="Group 28">
            <a:extLst>
              <a:ext uri="{FF2B5EF4-FFF2-40B4-BE49-F238E27FC236}">
                <a16:creationId xmlns:a16="http://schemas.microsoft.com/office/drawing/2014/main" id="{D9AD3E0B-8F5E-FE4E-B529-25777723618D}"/>
              </a:ext>
            </a:extLst>
          </p:cNvPr>
          <p:cNvGrpSpPr/>
          <p:nvPr/>
        </p:nvGrpSpPr>
        <p:grpSpPr>
          <a:xfrm flipH="1" flipV="1">
            <a:off x="13100682" y="10800645"/>
            <a:ext cx="7320918" cy="667454"/>
            <a:chOff x="0" y="0"/>
            <a:chExt cx="812800" cy="826814"/>
          </a:xfrm>
        </p:grpSpPr>
        <p:sp>
          <p:nvSpPr>
            <p:cNvPr id="40" name="Freeform 29">
              <a:extLst>
                <a:ext uri="{FF2B5EF4-FFF2-40B4-BE49-F238E27FC236}">
                  <a16:creationId xmlns:a16="http://schemas.microsoft.com/office/drawing/2014/main" id="{B17F493D-9E0F-8F41-1FBE-F3DD7FBEFA9C}"/>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41" name="TextBox 30">
              <a:extLst>
                <a:ext uri="{FF2B5EF4-FFF2-40B4-BE49-F238E27FC236}">
                  <a16:creationId xmlns:a16="http://schemas.microsoft.com/office/drawing/2014/main" id="{A313AB66-B7FE-06C4-1ADF-1F0195E0362D}"/>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07</a:t>
              </a:r>
            </a:p>
          </p:txBody>
        </p:sp>
      </p:grpSp>
    </p:spTree>
    <p:extLst>
      <p:ext uri="{BB962C8B-B14F-4D97-AF65-F5344CB8AC3E}">
        <p14:creationId xmlns:p14="http://schemas.microsoft.com/office/powerpoint/2010/main" val="3637986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7B726-12A3-BFE5-03FE-A1043D23D8D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03172E-4551-6EE2-051D-540BACCD7D74}"/>
              </a:ext>
            </a:extLst>
          </p:cNvPr>
          <p:cNvGrpSpPr/>
          <p:nvPr/>
        </p:nvGrpSpPr>
        <p:grpSpPr>
          <a:xfrm>
            <a:off x="0" y="5143500"/>
            <a:ext cx="18288000" cy="5143500"/>
            <a:chOff x="0" y="0"/>
            <a:chExt cx="4816593" cy="1354667"/>
          </a:xfrm>
        </p:grpSpPr>
        <p:sp>
          <p:nvSpPr>
            <p:cNvPr id="3" name="Freeform 3">
              <a:extLst>
                <a:ext uri="{FF2B5EF4-FFF2-40B4-BE49-F238E27FC236}">
                  <a16:creationId xmlns:a16="http://schemas.microsoft.com/office/drawing/2014/main" id="{25426783-7F5C-E56E-BA09-C311292298C3}"/>
                </a:ext>
              </a:extLst>
            </p:cNvPr>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E42CB027-5D70-38F0-388B-74EEB5A8E5C1}"/>
                </a:ext>
              </a:extLst>
            </p:cNvPr>
            <p:cNvSpPr txBox="1"/>
            <p:nvPr/>
          </p:nvSpPr>
          <p:spPr>
            <a:xfrm>
              <a:off x="0" y="-47625"/>
              <a:ext cx="4816593" cy="1402292"/>
            </a:xfrm>
            <a:prstGeom prst="rect">
              <a:avLst/>
            </a:prstGeom>
          </p:spPr>
          <p:txBody>
            <a:bodyPr lIns="50800" tIns="50800" rIns="50800" bIns="50800" rtlCol="0" anchor="ctr"/>
            <a:lstStyle/>
            <a:p>
              <a:pPr algn="ctr">
                <a:lnSpc>
                  <a:spcPts val="2479"/>
                </a:lnSpc>
              </a:pPr>
              <a:endParaRPr/>
            </a:p>
          </p:txBody>
        </p:sp>
      </p:grpSp>
      <p:grpSp>
        <p:nvGrpSpPr>
          <p:cNvPr id="5" name="Group 5">
            <a:extLst>
              <a:ext uri="{FF2B5EF4-FFF2-40B4-BE49-F238E27FC236}">
                <a16:creationId xmlns:a16="http://schemas.microsoft.com/office/drawing/2014/main" id="{F08F865F-258C-3AB1-E5C6-D2E643B9563F}"/>
              </a:ext>
            </a:extLst>
          </p:cNvPr>
          <p:cNvGrpSpPr/>
          <p:nvPr/>
        </p:nvGrpSpPr>
        <p:grpSpPr>
          <a:xfrm>
            <a:off x="739546" y="0"/>
            <a:ext cx="6214276" cy="9258300"/>
            <a:chOff x="0" y="0"/>
            <a:chExt cx="8285701" cy="12344400"/>
          </a:xfrm>
        </p:grpSpPr>
        <p:pic>
          <p:nvPicPr>
            <p:cNvPr id="6" name="Picture 6">
              <a:extLst>
                <a:ext uri="{FF2B5EF4-FFF2-40B4-BE49-F238E27FC236}">
                  <a16:creationId xmlns:a16="http://schemas.microsoft.com/office/drawing/2014/main" id="{479DFAC8-7A74-9B9C-B384-49D873B9D354}"/>
                </a:ext>
              </a:extLst>
            </p:cNvPr>
            <p:cNvPicPr>
              <a:picLocks noChangeAspect="1"/>
            </p:cNvPicPr>
            <p:nvPr/>
          </p:nvPicPr>
          <p:blipFill>
            <a:blip r:embed="rId2"/>
            <a:srcRect l="27640" r="27640"/>
            <a:stretch>
              <a:fillRect/>
            </a:stretch>
          </p:blipFill>
          <p:spPr>
            <a:xfrm>
              <a:off x="0" y="0"/>
              <a:ext cx="8285701" cy="12344400"/>
            </a:xfrm>
            <a:prstGeom prst="rect">
              <a:avLst/>
            </a:prstGeom>
          </p:spPr>
        </p:pic>
      </p:grpSp>
      <p:grpSp>
        <p:nvGrpSpPr>
          <p:cNvPr id="7" name="Group 7">
            <a:extLst>
              <a:ext uri="{FF2B5EF4-FFF2-40B4-BE49-F238E27FC236}">
                <a16:creationId xmlns:a16="http://schemas.microsoft.com/office/drawing/2014/main" id="{F17A7F2C-1D0E-C7EB-C7BD-5A6CEAE034D6}"/>
              </a:ext>
            </a:extLst>
          </p:cNvPr>
          <p:cNvGrpSpPr/>
          <p:nvPr/>
        </p:nvGrpSpPr>
        <p:grpSpPr>
          <a:xfrm>
            <a:off x="15853048" y="-912528"/>
            <a:ext cx="3803190" cy="3803190"/>
            <a:chOff x="0" y="0"/>
            <a:chExt cx="812800" cy="812800"/>
          </a:xfrm>
        </p:grpSpPr>
        <p:sp>
          <p:nvSpPr>
            <p:cNvPr id="8" name="Freeform 8">
              <a:extLst>
                <a:ext uri="{FF2B5EF4-FFF2-40B4-BE49-F238E27FC236}">
                  <a16:creationId xmlns:a16="http://schemas.microsoft.com/office/drawing/2014/main" id="{7BAFBFCA-D71B-7AD6-77AC-0B62F4B24F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9" name="TextBox 9">
              <a:extLst>
                <a:ext uri="{FF2B5EF4-FFF2-40B4-BE49-F238E27FC236}">
                  <a16:creationId xmlns:a16="http://schemas.microsoft.com/office/drawing/2014/main" id="{181E4706-7EA8-C41A-9C80-1A91CA558843}"/>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14" name="TextBox 14">
            <a:extLst>
              <a:ext uri="{FF2B5EF4-FFF2-40B4-BE49-F238E27FC236}">
                <a16:creationId xmlns:a16="http://schemas.microsoft.com/office/drawing/2014/main" id="{597BE434-B2DD-4402-3DFE-BA700F6870B9}"/>
              </a:ext>
            </a:extLst>
          </p:cNvPr>
          <p:cNvSpPr txBox="1"/>
          <p:nvPr/>
        </p:nvSpPr>
        <p:spPr>
          <a:xfrm>
            <a:off x="7749626" y="658541"/>
            <a:ext cx="9552743" cy="708661"/>
          </a:xfrm>
          <a:prstGeom prst="rect">
            <a:avLst/>
          </a:prstGeom>
        </p:spPr>
        <p:txBody>
          <a:bodyPr lIns="0" tIns="0" rIns="0" bIns="0" rtlCol="0" anchor="t">
            <a:spAutoFit/>
          </a:bodyPr>
          <a:lstStyle/>
          <a:p>
            <a:pPr algn="l">
              <a:lnSpc>
                <a:spcPts val="5460"/>
              </a:lnSpc>
            </a:pPr>
            <a:r>
              <a:rPr lang="en-US" sz="5200" b="1" dirty="0">
                <a:solidFill>
                  <a:srgbClr val="9F1E66"/>
                </a:solidFill>
                <a:latin typeface="Inter Bold"/>
                <a:ea typeface="Inter Bold"/>
                <a:cs typeface="Inter Bold"/>
                <a:sym typeface="Inter Bold"/>
              </a:rPr>
              <a:t>Artikel 96 </a:t>
            </a:r>
            <a:r>
              <a:rPr lang="en-US" sz="5200" b="1" dirty="0" err="1">
                <a:solidFill>
                  <a:srgbClr val="9F1E66"/>
                </a:solidFill>
                <a:latin typeface="Inter Bold"/>
                <a:ea typeface="Inter Bold"/>
                <a:cs typeface="Inter Bold"/>
                <a:sym typeface="Inter Bold"/>
              </a:rPr>
              <a:t>Rv</a:t>
            </a:r>
            <a:endParaRPr lang="en-US" sz="5200" b="1" dirty="0">
              <a:solidFill>
                <a:srgbClr val="9F1E66"/>
              </a:solidFill>
              <a:latin typeface="Inter Bold"/>
              <a:ea typeface="Inter Bold"/>
              <a:cs typeface="Inter Bold"/>
              <a:sym typeface="Inter Bold"/>
            </a:endParaRPr>
          </a:p>
        </p:txBody>
      </p:sp>
      <p:sp>
        <p:nvSpPr>
          <p:cNvPr id="15" name="TextBox 15">
            <a:extLst>
              <a:ext uri="{FF2B5EF4-FFF2-40B4-BE49-F238E27FC236}">
                <a16:creationId xmlns:a16="http://schemas.microsoft.com/office/drawing/2014/main" id="{EBD667BF-B720-5E2F-3311-6A8257C6802D}"/>
              </a:ext>
            </a:extLst>
          </p:cNvPr>
          <p:cNvSpPr txBox="1"/>
          <p:nvPr/>
        </p:nvSpPr>
        <p:spPr>
          <a:xfrm>
            <a:off x="7743000" y="1718781"/>
            <a:ext cx="10468103" cy="3196260"/>
          </a:xfrm>
          <a:prstGeom prst="rect">
            <a:avLst/>
          </a:prstGeom>
        </p:spPr>
        <p:txBody>
          <a:bodyPr wrap="square" lIns="0" tIns="0" rIns="0" bIns="0" rtlCol="0" anchor="t">
            <a:spAutoFit/>
          </a:bodyPr>
          <a:lstStyle/>
          <a:p>
            <a:pPr algn="l">
              <a:lnSpc>
                <a:spcPts val="4199"/>
              </a:lnSpc>
              <a:spcBef>
                <a:spcPct val="0"/>
              </a:spcBef>
            </a:pPr>
            <a:r>
              <a:rPr lang="nl-NL" sz="2999" dirty="0">
                <a:solidFill>
                  <a:srgbClr val="000000"/>
                </a:solidFill>
                <a:latin typeface="Open Sans"/>
                <a:ea typeface="Open Sans"/>
                <a:cs typeface="Open Sans"/>
                <a:sym typeface="Open Sans"/>
              </a:rPr>
              <a:t>Lid 1:</a:t>
            </a:r>
          </a:p>
          <a:p>
            <a:pPr algn="l">
              <a:lnSpc>
                <a:spcPts val="4199"/>
              </a:lnSpc>
              <a:spcBef>
                <a:spcPct val="0"/>
              </a:spcBef>
            </a:pPr>
            <a:r>
              <a:rPr lang="nl-NL" sz="2999" i="1" dirty="0">
                <a:solidFill>
                  <a:srgbClr val="000000"/>
                </a:solidFill>
                <a:latin typeface="Open Sans"/>
                <a:ea typeface="Open Sans"/>
                <a:cs typeface="Open Sans"/>
                <a:sym typeface="Open Sans"/>
              </a:rPr>
              <a:t>“In alle zaken die slechts rechtsgevolgen betreffen die ter vrije bepaling van partijen staan, kunnen zij zich tot een kantonrechter van hun keuze wenden en zijn beslissing inroepen. Het geding wordt gevoerd op de wijze als door de kantonrechter bepaald”.</a:t>
            </a:r>
            <a:endParaRPr lang="en-US" sz="2999" i="1" dirty="0">
              <a:solidFill>
                <a:srgbClr val="000000"/>
              </a:solidFill>
              <a:latin typeface="Open Sans"/>
              <a:ea typeface="Open Sans"/>
              <a:cs typeface="Open Sans"/>
              <a:sym typeface="Open Sans"/>
            </a:endParaRPr>
          </a:p>
        </p:txBody>
      </p:sp>
      <p:sp>
        <p:nvSpPr>
          <p:cNvPr id="19" name="TextBox 19">
            <a:extLst>
              <a:ext uri="{FF2B5EF4-FFF2-40B4-BE49-F238E27FC236}">
                <a16:creationId xmlns:a16="http://schemas.microsoft.com/office/drawing/2014/main" id="{20BE524C-6D7B-1E18-6771-8F26F63FF8E5}"/>
              </a:ext>
            </a:extLst>
          </p:cNvPr>
          <p:cNvSpPr txBox="1"/>
          <p:nvPr/>
        </p:nvSpPr>
        <p:spPr>
          <a:xfrm>
            <a:off x="7743000" y="5969754"/>
            <a:ext cx="10087800" cy="2769989"/>
          </a:xfrm>
          <a:prstGeom prst="rect">
            <a:avLst/>
          </a:prstGeom>
        </p:spPr>
        <p:txBody>
          <a:bodyPr wrap="square" lIns="0" tIns="0" rIns="0" bIns="0" rtlCol="0" anchor="t">
            <a:spAutoFit/>
          </a:bodyPr>
          <a:lstStyle/>
          <a:p>
            <a:pPr>
              <a:defRPr/>
            </a:pPr>
            <a:r>
              <a:rPr lang="nl-NL" altLang="nl-NL" sz="3000" dirty="0">
                <a:solidFill>
                  <a:schemeClr val="bg1"/>
                </a:solidFill>
                <a:latin typeface="Open Sans" panose="020B0604020202020204" charset="0"/>
                <a:ea typeface="Open Sans" panose="020B0604020202020204" charset="0"/>
                <a:cs typeface="Open Sans" panose="020B0604020202020204" charset="0"/>
              </a:rPr>
              <a:t>Lid 2:</a:t>
            </a:r>
            <a:br>
              <a:rPr lang="nl-NL" altLang="nl-NL" sz="3000" dirty="0">
                <a:solidFill>
                  <a:schemeClr val="bg1"/>
                </a:solidFill>
                <a:latin typeface="Open Sans" panose="020B0604020202020204" charset="0"/>
                <a:ea typeface="Open Sans" panose="020B0604020202020204" charset="0"/>
                <a:cs typeface="Open Sans" panose="020B0604020202020204" charset="0"/>
              </a:rPr>
            </a:br>
            <a:r>
              <a:rPr lang="nl-NL" altLang="nl-NL" sz="3000" i="1" dirty="0">
                <a:solidFill>
                  <a:schemeClr val="bg1"/>
                </a:solidFill>
                <a:latin typeface="Open Sans" panose="020B0604020202020204" charset="0"/>
                <a:ea typeface="Open Sans" panose="020B0604020202020204" charset="0"/>
                <a:cs typeface="Open Sans" panose="020B0604020202020204" charset="0"/>
              </a:rPr>
              <a:t>“</a:t>
            </a:r>
            <a:r>
              <a:rPr lang="nl-NL" sz="3000" i="1" dirty="0">
                <a:solidFill>
                  <a:schemeClr val="bg1"/>
                </a:solidFill>
                <a:latin typeface="Open Sans" panose="020B0604020202020204" charset="0"/>
                <a:ea typeface="Open Sans" panose="020B0604020202020204" charset="0"/>
                <a:cs typeface="Open Sans" panose="020B0604020202020204" charset="0"/>
              </a:rPr>
              <a:t>Indien slechts een van partijen zich tot de kantonrechter wendt voor toepassing van het eerste lid, wordt aan haar keuze slechts gevolg gegeven indien alle andere partijen de kantonrechter berichten dat zij instemmen met deze keuze”. </a:t>
            </a:r>
            <a:endParaRPr lang="nl-NL" altLang="nl-NL" sz="3000" i="1" dirty="0">
              <a:solidFill>
                <a:schemeClr val="bg1"/>
              </a:solidFill>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1088633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71537-AF3C-7B87-B4A9-CF72FB2CE0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55E3B5-7AB7-92C4-AAFA-4240221FEF62}"/>
              </a:ext>
            </a:extLst>
          </p:cNvPr>
          <p:cNvGrpSpPr/>
          <p:nvPr/>
        </p:nvGrpSpPr>
        <p:grpSpPr>
          <a:xfrm>
            <a:off x="6781800" y="-6096"/>
            <a:ext cx="11506200" cy="10287000"/>
            <a:chOff x="0" y="0"/>
            <a:chExt cx="3418263" cy="2709333"/>
          </a:xfrm>
        </p:grpSpPr>
        <p:sp>
          <p:nvSpPr>
            <p:cNvPr id="3" name="Freeform 3">
              <a:extLst>
                <a:ext uri="{FF2B5EF4-FFF2-40B4-BE49-F238E27FC236}">
                  <a16:creationId xmlns:a16="http://schemas.microsoft.com/office/drawing/2014/main" id="{3C095638-9B66-E4B0-6E7E-298945D5D3FF}"/>
                </a:ext>
              </a:extLst>
            </p:cNvPr>
            <p:cNvSpPr/>
            <p:nvPr/>
          </p:nvSpPr>
          <p:spPr>
            <a:xfrm>
              <a:off x="0" y="0"/>
              <a:ext cx="3418263" cy="2709333"/>
            </a:xfrm>
            <a:custGeom>
              <a:avLst/>
              <a:gdLst/>
              <a:ahLst/>
              <a:cxnLst/>
              <a:rect l="l" t="t" r="r" b="b"/>
              <a:pathLst>
                <a:path w="3418263" h="2709333">
                  <a:moveTo>
                    <a:pt x="0" y="0"/>
                  </a:moveTo>
                  <a:lnTo>
                    <a:pt x="3418263" y="0"/>
                  </a:lnTo>
                  <a:lnTo>
                    <a:pt x="3418263"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5CFE1441-FCE0-1351-0C58-E0831AE8D265}"/>
                </a:ext>
              </a:extLst>
            </p:cNvPr>
            <p:cNvSpPr txBox="1"/>
            <p:nvPr/>
          </p:nvSpPr>
          <p:spPr>
            <a:xfrm>
              <a:off x="0" y="-47625"/>
              <a:ext cx="3418263"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776EE521-B869-5D74-24CC-490807E9CD5E}"/>
              </a:ext>
            </a:extLst>
          </p:cNvPr>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6" name="Group 6">
            <a:extLst>
              <a:ext uri="{FF2B5EF4-FFF2-40B4-BE49-F238E27FC236}">
                <a16:creationId xmlns:a16="http://schemas.microsoft.com/office/drawing/2014/main" id="{5E6C24D2-1480-555E-50FC-EFE42596368E}"/>
              </a:ext>
            </a:extLst>
          </p:cNvPr>
          <p:cNvGrpSpPr/>
          <p:nvPr/>
        </p:nvGrpSpPr>
        <p:grpSpPr>
          <a:xfrm>
            <a:off x="6856915" y="5530000"/>
            <a:ext cx="877649" cy="877649"/>
            <a:chOff x="0" y="0"/>
            <a:chExt cx="812800" cy="812800"/>
          </a:xfrm>
        </p:grpSpPr>
        <p:sp>
          <p:nvSpPr>
            <p:cNvPr id="7" name="Freeform 7">
              <a:extLst>
                <a:ext uri="{FF2B5EF4-FFF2-40B4-BE49-F238E27FC236}">
                  <a16:creationId xmlns:a16="http://schemas.microsoft.com/office/drawing/2014/main" id="{DFFF8F6F-A7EF-30C0-E943-C224C0FD4A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8" name="TextBox 8">
              <a:extLst>
                <a:ext uri="{FF2B5EF4-FFF2-40B4-BE49-F238E27FC236}">
                  <a16:creationId xmlns:a16="http://schemas.microsoft.com/office/drawing/2014/main" id="{F6EF1677-FB2A-93B5-2988-37AF23B01E01}"/>
                </a:ext>
              </a:extLst>
            </p:cNvPr>
            <p:cNvSpPr txBox="1"/>
            <p:nvPr/>
          </p:nvSpPr>
          <p:spPr>
            <a:xfrm>
              <a:off x="76201" y="47624"/>
              <a:ext cx="660400" cy="717550"/>
            </a:xfrm>
            <a:prstGeom prst="rect">
              <a:avLst/>
            </a:prstGeom>
          </p:spPr>
          <p:txBody>
            <a:bodyPr lIns="44470" tIns="44470" rIns="44470" bIns="44470" rtlCol="0" anchor="ctr"/>
            <a:lstStyle/>
            <a:p>
              <a:pPr algn="ctr">
                <a:lnSpc>
                  <a:spcPts val="4199"/>
                </a:lnSpc>
              </a:pPr>
              <a:r>
                <a:rPr lang="en-US" sz="2999" b="1" dirty="0">
                  <a:solidFill>
                    <a:srgbClr val="000000"/>
                  </a:solidFill>
                  <a:latin typeface="Inter Bold"/>
                  <a:ea typeface="Inter Bold"/>
                  <a:cs typeface="Inter Bold"/>
                  <a:sym typeface="Inter Bold"/>
                </a:rPr>
                <a:t>02</a:t>
              </a:r>
            </a:p>
          </p:txBody>
        </p:sp>
      </p:grpSp>
      <p:grpSp>
        <p:nvGrpSpPr>
          <p:cNvPr id="9" name="Group 9">
            <a:extLst>
              <a:ext uri="{FF2B5EF4-FFF2-40B4-BE49-F238E27FC236}">
                <a16:creationId xmlns:a16="http://schemas.microsoft.com/office/drawing/2014/main" id="{0E4B5452-E896-312E-6793-139263C956C7}"/>
              </a:ext>
            </a:extLst>
          </p:cNvPr>
          <p:cNvGrpSpPr/>
          <p:nvPr/>
        </p:nvGrpSpPr>
        <p:grpSpPr>
          <a:xfrm>
            <a:off x="6857089" y="802438"/>
            <a:ext cx="877649" cy="872872"/>
            <a:chOff x="0" y="0"/>
            <a:chExt cx="812800" cy="808376"/>
          </a:xfrm>
        </p:grpSpPr>
        <p:sp>
          <p:nvSpPr>
            <p:cNvPr id="10" name="Freeform 10">
              <a:extLst>
                <a:ext uri="{FF2B5EF4-FFF2-40B4-BE49-F238E27FC236}">
                  <a16:creationId xmlns:a16="http://schemas.microsoft.com/office/drawing/2014/main" id="{34B65747-610D-FCD3-AE71-E2AC1B20D4E1}"/>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1" name="TextBox 11">
              <a:extLst>
                <a:ext uri="{FF2B5EF4-FFF2-40B4-BE49-F238E27FC236}">
                  <a16:creationId xmlns:a16="http://schemas.microsoft.com/office/drawing/2014/main" id="{5C6F5D3B-ADEC-3160-2A00-E255F7398AC7}"/>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231F20"/>
                  </a:solidFill>
                  <a:latin typeface="Inter Bold"/>
                  <a:ea typeface="Inter Bold"/>
                  <a:cs typeface="Inter Bold"/>
                  <a:sym typeface="Inter Bold"/>
                </a:rPr>
                <a:t>01</a:t>
              </a:r>
            </a:p>
          </p:txBody>
        </p:sp>
      </p:grpSp>
      <p:grpSp>
        <p:nvGrpSpPr>
          <p:cNvPr id="12" name="Group 12">
            <a:extLst>
              <a:ext uri="{FF2B5EF4-FFF2-40B4-BE49-F238E27FC236}">
                <a16:creationId xmlns:a16="http://schemas.microsoft.com/office/drawing/2014/main" id="{04E6F1FA-C8C6-813D-6B74-05706778F551}"/>
              </a:ext>
            </a:extLst>
          </p:cNvPr>
          <p:cNvGrpSpPr/>
          <p:nvPr/>
        </p:nvGrpSpPr>
        <p:grpSpPr>
          <a:xfrm>
            <a:off x="6856915" y="7624484"/>
            <a:ext cx="877649" cy="877649"/>
            <a:chOff x="0" y="0"/>
            <a:chExt cx="812800" cy="812800"/>
          </a:xfrm>
        </p:grpSpPr>
        <p:sp>
          <p:nvSpPr>
            <p:cNvPr id="13" name="Freeform 13">
              <a:extLst>
                <a:ext uri="{FF2B5EF4-FFF2-40B4-BE49-F238E27FC236}">
                  <a16:creationId xmlns:a16="http://schemas.microsoft.com/office/drawing/2014/main" id="{19C6D05F-C03A-C9B8-EE19-BEA0B1CB22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4" name="TextBox 14">
              <a:extLst>
                <a:ext uri="{FF2B5EF4-FFF2-40B4-BE49-F238E27FC236}">
                  <a16:creationId xmlns:a16="http://schemas.microsoft.com/office/drawing/2014/main" id="{11E77AD3-4DF1-1087-8A65-7D6DEC163453}"/>
                </a:ext>
              </a:extLst>
            </p:cNvPr>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dirty="0">
                  <a:solidFill>
                    <a:srgbClr val="000000"/>
                  </a:solidFill>
                  <a:latin typeface="Inter Bold"/>
                  <a:ea typeface="Inter Bold"/>
                  <a:cs typeface="Inter Bold"/>
                  <a:sym typeface="Inter Bold"/>
                </a:rPr>
                <a:t>03</a:t>
              </a:r>
            </a:p>
          </p:txBody>
        </p:sp>
      </p:grpSp>
      <p:sp>
        <p:nvSpPr>
          <p:cNvPr id="16" name="TextBox 16">
            <a:extLst>
              <a:ext uri="{FF2B5EF4-FFF2-40B4-BE49-F238E27FC236}">
                <a16:creationId xmlns:a16="http://schemas.microsoft.com/office/drawing/2014/main" id="{0B4F5A9A-4504-9671-FFA2-582C7293DA2D}"/>
              </a:ext>
            </a:extLst>
          </p:cNvPr>
          <p:cNvSpPr txBox="1"/>
          <p:nvPr/>
        </p:nvSpPr>
        <p:spPr>
          <a:xfrm>
            <a:off x="820067" y="3091518"/>
            <a:ext cx="11249757" cy="1667123"/>
          </a:xfrm>
          <a:prstGeom prst="rect">
            <a:avLst/>
          </a:prstGeom>
        </p:spPr>
        <p:txBody>
          <a:bodyPr wrap="square" lIns="0" tIns="0" rIns="0" bIns="0" rtlCol="0" anchor="t">
            <a:spAutoFit/>
          </a:bodyPr>
          <a:lstStyle/>
          <a:p>
            <a:pPr algn="l">
              <a:lnSpc>
                <a:spcPts val="6510"/>
              </a:lnSpc>
            </a:pPr>
            <a:r>
              <a:rPr lang="en-US" sz="6200" b="1" dirty="0">
                <a:solidFill>
                  <a:srgbClr val="A31A67"/>
                </a:solidFill>
                <a:latin typeface="Inter Bold"/>
                <a:ea typeface="Inter Bold"/>
                <a:cs typeface="Inter Bold"/>
                <a:sym typeface="Inter Bold"/>
              </a:rPr>
              <a:t>Procedure ex </a:t>
            </a:r>
          </a:p>
          <a:p>
            <a:pPr algn="l">
              <a:lnSpc>
                <a:spcPts val="6510"/>
              </a:lnSpc>
            </a:pPr>
            <a:r>
              <a:rPr lang="en-US" sz="6200" b="1" dirty="0">
                <a:solidFill>
                  <a:srgbClr val="A31A67"/>
                </a:solidFill>
                <a:latin typeface="Inter Bold"/>
                <a:ea typeface="Inter Bold"/>
                <a:cs typeface="Inter Bold"/>
                <a:sym typeface="Inter Bold"/>
              </a:rPr>
              <a:t>art. 96 </a:t>
            </a:r>
            <a:r>
              <a:rPr lang="en-US" sz="6200" b="1" dirty="0" err="1">
                <a:solidFill>
                  <a:srgbClr val="A31A67"/>
                </a:solidFill>
                <a:latin typeface="Inter Bold"/>
                <a:ea typeface="Inter Bold"/>
                <a:cs typeface="Inter Bold"/>
                <a:sym typeface="Inter Bold"/>
              </a:rPr>
              <a:t>Rv</a:t>
            </a:r>
            <a:r>
              <a:rPr lang="en-US" sz="6200" b="1" dirty="0">
                <a:solidFill>
                  <a:srgbClr val="A31A67"/>
                </a:solidFill>
                <a:latin typeface="Inter Bold"/>
                <a:ea typeface="Inter Bold"/>
                <a:cs typeface="Inter Bold"/>
                <a:sym typeface="Inter Bold"/>
              </a:rPr>
              <a:t> (1)</a:t>
            </a:r>
          </a:p>
        </p:txBody>
      </p:sp>
      <p:sp>
        <p:nvSpPr>
          <p:cNvPr id="17" name="TextBox 17">
            <a:extLst>
              <a:ext uri="{FF2B5EF4-FFF2-40B4-BE49-F238E27FC236}">
                <a16:creationId xmlns:a16="http://schemas.microsoft.com/office/drawing/2014/main" id="{304B469C-396A-A2A0-384F-16009FCCEE2F}"/>
              </a:ext>
            </a:extLst>
          </p:cNvPr>
          <p:cNvSpPr txBox="1"/>
          <p:nvPr/>
        </p:nvSpPr>
        <p:spPr>
          <a:xfrm>
            <a:off x="7918198" y="876300"/>
            <a:ext cx="8922001" cy="4353308"/>
          </a:xfrm>
          <a:prstGeom prst="rect">
            <a:avLst/>
          </a:prstGeom>
        </p:spPr>
        <p:txBody>
          <a:bodyPr wrap="square" lIns="0" tIns="0" rIns="0" bIns="0" rtlCol="0" anchor="t">
            <a:spAutoFit/>
          </a:bodyPr>
          <a:lstStyle/>
          <a:p>
            <a:pPr algn="l">
              <a:lnSpc>
                <a:spcPts val="3779"/>
              </a:lnSpc>
            </a:pPr>
            <a:r>
              <a:rPr lang="nl-NL" sz="2699" dirty="0">
                <a:solidFill>
                  <a:srgbClr val="FFFFFF"/>
                </a:solidFill>
                <a:latin typeface="Open Sans"/>
                <a:ea typeface="Open Sans"/>
                <a:cs typeface="Open Sans"/>
                <a:sym typeface="Open Sans"/>
              </a:rPr>
              <a:t>Voordelen van de procedure ex art. 96 Rv</a:t>
            </a:r>
            <a:br>
              <a:rPr lang="nl-NL" sz="2699" dirty="0">
                <a:solidFill>
                  <a:srgbClr val="FFFFFF"/>
                </a:solidFill>
                <a:latin typeface="Open Sans"/>
                <a:ea typeface="Open Sans"/>
                <a:cs typeface="Open Sans"/>
                <a:sym typeface="Open Sans"/>
              </a:rPr>
            </a:br>
            <a:r>
              <a:rPr lang="nl-NL" sz="2699" dirty="0">
                <a:solidFill>
                  <a:srgbClr val="FFFFFF"/>
                </a:solidFill>
                <a:latin typeface="Open Sans"/>
                <a:ea typeface="Open Sans"/>
                <a:cs typeface="Open Sans"/>
                <a:sym typeface="Open Sans"/>
              </a:rPr>
              <a:t>- snelle procedure:</a:t>
            </a:r>
            <a:br>
              <a:rPr lang="nl-NL" sz="2699" dirty="0">
                <a:solidFill>
                  <a:srgbClr val="FFFFFF"/>
                </a:solidFill>
                <a:latin typeface="Open Sans"/>
                <a:ea typeface="Open Sans"/>
                <a:cs typeface="Open Sans"/>
                <a:sym typeface="Open Sans"/>
              </a:rPr>
            </a:br>
            <a:r>
              <a:rPr lang="nl-NL" sz="2699" dirty="0">
                <a:solidFill>
                  <a:srgbClr val="FFFFFF"/>
                </a:solidFill>
                <a:latin typeface="Open Sans"/>
                <a:ea typeface="Open Sans"/>
                <a:cs typeface="Open Sans"/>
                <a:sym typeface="Open Sans"/>
              </a:rPr>
              <a:t>- goedkope procedure: geen explootkosten, vaak laag 	griffierecht</a:t>
            </a:r>
            <a:br>
              <a:rPr lang="nl-NL" sz="2699" dirty="0">
                <a:solidFill>
                  <a:srgbClr val="FFFFFF"/>
                </a:solidFill>
                <a:latin typeface="Open Sans"/>
                <a:ea typeface="Open Sans"/>
                <a:cs typeface="Open Sans"/>
                <a:sym typeface="Open Sans"/>
              </a:rPr>
            </a:br>
            <a:r>
              <a:rPr lang="nl-NL" sz="2699" dirty="0">
                <a:solidFill>
                  <a:srgbClr val="FFFFFF"/>
                </a:solidFill>
                <a:latin typeface="Open Sans"/>
                <a:ea typeface="Open Sans"/>
                <a:cs typeface="Open Sans"/>
                <a:sym typeface="Open Sans"/>
              </a:rPr>
              <a:t>- maximale invloed op het verloop van de procedure</a:t>
            </a:r>
            <a:br>
              <a:rPr lang="nl-NL" sz="2699" dirty="0">
                <a:solidFill>
                  <a:srgbClr val="FFFFFF"/>
                </a:solidFill>
                <a:latin typeface="Open Sans"/>
                <a:ea typeface="Open Sans"/>
                <a:cs typeface="Open Sans"/>
                <a:sym typeface="Open Sans"/>
              </a:rPr>
            </a:br>
            <a:r>
              <a:rPr lang="nl-NL" sz="2699" dirty="0">
                <a:solidFill>
                  <a:srgbClr val="FFFFFF"/>
                </a:solidFill>
                <a:latin typeface="Open Sans"/>
                <a:ea typeface="Open Sans"/>
                <a:cs typeface="Open Sans"/>
                <a:sym typeface="Open Sans"/>
              </a:rPr>
              <a:t>- bij enkele gerechten mogelijkheid om de persoon van 	de rechter te kiezen</a:t>
            </a:r>
            <a:br>
              <a:rPr lang="nl-NL" sz="2699" dirty="0">
                <a:solidFill>
                  <a:srgbClr val="FFFFFF"/>
                </a:solidFill>
                <a:latin typeface="Open Sans"/>
                <a:ea typeface="Open Sans"/>
                <a:cs typeface="Open Sans"/>
                <a:sym typeface="Open Sans"/>
              </a:rPr>
            </a:br>
            <a:r>
              <a:rPr lang="nl-NL" sz="2699" dirty="0">
                <a:solidFill>
                  <a:srgbClr val="FFFFFF"/>
                </a:solidFill>
                <a:latin typeface="Open Sans"/>
                <a:ea typeface="Open Sans"/>
                <a:cs typeface="Open Sans"/>
                <a:sym typeface="Open Sans"/>
              </a:rPr>
              <a:t>- minder escalatie omdat beide partijen er samen voor 	kiezen de zaak aan de 	rechter voor te leggen</a:t>
            </a:r>
          </a:p>
        </p:txBody>
      </p:sp>
      <p:sp>
        <p:nvSpPr>
          <p:cNvPr id="18" name="TextBox 18">
            <a:extLst>
              <a:ext uri="{FF2B5EF4-FFF2-40B4-BE49-F238E27FC236}">
                <a16:creationId xmlns:a16="http://schemas.microsoft.com/office/drawing/2014/main" id="{D7225329-8046-5EF5-AB06-C33DF8205DBE}"/>
              </a:ext>
            </a:extLst>
          </p:cNvPr>
          <p:cNvSpPr txBox="1"/>
          <p:nvPr/>
        </p:nvSpPr>
        <p:spPr>
          <a:xfrm>
            <a:off x="8000629" y="5530000"/>
            <a:ext cx="8922001" cy="1421479"/>
          </a:xfrm>
          <a:prstGeom prst="rect">
            <a:avLst/>
          </a:prstGeom>
        </p:spPr>
        <p:txBody>
          <a:bodyPr wrap="square" lIns="0" tIns="0" rIns="0" bIns="0" rtlCol="0" anchor="t">
            <a:spAutoFit/>
          </a:bodyPr>
          <a:lstStyle/>
          <a:p>
            <a:pPr algn="l">
              <a:lnSpc>
                <a:spcPts val="3779"/>
              </a:lnSpc>
            </a:pPr>
            <a:r>
              <a:rPr lang="en-US" sz="2699" dirty="0" err="1">
                <a:solidFill>
                  <a:srgbClr val="FFFFFF"/>
                </a:solidFill>
                <a:latin typeface="Inter"/>
                <a:ea typeface="Inter"/>
                <a:cs typeface="Inter"/>
                <a:sym typeface="Inter"/>
              </a:rPr>
              <a:t>Nadelen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zijn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dat</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partijen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nog</a:t>
            </a:r>
            <a:r>
              <a:rPr lang="en-US" sz="2699" dirty="0">
                <a:solidFill>
                  <a:srgbClr val="FFFFFF"/>
                </a:solidFill>
                <a:latin typeface="Inter"/>
                <a:ea typeface="Inter"/>
                <a:cs typeface="Inter"/>
                <a:sym typeface="Inter"/>
              </a:rPr>
              <a:t> on speaking terms </a:t>
            </a:r>
            <a:r>
              <a:rPr lang="en-US" sz="2699" dirty="0" err="1">
                <a:solidFill>
                  <a:srgbClr val="FFFFFF"/>
                </a:solidFill>
                <a:latin typeface="Inter"/>
                <a:ea typeface="Inter"/>
                <a:cs typeface="Inter"/>
                <a:sym typeface="Inter"/>
              </a:rPr>
              <a:t>moeten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staan</a:t>
            </a:r>
            <a:r>
              <a:rPr lang="en-US" sz="2699" dirty="0">
                <a:solidFill>
                  <a:srgbClr val="FFFFFF"/>
                </a:solidFill>
                <a:latin typeface="Inter"/>
                <a:ea typeface="Inter"/>
                <a:cs typeface="Inter"/>
                <a:sym typeface="Inter"/>
              </a:rPr>
              <a:t> en </a:t>
            </a:r>
            <a:r>
              <a:rPr lang="en-US" sz="2699" dirty="0" err="1">
                <a:solidFill>
                  <a:srgbClr val="FFFFFF"/>
                </a:solidFill>
                <a:latin typeface="Inter"/>
                <a:ea typeface="Inter"/>
                <a:cs typeface="Inter"/>
                <a:sym typeface="Inter"/>
              </a:rPr>
              <a:t>dat</a:t>
            </a:r>
            <a:r>
              <a:rPr lang="en-US" sz="2699" dirty="0">
                <a:solidFill>
                  <a:srgbClr val="FFFFFF"/>
                </a:solidFill>
                <a:latin typeface="Inter"/>
                <a:ea typeface="Inter"/>
                <a:cs typeface="Inter"/>
                <a:sym typeface="Inter"/>
              </a:rPr>
              <a:t> er </a:t>
            </a:r>
            <a:r>
              <a:rPr lang="en-US" sz="2699" dirty="0" err="1">
                <a:solidFill>
                  <a:srgbClr val="FFFFFF"/>
                </a:solidFill>
                <a:latin typeface="Inter"/>
                <a:ea typeface="Inter"/>
                <a:cs typeface="Inter"/>
                <a:sym typeface="Inter"/>
              </a:rPr>
              <a:t>soms</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koudwatervrees</a:t>
            </a:r>
            <a:r>
              <a:rPr lang="en-US" sz="2699" dirty="0">
                <a:solidFill>
                  <a:srgbClr val="FFFFFF"/>
                </a:solidFill>
                <a:latin typeface="Inter"/>
                <a:ea typeface="Inter"/>
                <a:cs typeface="Inter"/>
                <a:sym typeface="Inter"/>
              </a:rPr>
              <a:t> is </a:t>
            </a:r>
            <a:r>
              <a:rPr lang="en-US" sz="2699" dirty="0" err="1">
                <a:solidFill>
                  <a:srgbClr val="FFFFFF"/>
                </a:solidFill>
                <a:latin typeface="Inter"/>
                <a:ea typeface="Inter"/>
                <a:cs typeface="Inter"/>
                <a:sym typeface="Inter"/>
              </a:rPr>
              <a:t>bij</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een</a:t>
            </a:r>
            <a:r>
              <a:rPr lang="en-US" sz="2699" dirty="0">
                <a:solidFill>
                  <a:srgbClr val="FFFFFF"/>
                </a:solidFill>
                <a:latin typeface="Inter"/>
                <a:ea typeface="Inter"/>
                <a:cs typeface="Inter"/>
                <a:sym typeface="Inter"/>
              </a:rPr>
              <a:t> van de </a:t>
            </a:r>
            <a:r>
              <a:rPr lang="en-US" sz="2699" dirty="0" err="1">
                <a:solidFill>
                  <a:srgbClr val="FFFFFF"/>
                </a:solidFill>
                <a:latin typeface="Inter"/>
                <a:ea typeface="Inter"/>
                <a:cs typeface="Inter"/>
                <a:sym typeface="Inter"/>
              </a:rPr>
              <a:t>partijen</a:t>
            </a:r>
            <a:endParaRPr lang="en-US" sz="2699" dirty="0">
              <a:solidFill>
                <a:srgbClr val="FFFFFF"/>
              </a:solidFill>
              <a:latin typeface="Inter"/>
              <a:ea typeface="Inter"/>
              <a:cs typeface="Inter"/>
              <a:sym typeface="Inter"/>
            </a:endParaRPr>
          </a:p>
        </p:txBody>
      </p:sp>
      <p:sp>
        <p:nvSpPr>
          <p:cNvPr id="19" name="TextBox 19">
            <a:extLst>
              <a:ext uri="{FF2B5EF4-FFF2-40B4-BE49-F238E27FC236}">
                <a16:creationId xmlns:a16="http://schemas.microsoft.com/office/drawing/2014/main" id="{5D7C33C1-37A1-C8F3-96B5-5C65920BD584}"/>
              </a:ext>
            </a:extLst>
          </p:cNvPr>
          <p:cNvSpPr txBox="1"/>
          <p:nvPr/>
        </p:nvSpPr>
        <p:spPr>
          <a:xfrm>
            <a:off x="8000629" y="7624484"/>
            <a:ext cx="7641844" cy="1421479"/>
          </a:xfrm>
          <a:prstGeom prst="rect">
            <a:avLst/>
          </a:prstGeom>
        </p:spPr>
        <p:txBody>
          <a:bodyPr lIns="0" tIns="0" rIns="0" bIns="0" rtlCol="0" anchor="t">
            <a:spAutoFit/>
          </a:bodyPr>
          <a:lstStyle/>
          <a:p>
            <a:pPr algn="l">
              <a:lnSpc>
                <a:spcPts val="3779"/>
              </a:lnSpc>
            </a:pPr>
            <a:r>
              <a:rPr lang="nl-NL" sz="2699" dirty="0">
                <a:solidFill>
                  <a:srgbClr val="FFFFFF"/>
                </a:solidFill>
                <a:latin typeface="Inter"/>
                <a:ea typeface="Inter"/>
                <a:cs typeface="Inter"/>
                <a:sym typeface="Inter"/>
              </a:rPr>
              <a:t>Wat mij betreft maakt de advocatuur veel te weinig gebruik van de mogelijkheden van art. 96 Rv</a:t>
            </a:r>
          </a:p>
        </p:txBody>
      </p:sp>
    </p:spTree>
    <p:extLst>
      <p:ext uri="{BB962C8B-B14F-4D97-AF65-F5344CB8AC3E}">
        <p14:creationId xmlns:p14="http://schemas.microsoft.com/office/powerpoint/2010/main" val="265197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70B54-B160-9E10-038A-A9171AF7903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98CA96-E086-29B2-BC85-D1DB0AF27E81}"/>
              </a:ext>
            </a:extLst>
          </p:cNvPr>
          <p:cNvGrpSpPr/>
          <p:nvPr/>
        </p:nvGrpSpPr>
        <p:grpSpPr>
          <a:xfrm>
            <a:off x="6781800" y="0"/>
            <a:ext cx="11506200" cy="10287000"/>
            <a:chOff x="0" y="0"/>
            <a:chExt cx="3418263" cy="2709333"/>
          </a:xfrm>
        </p:grpSpPr>
        <p:sp>
          <p:nvSpPr>
            <p:cNvPr id="3" name="Freeform 3">
              <a:extLst>
                <a:ext uri="{FF2B5EF4-FFF2-40B4-BE49-F238E27FC236}">
                  <a16:creationId xmlns:a16="http://schemas.microsoft.com/office/drawing/2014/main" id="{BF441A15-A4CA-16FE-53C2-EF7D16BF21EA}"/>
                </a:ext>
              </a:extLst>
            </p:cNvPr>
            <p:cNvSpPr/>
            <p:nvPr/>
          </p:nvSpPr>
          <p:spPr>
            <a:xfrm>
              <a:off x="0" y="0"/>
              <a:ext cx="3418263" cy="2709333"/>
            </a:xfrm>
            <a:custGeom>
              <a:avLst/>
              <a:gdLst/>
              <a:ahLst/>
              <a:cxnLst/>
              <a:rect l="l" t="t" r="r" b="b"/>
              <a:pathLst>
                <a:path w="3418263" h="2709333">
                  <a:moveTo>
                    <a:pt x="0" y="0"/>
                  </a:moveTo>
                  <a:lnTo>
                    <a:pt x="3418263" y="0"/>
                  </a:lnTo>
                  <a:lnTo>
                    <a:pt x="3418263"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C65B3DF4-2B42-F8D9-60C0-443317DA99B8}"/>
                </a:ext>
              </a:extLst>
            </p:cNvPr>
            <p:cNvSpPr txBox="1"/>
            <p:nvPr/>
          </p:nvSpPr>
          <p:spPr>
            <a:xfrm>
              <a:off x="0" y="-47625"/>
              <a:ext cx="3418263"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4875FA65-896C-E42D-81DD-8B273A7452BA}"/>
              </a:ext>
            </a:extLst>
          </p:cNvPr>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a:p>
        </p:txBody>
      </p:sp>
      <p:sp>
        <p:nvSpPr>
          <p:cNvPr id="16" name="TextBox 16">
            <a:extLst>
              <a:ext uri="{FF2B5EF4-FFF2-40B4-BE49-F238E27FC236}">
                <a16:creationId xmlns:a16="http://schemas.microsoft.com/office/drawing/2014/main" id="{E0BB526A-D025-26B2-D52D-711DE4008405}"/>
              </a:ext>
            </a:extLst>
          </p:cNvPr>
          <p:cNvSpPr txBox="1"/>
          <p:nvPr/>
        </p:nvSpPr>
        <p:spPr>
          <a:xfrm>
            <a:off x="489364" y="556325"/>
            <a:ext cx="11249757" cy="1667123"/>
          </a:xfrm>
          <a:prstGeom prst="rect">
            <a:avLst/>
          </a:prstGeom>
        </p:spPr>
        <p:txBody>
          <a:bodyPr wrap="square" lIns="0" tIns="0" rIns="0" bIns="0" rtlCol="0" anchor="t">
            <a:spAutoFit/>
          </a:bodyPr>
          <a:lstStyle/>
          <a:p>
            <a:pPr algn="l">
              <a:lnSpc>
                <a:spcPts val="6510"/>
              </a:lnSpc>
            </a:pPr>
            <a:r>
              <a:rPr lang="en-US" sz="6200" b="1" dirty="0">
                <a:solidFill>
                  <a:srgbClr val="A31A67"/>
                </a:solidFill>
                <a:latin typeface="Inter Bold"/>
                <a:ea typeface="Inter Bold"/>
                <a:cs typeface="Inter Bold"/>
                <a:sym typeface="Inter Bold"/>
              </a:rPr>
              <a:t>Procedure ex </a:t>
            </a:r>
          </a:p>
          <a:p>
            <a:pPr algn="l">
              <a:lnSpc>
                <a:spcPts val="6510"/>
              </a:lnSpc>
            </a:pPr>
            <a:r>
              <a:rPr lang="en-US" sz="6200" b="1" dirty="0">
                <a:solidFill>
                  <a:srgbClr val="A31A67"/>
                </a:solidFill>
                <a:latin typeface="Inter Bold"/>
                <a:ea typeface="Inter Bold"/>
                <a:cs typeface="Inter Bold"/>
                <a:sym typeface="Inter Bold"/>
              </a:rPr>
              <a:t>art. 96 </a:t>
            </a:r>
            <a:r>
              <a:rPr lang="en-US" sz="6200" b="1" dirty="0" err="1">
                <a:solidFill>
                  <a:srgbClr val="A31A67"/>
                </a:solidFill>
                <a:latin typeface="Inter Bold"/>
                <a:ea typeface="Inter Bold"/>
                <a:cs typeface="Inter Bold"/>
                <a:sym typeface="Inter Bold"/>
              </a:rPr>
              <a:t>Rv</a:t>
            </a:r>
            <a:r>
              <a:rPr lang="en-US" sz="6200" b="1" dirty="0">
                <a:solidFill>
                  <a:srgbClr val="A31A67"/>
                </a:solidFill>
                <a:latin typeface="Inter Bold"/>
                <a:ea typeface="Inter Bold"/>
                <a:cs typeface="Inter Bold"/>
                <a:sym typeface="Inter Bold"/>
              </a:rPr>
              <a:t> (2)</a:t>
            </a:r>
          </a:p>
        </p:txBody>
      </p:sp>
      <p:sp>
        <p:nvSpPr>
          <p:cNvPr id="17" name="TextBox 17">
            <a:extLst>
              <a:ext uri="{FF2B5EF4-FFF2-40B4-BE49-F238E27FC236}">
                <a16:creationId xmlns:a16="http://schemas.microsoft.com/office/drawing/2014/main" id="{B7083463-020F-D495-2542-9DB0753620AA}"/>
              </a:ext>
            </a:extLst>
          </p:cNvPr>
          <p:cNvSpPr txBox="1"/>
          <p:nvPr/>
        </p:nvSpPr>
        <p:spPr>
          <a:xfrm>
            <a:off x="7918199" y="1874600"/>
            <a:ext cx="7641844" cy="454804"/>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Geschil</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Havenbedrijf</a:t>
            </a:r>
            <a:r>
              <a:rPr lang="en-US" sz="2699" dirty="0">
                <a:solidFill>
                  <a:srgbClr val="FFFFFF"/>
                </a:solidFill>
                <a:latin typeface="Open Sans"/>
                <a:ea typeface="Open Sans"/>
                <a:cs typeface="Open Sans"/>
                <a:sym typeface="Open Sans"/>
              </a:rPr>
              <a:t> en </a:t>
            </a:r>
            <a:r>
              <a:rPr lang="en-US" sz="2699" dirty="0" err="1">
                <a:solidFill>
                  <a:srgbClr val="FFFFFF"/>
                </a:solidFill>
                <a:latin typeface="Open Sans"/>
                <a:ea typeface="Open Sans"/>
                <a:cs typeface="Open Sans"/>
                <a:sym typeface="Open Sans"/>
              </a:rPr>
              <a:t>Watertaxi</a:t>
            </a:r>
            <a:endParaRPr lang="en-US" sz="2699" dirty="0">
              <a:solidFill>
                <a:srgbClr val="FFFFFF"/>
              </a:solidFill>
              <a:latin typeface="Open Sans"/>
              <a:ea typeface="Open Sans"/>
              <a:cs typeface="Open Sans"/>
              <a:sym typeface="Open Sans"/>
            </a:endParaRPr>
          </a:p>
        </p:txBody>
      </p:sp>
      <p:sp>
        <p:nvSpPr>
          <p:cNvPr id="18" name="TextBox 18">
            <a:extLst>
              <a:ext uri="{FF2B5EF4-FFF2-40B4-BE49-F238E27FC236}">
                <a16:creationId xmlns:a16="http://schemas.microsoft.com/office/drawing/2014/main" id="{DB485ABE-B8EA-7B38-47E6-8D994DE2BAF0}"/>
              </a:ext>
            </a:extLst>
          </p:cNvPr>
          <p:cNvSpPr txBox="1"/>
          <p:nvPr/>
        </p:nvSpPr>
        <p:spPr>
          <a:xfrm>
            <a:off x="7881756" y="3200825"/>
            <a:ext cx="7641844" cy="446854"/>
          </a:xfrm>
          <a:prstGeom prst="rect">
            <a:avLst/>
          </a:prstGeom>
        </p:spPr>
        <p:txBody>
          <a:bodyPr lIns="0" tIns="0" rIns="0" bIns="0" rtlCol="0" anchor="t">
            <a:spAutoFit/>
          </a:bodyPr>
          <a:lstStyle/>
          <a:p>
            <a:pPr algn="l">
              <a:lnSpc>
                <a:spcPts val="3779"/>
              </a:lnSpc>
            </a:pPr>
            <a:r>
              <a:rPr lang="en-US" sz="2699" dirty="0" err="1">
                <a:solidFill>
                  <a:srgbClr val="FFFFFF"/>
                </a:solidFill>
                <a:latin typeface="Inter"/>
                <a:ea typeface="Inter"/>
                <a:cs typeface="Inter"/>
                <a:sym typeface="Inter"/>
              </a:rPr>
              <a:t>Toezichthouder</a:t>
            </a:r>
            <a:r>
              <a:rPr lang="en-US" sz="2699" dirty="0">
                <a:solidFill>
                  <a:srgbClr val="FFFFFF"/>
                </a:solidFill>
                <a:latin typeface="Inter"/>
                <a:ea typeface="Inter"/>
                <a:cs typeface="Inter"/>
                <a:sym typeface="Inter"/>
              </a:rPr>
              <a:t> en </a:t>
            </a:r>
            <a:r>
              <a:rPr lang="en-US" sz="2699" dirty="0" err="1">
                <a:solidFill>
                  <a:srgbClr val="FFFFFF"/>
                </a:solidFill>
                <a:latin typeface="Inter"/>
                <a:ea typeface="Inter"/>
                <a:cs typeface="Inter"/>
                <a:sym typeface="Inter"/>
              </a:rPr>
              <a:t>taxischipper</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kan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niet</a:t>
            </a:r>
            <a:endParaRPr lang="en-US" sz="2699" dirty="0">
              <a:solidFill>
                <a:srgbClr val="FFFFFF"/>
              </a:solidFill>
              <a:latin typeface="Inter"/>
              <a:ea typeface="Inter"/>
              <a:cs typeface="Inter"/>
              <a:sym typeface="Inter"/>
            </a:endParaRPr>
          </a:p>
        </p:txBody>
      </p:sp>
      <p:sp>
        <p:nvSpPr>
          <p:cNvPr id="19" name="TextBox 19">
            <a:extLst>
              <a:ext uri="{FF2B5EF4-FFF2-40B4-BE49-F238E27FC236}">
                <a16:creationId xmlns:a16="http://schemas.microsoft.com/office/drawing/2014/main" id="{E8734499-340F-A0E2-E2FD-943D4D209378}"/>
              </a:ext>
            </a:extLst>
          </p:cNvPr>
          <p:cNvSpPr txBox="1"/>
          <p:nvPr/>
        </p:nvSpPr>
        <p:spPr>
          <a:xfrm>
            <a:off x="7861878" y="4519100"/>
            <a:ext cx="7641844" cy="4345357"/>
          </a:xfrm>
          <a:prstGeom prst="rect">
            <a:avLst/>
          </a:prstGeom>
        </p:spPr>
        <p:txBody>
          <a:bodyPr lIns="0" tIns="0" rIns="0" bIns="0" rtlCol="0" anchor="t">
            <a:spAutoFit/>
          </a:bodyPr>
          <a:lstStyle/>
          <a:p>
            <a:pPr algn="l">
              <a:lnSpc>
                <a:spcPts val="3779"/>
              </a:lnSpc>
            </a:pPr>
            <a:r>
              <a:rPr lang="en-US" sz="2699" dirty="0">
                <a:solidFill>
                  <a:srgbClr val="FFFFFF"/>
                </a:solidFill>
                <a:latin typeface="Inter"/>
                <a:ea typeface="Inter"/>
                <a:cs typeface="Inter"/>
                <a:sym typeface="Inter"/>
              </a:rPr>
              <a:t>Rotterdam </a:t>
            </a:r>
            <a:r>
              <a:rPr lang="en-US" sz="2699" dirty="0" err="1">
                <a:solidFill>
                  <a:srgbClr val="FFFFFF"/>
                </a:solidFill>
                <a:latin typeface="Inter"/>
                <a:ea typeface="Inter"/>
                <a:cs typeface="Inter"/>
                <a:sym typeface="Inter"/>
              </a:rPr>
              <a:t>Havenbedrijf</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werknemers</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stonden</a:t>
            </a:r>
            <a:r>
              <a:rPr lang="en-US" sz="2699" dirty="0">
                <a:solidFill>
                  <a:srgbClr val="FFFFFF"/>
                </a:solidFill>
                <a:latin typeface="Inter"/>
                <a:ea typeface="Inter"/>
                <a:cs typeface="Inter"/>
                <a:sym typeface="Inter"/>
              </a:rPr>
              <a:t> in de </a:t>
            </a:r>
            <a:r>
              <a:rPr lang="en-US" sz="2699" dirty="0" err="1">
                <a:solidFill>
                  <a:srgbClr val="FFFFFF"/>
                </a:solidFill>
                <a:latin typeface="Inter"/>
                <a:ea typeface="Inter"/>
                <a:cs typeface="Inter"/>
                <a:sym typeface="Inter"/>
              </a:rPr>
              <a:t>Rotterdamse</a:t>
            </a:r>
            <a:r>
              <a:rPr lang="en-US" sz="2699" dirty="0">
                <a:solidFill>
                  <a:srgbClr val="FFFFFF"/>
                </a:solidFill>
                <a:latin typeface="Inter"/>
                <a:ea typeface="Inter"/>
                <a:cs typeface="Inter"/>
                <a:sym typeface="Inter"/>
              </a:rPr>
              <a:t> Rechtbank </a:t>
            </a:r>
            <a:r>
              <a:rPr lang="en-US" sz="2699" dirty="0" err="1">
                <a:solidFill>
                  <a:srgbClr val="FFFFFF"/>
                </a:solidFill>
                <a:latin typeface="Inter"/>
                <a:ea typeface="Inter"/>
                <a:cs typeface="Inter"/>
                <a:sym typeface="Inter"/>
              </a:rPr>
              <a:t>tegenover</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hun</a:t>
            </a:r>
            <a:r>
              <a:rPr lang="en-US" sz="2699" dirty="0">
                <a:solidFill>
                  <a:srgbClr val="FFFFFF"/>
                </a:solidFill>
                <a:latin typeface="Inter"/>
                <a:ea typeface="Inter"/>
                <a:cs typeface="Inter"/>
                <a:sym typeface="Inter"/>
              </a:rPr>
              <a:t> baas. Zij </a:t>
            </a:r>
            <a:r>
              <a:rPr lang="en-US" sz="2699" dirty="0" err="1">
                <a:solidFill>
                  <a:srgbClr val="FFFFFF"/>
                </a:solidFill>
                <a:latin typeface="Inter"/>
                <a:ea typeface="Inter"/>
                <a:cs typeface="Inter"/>
                <a:sym typeface="Inter"/>
              </a:rPr>
              <a:t>vochten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voor</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hun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bijbaantje</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als</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watertaxischipper</a:t>
            </a:r>
            <a:r>
              <a:rPr lang="en-US" sz="2699" dirty="0">
                <a:solidFill>
                  <a:srgbClr val="FFFFFF"/>
                </a:solidFill>
                <a:latin typeface="Inter"/>
                <a:ea typeface="Inter"/>
                <a:cs typeface="Inter"/>
                <a:sym typeface="Inter"/>
              </a:rPr>
              <a:t>.</a:t>
            </a:r>
          </a:p>
          <a:p>
            <a:pPr algn="l">
              <a:lnSpc>
                <a:spcPts val="3779"/>
              </a:lnSpc>
            </a:pPr>
            <a:endParaRPr lang="en-US" sz="2699" dirty="0">
              <a:solidFill>
                <a:srgbClr val="FFFFFF"/>
              </a:solidFill>
              <a:latin typeface="Inter"/>
              <a:ea typeface="Inter"/>
              <a:cs typeface="Inter"/>
              <a:sym typeface="Inter"/>
            </a:endParaRPr>
          </a:p>
          <a:p>
            <a:pPr algn="l">
              <a:lnSpc>
                <a:spcPts val="3779"/>
              </a:lnSpc>
            </a:pPr>
            <a:r>
              <a:rPr lang="en-US" sz="2699" dirty="0">
                <a:solidFill>
                  <a:srgbClr val="FFFFFF"/>
                </a:solidFill>
                <a:latin typeface="Inter"/>
                <a:ea typeface="Inter"/>
                <a:cs typeface="Inter"/>
                <a:sym typeface="Inter"/>
              </a:rPr>
              <a:t>Rb. Rotterdam 5 </a:t>
            </a:r>
            <a:r>
              <a:rPr lang="en-US" sz="2699" dirty="0" err="1">
                <a:solidFill>
                  <a:srgbClr val="FFFFFF"/>
                </a:solidFill>
                <a:latin typeface="Inter"/>
                <a:ea typeface="Inter"/>
                <a:cs typeface="Inter"/>
                <a:sym typeface="Inter"/>
              </a:rPr>
              <a:t>november</a:t>
            </a:r>
            <a:r>
              <a:rPr lang="en-US" sz="2699" dirty="0">
                <a:solidFill>
                  <a:srgbClr val="FFFFFF"/>
                </a:solidFill>
                <a:latin typeface="Inter"/>
                <a:ea typeface="Inter"/>
                <a:cs typeface="Inter"/>
                <a:sym typeface="Inter"/>
              </a:rPr>
              <a:t> 2018</a:t>
            </a:r>
          </a:p>
          <a:p>
            <a:pPr algn="l">
              <a:lnSpc>
                <a:spcPts val="3779"/>
              </a:lnSpc>
            </a:pPr>
            <a:r>
              <a:rPr lang="en-US" sz="2699" dirty="0">
                <a:solidFill>
                  <a:srgbClr val="FFFFFF"/>
                </a:solidFill>
                <a:latin typeface="Inter"/>
                <a:ea typeface="Inter"/>
                <a:cs typeface="Inter"/>
                <a:sym typeface="Inter"/>
              </a:rPr>
              <a:t>	ECLI:NL:RBROT:2018:8979</a:t>
            </a:r>
          </a:p>
          <a:p>
            <a:pPr algn="l">
              <a:lnSpc>
                <a:spcPts val="3779"/>
              </a:lnSpc>
            </a:pPr>
            <a:r>
              <a:rPr lang="en-US" sz="2699" dirty="0" err="1">
                <a:solidFill>
                  <a:srgbClr val="FFFFFF"/>
                </a:solidFill>
                <a:latin typeface="Inter"/>
                <a:ea typeface="Inter"/>
                <a:cs typeface="Inter"/>
                <a:sym typeface="Inter"/>
              </a:rPr>
              <a:t>bevestigd</a:t>
            </a:r>
            <a:r>
              <a:rPr lang="en-US" sz="2699" dirty="0">
                <a:solidFill>
                  <a:srgbClr val="FFFFFF"/>
                </a:solidFill>
                <a:latin typeface="Inter"/>
                <a:ea typeface="Inter"/>
                <a:cs typeface="Inter"/>
                <a:sym typeface="Inter"/>
              </a:rPr>
              <a:t> door Hof Den Haag 28 April 2020</a:t>
            </a:r>
          </a:p>
          <a:p>
            <a:pPr algn="l">
              <a:lnSpc>
                <a:spcPts val="3779"/>
              </a:lnSpc>
            </a:pPr>
            <a:r>
              <a:rPr lang="en-US" sz="2699" dirty="0">
                <a:solidFill>
                  <a:srgbClr val="FFFFFF"/>
                </a:solidFill>
                <a:latin typeface="Inter"/>
                <a:ea typeface="Inter"/>
                <a:cs typeface="Inter"/>
                <a:sym typeface="Inter"/>
              </a:rPr>
              <a:t>	ECLI:NL:GHDHA:2020:872</a:t>
            </a:r>
          </a:p>
        </p:txBody>
      </p:sp>
      <p:pic>
        <p:nvPicPr>
          <p:cNvPr id="20" name="Afbeelding 19">
            <a:extLst>
              <a:ext uri="{FF2B5EF4-FFF2-40B4-BE49-F238E27FC236}">
                <a16:creationId xmlns:a16="http://schemas.microsoft.com/office/drawing/2014/main" id="{DCC5106A-ADD1-816B-1AAE-5DB8035ADBD4}"/>
              </a:ext>
            </a:extLst>
          </p:cNvPr>
          <p:cNvPicPr>
            <a:picLocks noChangeAspect="1"/>
          </p:cNvPicPr>
          <p:nvPr/>
        </p:nvPicPr>
        <p:blipFill>
          <a:blip r:embed="rId2"/>
          <a:stretch>
            <a:fillRect/>
          </a:stretch>
        </p:blipFill>
        <p:spPr>
          <a:xfrm>
            <a:off x="421806" y="2616630"/>
            <a:ext cx="5930371" cy="7311083"/>
          </a:xfrm>
          <a:prstGeom prst="rect">
            <a:avLst/>
          </a:prstGeom>
        </p:spPr>
      </p:pic>
    </p:spTree>
    <p:extLst>
      <p:ext uri="{BB962C8B-B14F-4D97-AF65-F5344CB8AC3E}">
        <p14:creationId xmlns:p14="http://schemas.microsoft.com/office/powerpoint/2010/main" val="3591156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73C3B-DF64-E25E-5E7B-B69099953CB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1F22C10-0527-5D10-D32F-FE740E0DCA57}"/>
              </a:ext>
            </a:extLst>
          </p:cNvPr>
          <p:cNvGrpSpPr/>
          <p:nvPr/>
        </p:nvGrpSpPr>
        <p:grpSpPr>
          <a:xfrm flipH="1">
            <a:off x="18287999" y="0"/>
            <a:ext cx="45719" cy="10287000"/>
            <a:chOff x="0" y="0"/>
            <a:chExt cx="2783788" cy="2709333"/>
          </a:xfrm>
        </p:grpSpPr>
        <p:sp>
          <p:nvSpPr>
            <p:cNvPr id="3" name="Freeform 3">
              <a:extLst>
                <a:ext uri="{FF2B5EF4-FFF2-40B4-BE49-F238E27FC236}">
                  <a16:creationId xmlns:a16="http://schemas.microsoft.com/office/drawing/2014/main" id="{5950672F-6523-6538-A829-114D9678F586}"/>
                </a:ext>
              </a:extLst>
            </p:cNvPr>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80B1366D-051A-55F1-8282-FD84B947167E}"/>
                </a:ext>
              </a:extLst>
            </p:cNvPr>
            <p:cNvSpPr txBox="1"/>
            <p:nvPr/>
          </p:nvSpPr>
          <p:spPr>
            <a:xfrm>
              <a:off x="0" y="-47625"/>
              <a:ext cx="2783788"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58AB5280-FDEE-1040-9A3D-BE74B01BFB2A}"/>
              </a:ext>
            </a:extLst>
          </p:cNvPr>
          <p:cNvSpPr/>
          <p:nvPr/>
        </p:nvSpPr>
        <p:spPr>
          <a:xfrm flipV="1">
            <a:off x="839945" y="2324009"/>
            <a:ext cx="1858299" cy="0"/>
          </a:xfrm>
          <a:prstGeom prst="line">
            <a:avLst/>
          </a:prstGeom>
          <a:ln w="76200" cap="flat">
            <a:solidFill>
              <a:srgbClr val="F6F6F6"/>
            </a:solidFill>
            <a:prstDash val="solid"/>
            <a:headEnd type="none" w="sm" len="sm"/>
            <a:tailEnd type="none" w="sm" len="sm"/>
          </a:ln>
        </p:spPr>
        <p:txBody>
          <a:bodyPr/>
          <a:lstStyle/>
          <a:p>
            <a:endParaRPr lang="nl-NL"/>
          </a:p>
        </p:txBody>
      </p:sp>
      <p:sp>
        <p:nvSpPr>
          <p:cNvPr id="8" name="TextBox 8">
            <a:extLst>
              <a:ext uri="{FF2B5EF4-FFF2-40B4-BE49-F238E27FC236}">
                <a16:creationId xmlns:a16="http://schemas.microsoft.com/office/drawing/2014/main" id="{507A67DC-CDB0-C9B2-9E38-0ABCDD621B6F}"/>
              </a:ext>
            </a:extLst>
          </p:cNvPr>
          <p:cNvSpPr txBox="1"/>
          <p:nvPr/>
        </p:nvSpPr>
        <p:spPr>
          <a:xfrm>
            <a:off x="8575891" y="771605"/>
            <a:ext cx="713090" cy="774800"/>
          </a:xfrm>
          <a:prstGeom prst="rect">
            <a:avLst/>
          </a:prstGeom>
        </p:spPr>
        <p:txBody>
          <a:bodyPr lIns="44470" tIns="44470" rIns="44470" bIns="44470" rtlCol="0" anchor="ctr"/>
          <a:lstStyle/>
          <a:p>
            <a:pPr algn="ctr">
              <a:lnSpc>
                <a:spcPts val="4199"/>
              </a:lnSpc>
            </a:pPr>
            <a:endParaRPr lang="en-US" sz="2999" b="1" dirty="0">
              <a:solidFill>
                <a:srgbClr val="A31A67"/>
              </a:solidFill>
              <a:latin typeface="Inter Bold"/>
              <a:ea typeface="Inter Bold"/>
              <a:cs typeface="Inter Bold"/>
              <a:sym typeface="Inter Bold"/>
            </a:endParaRPr>
          </a:p>
        </p:txBody>
      </p:sp>
      <p:sp>
        <p:nvSpPr>
          <p:cNvPr id="16" name="TextBox 16">
            <a:extLst>
              <a:ext uri="{FF2B5EF4-FFF2-40B4-BE49-F238E27FC236}">
                <a16:creationId xmlns:a16="http://schemas.microsoft.com/office/drawing/2014/main" id="{D26DD5B7-42DF-85B3-56F0-4B496F671DAC}"/>
              </a:ext>
            </a:extLst>
          </p:cNvPr>
          <p:cNvSpPr txBox="1"/>
          <p:nvPr/>
        </p:nvSpPr>
        <p:spPr>
          <a:xfrm>
            <a:off x="4160518" y="2405528"/>
            <a:ext cx="9784082" cy="3334246"/>
          </a:xfrm>
          <a:prstGeom prst="rect">
            <a:avLst/>
          </a:prstGeom>
        </p:spPr>
        <p:txBody>
          <a:bodyPr wrap="square" lIns="0" tIns="0" rIns="0" bIns="0" rtlCol="0" anchor="t">
            <a:spAutoFit/>
          </a:bodyPr>
          <a:lstStyle/>
          <a:p>
            <a:pPr algn="l">
              <a:lnSpc>
                <a:spcPts val="6510"/>
              </a:lnSpc>
            </a:pPr>
            <a:endParaRPr lang="en-US" sz="6200" b="1" dirty="0">
              <a:solidFill>
                <a:srgbClr val="A31A67"/>
              </a:solidFill>
              <a:latin typeface="Inter Bold"/>
              <a:ea typeface="Inter Bold"/>
              <a:cs typeface="Inter Bold"/>
              <a:sym typeface="Inter Bold"/>
            </a:endParaRPr>
          </a:p>
          <a:p>
            <a:pPr algn="l">
              <a:lnSpc>
                <a:spcPts val="6510"/>
              </a:lnSpc>
            </a:pPr>
            <a:r>
              <a:rPr lang="en-US" sz="6200" b="1" dirty="0">
                <a:solidFill>
                  <a:srgbClr val="A31A67"/>
                </a:solidFill>
                <a:latin typeface="Inter Bold"/>
                <a:ea typeface="Inter Bold"/>
                <a:cs typeface="Inter Bold"/>
                <a:sym typeface="Inter Bold"/>
              </a:rPr>
              <a:t>DE</a:t>
            </a:r>
          </a:p>
          <a:p>
            <a:pPr algn="l">
              <a:lnSpc>
                <a:spcPts val="6510"/>
              </a:lnSpc>
            </a:pPr>
            <a:r>
              <a:rPr lang="en-US" sz="6200" b="1" dirty="0">
                <a:solidFill>
                  <a:srgbClr val="A31A67"/>
                </a:solidFill>
                <a:latin typeface="Inter Bold"/>
                <a:ea typeface="Inter Bold"/>
                <a:cs typeface="Inter Bold"/>
                <a:sym typeface="Inter Bold"/>
              </a:rPr>
              <a:t>ROTTERDAMSE REGELRECHTER</a:t>
            </a:r>
          </a:p>
        </p:txBody>
      </p:sp>
      <p:sp>
        <p:nvSpPr>
          <p:cNvPr id="18" name="TextBox 18">
            <a:extLst>
              <a:ext uri="{FF2B5EF4-FFF2-40B4-BE49-F238E27FC236}">
                <a16:creationId xmlns:a16="http://schemas.microsoft.com/office/drawing/2014/main" id="{AB5CE9D3-0F0B-C2FE-41DB-3CB7E085705D}"/>
              </a:ext>
            </a:extLst>
          </p:cNvPr>
          <p:cNvSpPr txBox="1"/>
          <p:nvPr/>
        </p:nvSpPr>
        <p:spPr>
          <a:xfrm>
            <a:off x="9617456" y="3052665"/>
            <a:ext cx="7641844" cy="454804"/>
          </a:xfrm>
          <a:prstGeom prst="rect">
            <a:avLst/>
          </a:prstGeom>
        </p:spPr>
        <p:txBody>
          <a:bodyPr lIns="0" tIns="0" rIns="0" bIns="0" rtlCol="0" anchor="t">
            <a:spAutoFit/>
          </a:bodyPr>
          <a:lstStyle/>
          <a:p>
            <a:pPr algn="l">
              <a:lnSpc>
                <a:spcPts val="3779"/>
              </a:lnSpc>
            </a:pPr>
            <a:r>
              <a:rPr lang="en-US" sz="2699" dirty="0">
                <a:solidFill>
                  <a:srgbClr val="FFFFFF"/>
                </a:solidFill>
                <a:latin typeface="Open Sans"/>
                <a:ea typeface="Open Sans"/>
                <a:cs typeface="Open Sans"/>
                <a:sym typeface="Open Sans"/>
              </a:rPr>
              <a:t>S</a:t>
            </a:r>
          </a:p>
        </p:txBody>
      </p:sp>
      <p:sp>
        <p:nvSpPr>
          <p:cNvPr id="22" name="TextBox 22">
            <a:extLst>
              <a:ext uri="{FF2B5EF4-FFF2-40B4-BE49-F238E27FC236}">
                <a16:creationId xmlns:a16="http://schemas.microsoft.com/office/drawing/2014/main" id="{1276AEE4-DC04-C0A3-4D08-90FF6BAAD7C6}"/>
              </a:ext>
            </a:extLst>
          </p:cNvPr>
          <p:cNvSpPr txBox="1"/>
          <p:nvPr/>
        </p:nvSpPr>
        <p:spPr>
          <a:xfrm>
            <a:off x="8575890" y="5330304"/>
            <a:ext cx="713090" cy="773242"/>
          </a:xfrm>
          <a:prstGeom prst="rect">
            <a:avLst/>
          </a:prstGeom>
        </p:spPr>
        <p:txBody>
          <a:bodyPr lIns="44470" tIns="44470" rIns="44470" bIns="44470" rtlCol="0" anchor="ctr"/>
          <a:lstStyle/>
          <a:p>
            <a:pPr algn="ctr">
              <a:lnSpc>
                <a:spcPts val="4199"/>
              </a:lnSpc>
            </a:pPr>
            <a:endParaRPr lang="en-US" sz="2999" b="1" dirty="0">
              <a:solidFill>
                <a:srgbClr val="A31A67"/>
              </a:solidFill>
              <a:latin typeface="Inter Bold"/>
              <a:ea typeface="Inter Bold"/>
              <a:cs typeface="Inter Bold"/>
              <a:sym typeface="Inter Bold"/>
            </a:endParaRPr>
          </a:p>
        </p:txBody>
      </p:sp>
    </p:spTree>
    <p:extLst>
      <p:ext uri="{BB962C8B-B14F-4D97-AF65-F5344CB8AC3E}">
        <p14:creationId xmlns:p14="http://schemas.microsoft.com/office/powerpoint/2010/main" val="1851637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7D057-67F0-D994-A435-E0B67F02E5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6806FCD-825E-843E-EE9E-5AEEEC0D22C1}"/>
              </a:ext>
            </a:extLst>
          </p:cNvPr>
          <p:cNvGrpSpPr/>
          <p:nvPr/>
        </p:nvGrpSpPr>
        <p:grpSpPr>
          <a:xfrm>
            <a:off x="7718306" y="0"/>
            <a:ext cx="10569694" cy="10287000"/>
            <a:chOff x="0" y="0"/>
            <a:chExt cx="2783788" cy="2709333"/>
          </a:xfrm>
        </p:grpSpPr>
        <p:sp>
          <p:nvSpPr>
            <p:cNvPr id="3" name="Freeform 3">
              <a:extLst>
                <a:ext uri="{FF2B5EF4-FFF2-40B4-BE49-F238E27FC236}">
                  <a16:creationId xmlns:a16="http://schemas.microsoft.com/office/drawing/2014/main" id="{125E233C-6DFB-A502-274E-9636B55CCCDE}"/>
                </a:ext>
              </a:extLst>
            </p:cNvPr>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1E2622A7-3DAD-B4C6-6E17-56A64CDF10EE}"/>
                </a:ext>
              </a:extLst>
            </p:cNvPr>
            <p:cNvSpPr txBox="1"/>
            <p:nvPr/>
          </p:nvSpPr>
          <p:spPr>
            <a:xfrm>
              <a:off x="0" y="-47625"/>
              <a:ext cx="2783788"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8DEE5003-A435-A433-2853-912D0FDF8DE3}"/>
              </a:ext>
            </a:extLst>
          </p:cNvPr>
          <p:cNvSpPr/>
          <p:nvPr/>
        </p:nvSpPr>
        <p:spPr>
          <a:xfrm flipV="1">
            <a:off x="839945" y="2324009"/>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6" name="Group 6">
            <a:extLst>
              <a:ext uri="{FF2B5EF4-FFF2-40B4-BE49-F238E27FC236}">
                <a16:creationId xmlns:a16="http://schemas.microsoft.com/office/drawing/2014/main" id="{C9990303-BFFE-E698-59CE-38370FE39CB8}"/>
              </a:ext>
            </a:extLst>
          </p:cNvPr>
          <p:cNvGrpSpPr/>
          <p:nvPr/>
        </p:nvGrpSpPr>
        <p:grpSpPr>
          <a:xfrm>
            <a:off x="8493611" y="751035"/>
            <a:ext cx="877649" cy="877649"/>
            <a:chOff x="0" y="0"/>
            <a:chExt cx="812800" cy="812800"/>
          </a:xfrm>
        </p:grpSpPr>
        <p:sp>
          <p:nvSpPr>
            <p:cNvPr id="7" name="Freeform 7">
              <a:extLst>
                <a:ext uri="{FF2B5EF4-FFF2-40B4-BE49-F238E27FC236}">
                  <a16:creationId xmlns:a16="http://schemas.microsoft.com/office/drawing/2014/main" id="{05D06208-B8D1-153C-1076-E15B35B9C2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nl-NL"/>
            </a:p>
          </p:txBody>
        </p:sp>
        <p:sp>
          <p:nvSpPr>
            <p:cNvPr id="8" name="TextBox 8">
              <a:extLst>
                <a:ext uri="{FF2B5EF4-FFF2-40B4-BE49-F238E27FC236}">
                  <a16:creationId xmlns:a16="http://schemas.microsoft.com/office/drawing/2014/main" id="{63811945-FE96-9FE3-3040-F15BF1E4B3B8}"/>
                </a:ext>
              </a:extLst>
            </p:cNvPr>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A31A67"/>
                  </a:solidFill>
                  <a:latin typeface="Inter Bold"/>
                  <a:ea typeface="Inter Bold"/>
                  <a:cs typeface="Inter Bold"/>
                  <a:sym typeface="Inter Bold"/>
                </a:rPr>
                <a:t>01</a:t>
              </a:r>
            </a:p>
          </p:txBody>
        </p:sp>
      </p:grpSp>
      <p:grpSp>
        <p:nvGrpSpPr>
          <p:cNvPr id="9" name="Group 9">
            <a:extLst>
              <a:ext uri="{FF2B5EF4-FFF2-40B4-BE49-F238E27FC236}">
                <a16:creationId xmlns:a16="http://schemas.microsoft.com/office/drawing/2014/main" id="{7BFED3A8-89B5-9EEF-53E9-139A126DF79C}"/>
              </a:ext>
            </a:extLst>
          </p:cNvPr>
          <p:cNvGrpSpPr/>
          <p:nvPr/>
        </p:nvGrpSpPr>
        <p:grpSpPr>
          <a:xfrm>
            <a:off x="8493610" y="2889731"/>
            <a:ext cx="877649" cy="877649"/>
            <a:chOff x="0" y="0"/>
            <a:chExt cx="812800" cy="812800"/>
          </a:xfrm>
        </p:grpSpPr>
        <p:sp>
          <p:nvSpPr>
            <p:cNvPr id="10" name="Freeform 10">
              <a:extLst>
                <a:ext uri="{FF2B5EF4-FFF2-40B4-BE49-F238E27FC236}">
                  <a16:creationId xmlns:a16="http://schemas.microsoft.com/office/drawing/2014/main" id="{40F60EF0-7A6B-6AC6-4F6A-9E8C7063589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nl-NL"/>
            </a:p>
          </p:txBody>
        </p:sp>
        <p:sp>
          <p:nvSpPr>
            <p:cNvPr id="11" name="TextBox 11">
              <a:extLst>
                <a:ext uri="{FF2B5EF4-FFF2-40B4-BE49-F238E27FC236}">
                  <a16:creationId xmlns:a16="http://schemas.microsoft.com/office/drawing/2014/main" id="{2EE1D234-1002-FA22-7D86-55AF61594981}"/>
                </a:ext>
              </a:extLst>
            </p:cNvPr>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dirty="0">
                  <a:solidFill>
                    <a:srgbClr val="A31A67"/>
                  </a:solidFill>
                  <a:latin typeface="Inter Bold"/>
                  <a:ea typeface="Inter Bold"/>
                  <a:cs typeface="Inter Bold"/>
                  <a:sym typeface="Inter Bold"/>
                </a:rPr>
                <a:t>02</a:t>
              </a:r>
            </a:p>
          </p:txBody>
        </p:sp>
      </p:grpSp>
      <p:sp>
        <p:nvSpPr>
          <p:cNvPr id="16" name="TextBox 16">
            <a:extLst>
              <a:ext uri="{FF2B5EF4-FFF2-40B4-BE49-F238E27FC236}">
                <a16:creationId xmlns:a16="http://schemas.microsoft.com/office/drawing/2014/main" id="{119B4CC6-7553-6A25-3084-BB9F8F9DC3EF}"/>
              </a:ext>
            </a:extLst>
          </p:cNvPr>
          <p:cNvSpPr txBox="1"/>
          <p:nvPr/>
        </p:nvSpPr>
        <p:spPr>
          <a:xfrm>
            <a:off x="649130" y="2405528"/>
            <a:ext cx="6818840" cy="2500685"/>
          </a:xfrm>
          <a:prstGeom prst="rect">
            <a:avLst/>
          </a:prstGeom>
        </p:spPr>
        <p:txBody>
          <a:bodyPr lIns="0" tIns="0" rIns="0" bIns="0" rtlCol="0" anchor="t">
            <a:spAutoFit/>
          </a:bodyPr>
          <a:lstStyle/>
          <a:p>
            <a:pPr algn="l">
              <a:lnSpc>
                <a:spcPts val="6510"/>
              </a:lnSpc>
            </a:pPr>
            <a:r>
              <a:rPr lang="en-US" sz="6200" b="1" dirty="0">
                <a:solidFill>
                  <a:srgbClr val="A31A67"/>
                </a:solidFill>
                <a:latin typeface="Inter Bold"/>
                <a:ea typeface="Inter Bold"/>
                <a:cs typeface="Inter Bold"/>
                <a:sym typeface="Inter Bold"/>
              </a:rPr>
              <a:t>DE</a:t>
            </a:r>
          </a:p>
          <a:p>
            <a:pPr algn="l">
              <a:lnSpc>
                <a:spcPts val="6510"/>
              </a:lnSpc>
            </a:pPr>
            <a:r>
              <a:rPr lang="en-US" sz="6200" b="1" dirty="0">
                <a:solidFill>
                  <a:srgbClr val="A31A67"/>
                </a:solidFill>
                <a:latin typeface="Inter Bold"/>
                <a:ea typeface="Inter Bold"/>
                <a:cs typeface="Inter Bold"/>
                <a:sym typeface="Inter Bold"/>
              </a:rPr>
              <a:t>ROTTERDAMSE REGELRECHTER</a:t>
            </a:r>
          </a:p>
        </p:txBody>
      </p:sp>
      <p:sp>
        <p:nvSpPr>
          <p:cNvPr id="17" name="TextBox 17">
            <a:extLst>
              <a:ext uri="{FF2B5EF4-FFF2-40B4-BE49-F238E27FC236}">
                <a16:creationId xmlns:a16="http://schemas.microsoft.com/office/drawing/2014/main" id="{78AB29EE-5354-16A6-CE01-6486277C3414}"/>
              </a:ext>
            </a:extLst>
          </p:cNvPr>
          <p:cNvSpPr txBox="1"/>
          <p:nvPr/>
        </p:nvSpPr>
        <p:spPr>
          <a:xfrm>
            <a:off x="9579356" y="782081"/>
            <a:ext cx="7641844" cy="942117"/>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Sinds</a:t>
            </a:r>
            <a:r>
              <a:rPr lang="en-US" sz="2699" dirty="0">
                <a:solidFill>
                  <a:srgbClr val="FFFFFF"/>
                </a:solidFill>
                <a:latin typeface="Open Sans"/>
                <a:ea typeface="Open Sans"/>
                <a:cs typeface="Open Sans"/>
                <a:sym typeface="Open Sans"/>
              </a:rPr>
              <a:t> het </a:t>
            </a:r>
            <a:r>
              <a:rPr lang="en-US" sz="2699" dirty="0" err="1">
                <a:solidFill>
                  <a:srgbClr val="FFFFFF"/>
                </a:solidFill>
                <a:latin typeface="Open Sans"/>
                <a:ea typeface="Open Sans"/>
                <a:cs typeface="Open Sans"/>
                <a:sym typeface="Open Sans"/>
              </a:rPr>
              <a:t>najaar</a:t>
            </a:r>
            <a:r>
              <a:rPr lang="en-US" sz="2699" dirty="0">
                <a:solidFill>
                  <a:srgbClr val="FFFFFF"/>
                </a:solidFill>
                <a:latin typeface="Open Sans"/>
                <a:ea typeface="Open Sans"/>
                <a:cs typeface="Open Sans"/>
                <a:sym typeface="Open Sans"/>
              </a:rPr>
              <a:t> van 2018 – </a:t>
            </a:r>
            <a:r>
              <a:rPr lang="en-US" sz="2699" u="sng" dirty="0" err="1">
                <a:solidFill>
                  <a:srgbClr val="FFFFFF"/>
                </a:solidFill>
                <a:latin typeface="Open Sans"/>
                <a:ea typeface="Open Sans"/>
                <a:cs typeface="Open Sans"/>
                <a:sym typeface="Open Sans"/>
              </a:rPr>
              <a:t>obv</a:t>
            </a:r>
            <a:r>
              <a:rPr lang="en-US" sz="2699" u="sng" dirty="0">
                <a:solidFill>
                  <a:srgbClr val="FFFFFF"/>
                </a:solidFill>
                <a:latin typeface="Open Sans"/>
                <a:ea typeface="Open Sans"/>
                <a:cs typeface="Open Sans"/>
                <a:sym typeface="Open Sans"/>
              </a:rPr>
              <a:t> art. 96 </a:t>
            </a:r>
            <a:r>
              <a:rPr lang="en-US" sz="2699" u="sng" dirty="0" err="1">
                <a:solidFill>
                  <a:srgbClr val="FFFFFF"/>
                </a:solidFill>
                <a:latin typeface="Open Sans"/>
                <a:ea typeface="Open Sans"/>
                <a:cs typeface="Open Sans"/>
                <a:sym typeface="Open Sans"/>
              </a:rPr>
              <a:t>Rv</a:t>
            </a:r>
            <a:r>
              <a:rPr lang="en-US" sz="2699" dirty="0">
                <a:solidFill>
                  <a:srgbClr val="FFFFFF"/>
                </a:solidFill>
                <a:latin typeface="Open Sans"/>
                <a:ea typeface="Open Sans"/>
                <a:cs typeface="Open Sans"/>
                <a:sym typeface="Open Sans"/>
              </a:rPr>
              <a:t> – </a:t>
            </a:r>
            <a:r>
              <a:rPr lang="en-US" sz="2699" dirty="0" err="1">
                <a:solidFill>
                  <a:srgbClr val="FFFFFF"/>
                </a:solidFill>
                <a:latin typeface="Open Sans"/>
                <a:ea typeface="Open Sans"/>
                <a:cs typeface="Open Sans"/>
                <a:sym typeface="Open Sans"/>
              </a:rPr>
              <a:t>dus</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medewerking</a:t>
            </a:r>
            <a:r>
              <a:rPr lang="en-US" sz="2699" dirty="0">
                <a:solidFill>
                  <a:srgbClr val="FFFFFF"/>
                </a:solidFill>
                <a:latin typeface="Open Sans"/>
                <a:ea typeface="Open Sans"/>
                <a:cs typeface="Open Sans"/>
                <a:sym typeface="Open Sans"/>
              </a:rPr>
              <a:t> van </a:t>
            </a:r>
            <a:r>
              <a:rPr lang="en-US" sz="2699" dirty="0" err="1">
                <a:solidFill>
                  <a:srgbClr val="FFFFFF"/>
                </a:solidFill>
                <a:latin typeface="Open Sans"/>
                <a:ea typeface="Open Sans"/>
                <a:cs typeface="Open Sans"/>
                <a:sym typeface="Open Sans"/>
              </a:rPr>
              <a:t>beide</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partijen</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vereist</a:t>
            </a:r>
            <a:endParaRPr lang="en-US" sz="2699" u="sng" dirty="0">
              <a:solidFill>
                <a:srgbClr val="FFFFFF"/>
              </a:solidFill>
              <a:latin typeface="Open Sans"/>
              <a:ea typeface="Open Sans"/>
              <a:cs typeface="Open Sans"/>
              <a:sym typeface="Open Sans"/>
            </a:endParaRPr>
          </a:p>
        </p:txBody>
      </p:sp>
      <p:sp>
        <p:nvSpPr>
          <p:cNvPr id="18" name="TextBox 18">
            <a:extLst>
              <a:ext uri="{FF2B5EF4-FFF2-40B4-BE49-F238E27FC236}">
                <a16:creationId xmlns:a16="http://schemas.microsoft.com/office/drawing/2014/main" id="{28EB1182-AD2C-3455-1FE3-44EEDDC3E282}"/>
              </a:ext>
            </a:extLst>
          </p:cNvPr>
          <p:cNvSpPr txBox="1"/>
          <p:nvPr/>
        </p:nvSpPr>
        <p:spPr>
          <a:xfrm>
            <a:off x="9617456" y="3052665"/>
            <a:ext cx="7641844" cy="1429430"/>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Steekwoorden</a:t>
            </a:r>
            <a:r>
              <a:rPr lang="en-US" sz="2699" dirty="0">
                <a:solidFill>
                  <a:srgbClr val="FFFFFF"/>
                </a:solidFill>
                <a:latin typeface="Open Sans"/>
                <a:ea typeface="Open Sans"/>
                <a:cs typeface="Open Sans"/>
                <a:sym typeface="Open Sans"/>
              </a:rPr>
              <a:t> van de procedure:</a:t>
            </a:r>
          </a:p>
          <a:p>
            <a:pPr algn="l">
              <a:lnSpc>
                <a:spcPts val="3779"/>
              </a:lnSpc>
            </a:pPr>
            <a:r>
              <a:rPr lang="en-US" sz="2699" dirty="0" err="1">
                <a:solidFill>
                  <a:srgbClr val="FFFFFF"/>
                </a:solidFill>
                <a:latin typeface="Open Sans"/>
                <a:ea typeface="Open Sans"/>
                <a:cs typeface="Open Sans"/>
                <a:sym typeface="Open Sans"/>
              </a:rPr>
              <a:t>goedkoop</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laagdrempelig</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snel</a:t>
            </a:r>
            <a:r>
              <a:rPr lang="en-US" sz="2699" dirty="0">
                <a:solidFill>
                  <a:srgbClr val="FFFFFF"/>
                </a:solidFill>
                <a:latin typeface="Open Sans"/>
                <a:ea typeface="Open Sans"/>
                <a:cs typeface="Open Sans"/>
                <a:sym typeface="Open Sans"/>
              </a:rPr>
              <a:t> en </a:t>
            </a:r>
            <a:r>
              <a:rPr lang="en-US" sz="2699" dirty="0" err="1">
                <a:solidFill>
                  <a:srgbClr val="FFFFFF"/>
                </a:solidFill>
                <a:latin typeface="Open Sans"/>
                <a:ea typeface="Open Sans"/>
                <a:cs typeface="Open Sans"/>
                <a:sym typeface="Open Sans"/>
              </a:rPr>
              <a:t>oplossingsgericht</a:t>
            </a:r>
            <a:endParaRPr lang="en-US" sz="2100" dirty="0">
              <a:solidFill>
                <a:srgbClr val="FFFFFF"/>
              </a:solidFill>
              <a:latin typeface="Open Sans"/>
              <a:ea typeface="Open Sans"/>
              <a:cs typeface="Open Sans"/>
              <a:sym typeface="Open Sans"/>
            </a:endParaRPr>
          </a:p>
        </p:txBody>
      </p:sp>
      <p:grpSp>
        <p:nvGrpSpPr>
          <p:cNvPr id="20" name="Group 20">
            <a:extLst>
              <a:ext uri="{FF2B5EF4-FFF2-40B4-BE49-F238E27FC236}">
                <a16:creationId xmlns:a16="http://schemas.microsoft.com/office/drawing/2014/main" id="{6C2F6B0B-B4EA-5808-039F-3D8489D988E3}"/>
              </a:ext>
            </a:extLst>
          </p:cNvPr>
          <p:cNvGrpSpPr/>
          <p:nvPr/>
        </p:nvGrpSpPr>
        <p:grpSpPr>
          <a:xfrm>
            <a:off x="8493610" y="5309913"/>
            <a:ext cx="877649" cy="875733"/>
            <a:chOff x="0" y="0"/>
            <a:chExt cx="812800" cy="811026"/>
          </a:xfrm>
        </p:grpSpPr>
        <p:sp>
          <p:nvSpPr>
            <p:cNvPr id="21" name="Freeform 21">
              <a:extLst>
                <a:ext uri="{FF2B5EF4-FFF2-40B4-BE49-F238E27FC236}">
                  <a16:creationId xmlns:a16="http://schemas.microsoft.com/office/drawing/2014/main" id="{7F5F81DB-3255-D266-6107-2338BF47890C}"/>
                </a:ext>
              </a:extLst>
            </p:cNvPr>
            <p:cNvSpPr/>
            <p:nvPr/>
          </p:nvSpPr>
          <p:spPr>
            <a:xfrm>
              <a:off x="0" y="0"/>
              <a:ext cx="812800" cy="811026"/>
            </a:xfrm>
            <a:custGeom>
              <a:avLst/>
              <a:gdLst/>
              <a:ahLst/>
              <a:cxnLst/>
              <a:rect l="l" t="t" r="r" b="b"/>
              <a:pathLst>
                <a:path w="812800" h="811026">
                  <a:moveTo>
                    <a:pt x="406400" y="0"/>
                  </a:moveTo>
                  <a:cubicBezTo>
                    <a:pt x="181951" y="0"/>
                    <a:pt x="0" y="181554"/>
                    <a:pt x="0" y="405513"/>
                  </a:cubicBezTo>
                  <a:cubicBezTo>
                    <a:pt x="0" y="629471"/>
                    <a:pt x="181951" y="811026"/>
                    <a:pt x="406400" y="811026"/>
                  </a:cubicBezTo>
                  <a:cubicBezTo>
                    <a:pt x="630849" y="811026"/>
                    <a:pt x="812800" y="629471"/>
                    <a:pt x="812800" y="405513"/>
                  </a:cubicBezTo>
                  <a:cubicBezTo>
                    <a:pt x="812800" y="181554"/>
                    <a:pt x="630849" y="0"/>
                    <a:pt x="406400" y="0"/>
                  </a:cubicBezTo>
                  <a:close/>
                </a:path>
              </a:pathLst>
            </a:custGeom>
            <a:solidFill>
              <a:srgbClr val="F6F6F6"/>
            </a:solidFill>
          </p:spPr>
          <p:txBody>
            <a:bodyPr/>
            <a:lstStyle/>
            <a:p>
              <a:endParaRPr lang="nl-NL"/>
            </a:p>
          </p:txBody>
        </p:sp>
        <p:sp>
          <p:nvSpPr>
            <p:cNvPr id="22" name="TextBox 22">
              <a:extLst>
                <a:ext uri="{FF2B5EF4-FFF2-40B4-BE49-F238E27FC236}">
                  <a16:creationId xmlns:a16="http://schemas.microsoft.com/office/drawing/2014/main" id="{B14CA14E-21FA-16DA-B3E6-B9BF1C4F4018}"/>
                </a:ext>
              </a:extLst>
            </p:cNvPr>
            <p:cNvSpPr txBox="1"/>
            <p:nvPr/>
          </p:nvSpPr>
          <p:spPr>
            <a:xfrm>
              <a:off x="76200" y="18884"/>
              <a:ext cx="660400" cy="716108"/>
            </a:xfrm>
            <a:prstGeom prst="rect">
              <a:avLst/>
            </a:prstGeom>
          </p:spPr>
          <p:txBody>
            <a:bodyPr lIns="44470" tIns="44470" rIns="44470" bIns="44470" rtlCol="0" anchor="ctr"/>
            <a:lstStyle/>
            <a:p>
              <a:pPr algn="ctr">
                <a:lnSpc>
                  <a:spcPts val="4199"/>
                </a:lnSpc>
              </a:pPr>
              <a:r>
                <a:rPr lang="en-US" sz="2999" b="1" dirty="0">
                  <a:solidFill>
                    <a:srgbClr val="A31A67"/>
                  </a:solidFill>
                  <a:latin typeface="Inter Bold"/>
                  <a:ea typeface="Inter Bold"/>
                  <a:cs typeface="Inter Bold"/>
                  <a:sym typeface="Inter Bold"/>
                </a:rPr>
                <a:t>03</a:t>
              </a:r>
            </a:p>
          </p:txBody>
        </p:sp>
      </p:grpSp>
      <p:sp>
        <p:nvSpPr>
          <p:cNvPr id="26" name="TextBox 26">
            <a:extLst>
              <a:ext uri="{FF2B5EF4-FFF2-40B4-BE49-F238E27FC236}">
                <a16:creationId xmlns:a16="http://schemas.microsoft.com/office/drawing/2014/main" id="{A5DD83A4-478E-31C5-8C11-E53EA3A1A038}"/>
              </a:ext>
            </a:extLst>
          </p:cNvPr>
          <p:cNvSpPr txBox="1"/>
          <p:nvPr/>
        </p:nvSpPr>
        <p:spPr>
          <a:xfrm>
            <a:off x="9617456" y="5477723"/>
            <a:ext cx="7641844" cy="1429430"/>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Veel</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burengeschillen</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enigszins</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vergelijkbaar</a:t>
            </a:r>
            <a:r>
              <a:rPr lang="en-US" sz="2699" dirty="0">
                <a:solidFill>
                  <a:srgbClr val="FFFFFF"/>
                </a:solidFill>
                <a:latin typeface="Open Sans"/>
                <a:ea typeface="Open Sans"/>
                <a:cs typeface="Open Sans"/>
                <a:sym typeface="Open Sans"/>
              </a:rPr>
              <a:t> met de </a:t>
            </a:r>
            <a:r>
              <a:rPr lang="en-US" sz="2699" dirty="0" err="1">
                <a:solidFill>
                  <a:srgbClr val="FFFFFF"/>
                </a:solidFill>
                <a:latin typeface="Open Sans"/>
                <a:ea typeface="Open Sans"/>
                <a:cs typeface="Open Sans"/>
                <a:sym typeface="Open Sans"/>
              </a:rPr>
              <a:t>Rijdende</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Rechter</a:t>
            </a:r>
            <a:r>
              <a:rPr lang="en-US" sz="2699" dirty="0">
                <a:solidFill>
                  <a:srgbClr val="FFFFFF"/>
                </a:solidFill>
                <a:latin typeface="Open Sans"/>
                <a:ea typeface="Open Sans"/>
                <a:cs typeface="Open Sans"/>
                <a:sym typeface="Open Sans"/>
              </a:rPr>
              <a:t> – </a:t>
            </a:r>
            <a:r>
              <a:rPr lang="en-US" sz="2699" dirty="0" err="1">
                <a:solidFill>
                  <a:srgbClr val="FFFFFF"/>
                </a:solidFill>
                <a:latin typeface="Open Sans"/>
                <a:ea typeface="Open Sans"/>
                <a:cs typeface="Open Sans"/>
                <a:sym typeface="Open Sans"/>
              </a:rPr>
              <a:t>ook</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een</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enkele</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arbeidszaak</a:t>
            </a:r>
            <a:endParaRPr lang="en-US" sz="2699" dirty="0">
              <a:solidFill>
                <a:srgbClr val="FFFFFF"/>
              </a:solidFill>
              <a:latin typeface="Open Sans"/>
              <a:ea typeface="Open Sans"/>
              <a:cs typeface="Open Sans"/>
              <a:sym typeface="Open Sans"/>
            </a:endParaRPr>
          </a:p>
        </p:txBody>
      </p:sp>
      <p:grpSp>
        <p:nvGrpSpPr>
          <p:cNvPr id="28" name="Group 23">
            <a:extLst>
              <a:ext uri="{FF2B5EF4-FFF2-40B4-BE49-F238E27FC236}">
                <a16:creationId xmlns:a16="http://schemas.microsoft.com/office/drawing/2014/main" id="{4ABC8402-C0B2-800F-B830-A54FC6A4CD70}"/>
              </a:ext>
            </a:extLst>
          </p:cNvPr>
          <p:cNvGrpSpPr/>
          <p:nvPr/>
        </p:nvGrpSpPr>
        <p:grpSpPr>
          <a:xfrm>
            <a:off x="8493610" y="7728180"/>
            <a:ext cx="877649" cy="875733"/>
            <a:chOff x="0" y="0"/>
            <a:chExt cx="812800" cy="811026"/>
          </a:xfrm>
        </p:grpSpPr>
        <p:sp>
          <p:nvSpPr>
            <p:cNvPr id="29" name="Freeform 24">
              <a:extLst>
                <a:ext uri="{FF2B5EF4-FFF2-40B4-BE49-F238E27FC236}">
                  <a16:creationId xmlns:a16="http://schemas.microsoft.com/office/drawing/2014/main" id="{C05D433F-681D-748C-9614-8CD993FC1B09}"/>
                </a:ext>
              </a:extLst>
            </p:cNvPr>
            <p:cNvSpPr/>
            <p:nvPr/>
          </p:nvSpPr>
          <p:spPr>
            <a:xfrm>
              <a:off x="0" y="0"/>
              <a:ext cx="812800" cy="811026"/>
            </a:xfrm>
            <a:custGeom>
              <a:avLst/>
              <a:gdLst/>
              <a:ahLst/>
              <a:cxnLst/>
              <a:rect l="l" t="t" r="r" b="b"/>
              <a:pathLst>
                <a:path w="812800" h="811026">
                  <a:moveTo>
                    <a:pt x="406400" y="0"/>
                  </a:moveTo>
                  <a:cubicBezTo>
                    <a:pt x="181951" y="0"/>
                    <a:pt x="0" y="181554"/>
                    <a:pt x="0" y="405513"/>
                  </a:cubicBezTo>
                  <a:cubicBezTo>
                    <a:pt x="0" y="629471"/>
                    <a:pt x="181951" y="811026"/>
                    <a:pt x="406400" y="811026"/>
                  </a:cubicBezTo>
                  <a:cubicBezTo>
                    <a:pt x="630849" y="811026"/>
                    <a:pt x="812800" y="629471"/>
                    <a:pt x="812800" y="405513"/>
                  </a:cubicBezTo>
                  <a:cubicBezTo>
                    <a:pt x="812800" y="181554"/>
                    <a:pt x="630849" y="0"/>
                    <a:pt x="406400" y="0"/>
                  </a:cubicBezTo>
                  <a:close/>
                </a:path>
              </a:pathLst>
            </a:custGeom>
            <a:solidFill>
              <a:srgbClr val="F6F6F6"/>
            </a:solidFill>
          </p:spPr>
          <p:txBody>
            <a:bodyPr/>
            <a:lstStyle/>
            <a:p>
              <a:endParaRPr lang="nl-NL"/>
            </a:p>
          </p:txBody>
        </p:sp>
        <p:sp>
          <p:nvSpPr>
            <p:cNvPr id="30" name="TextBox 25">
              <a:extLst>
                <a:ext uri="{FF2B5EF4-FFF2-40B4-BE49-F238E27FC236}">
                  <a16:creationId xmlns:a16="http://schemas.microsoft.com/office/drawing/2014/main" id="{6F4EED0C-C2B9-A211-3187-8907790157B1}"/>
                </a:ext>
              </a:extLst>
            </p:cNvPr>
            <p:cNvSpPr txBox="1"/>
            <p:nvPr/>
          </p:nvSpPr>
          <p:spPr>
            <a:xfrm>
              <a:off x="76200" y="18884"/>
              <a:ext cx="660400" cy="716108"/>
            </a:xfrm>
            <a:prstGeom prst="rect">
              <a:avLst/>
            </a:prstGeom>
          </p:spPr>
          <p:txBody>
            <a:bodyPr lIns="44470" tIns="44470" rIns="44470" bIns="44470" rtlCol="0" anchor="ctr"/>
            <a:lstStyle/>
            <a:p>
              <a:pPr algn="ctr">
                <a:lnSpc>
                  <a:spcPts val="4199"/>
                </a:lnSpc>
              </a:pPr>
              <a:r>
                <a:rPr lang="en-US" sz="2999" b="1" dirty="0">
                  <a:solidFill>
                    <a:srgbClr val="A31A67"/>
                  </a:solidFill>
                  <a:latin typeface="Inter Bold"/>
                  <a:ea typeface="Inter Bold"/>
                  <a:cs typeface="Inter Bold"/>
                  <a:sym typeface="Inter Bold"/>
                </a:rPr>
                <a:t>04</a:t>
              </a:r>
            </a:p>
          </p:txBody>
        </p:sp>
      </p:grpSp>
      <p:sp>
        <p:nvSpPr>
          <p:cNvPr id="31" name="TextBox 26">
            <a:extLst>
              <a:ext uri="{FF2B5EF4-FFF2-40B4-BE49-F238E27FC236}">
                <a16:creationId xmlns:a16="http://schemas.microsoft.com/office/drawing/2014/main" id="{C45EB07E-4CC4-E2A3-BBE7-331F758976B9}"/>
              </a:ext>
            </a:extLst>
          </p:cNvPr>
          <p:cNvSpPr txBox="1"/>
          <p:nvPr/>
        </p:nvSpPr>
        <p:spPr>
          <a:xfrm>
            <a:off x="9677400" y="7902782"/>
            <a:ext cx="7641844" cy="942117"/>
          </a:xfrm>
          <a:prstGeom prst="rect">
            <a:avLst/>
          </a:prstGeom>
        </p:spPr>
        <p:txBody>
          <a:bodyPr lIns="0" tIns="0" rIns="0" bIns="0" rtlCol="0" anchor="t">
            <a:spAutoFit/>
          </a:bodyPr>
          <a:lstStyle/>
          <a:p>
            <a:pPr algn="l">
              <a:lnSpc>
                <a:spcPts val="3779"/>
              </a:lnSpc>
            </a:pPr>
            <a:r>
              <a:rPr lang="en-US" sz="2699" dirty="0">
                <a:solidFill>
                  <a:srgbClr val="FFFFFF"/>
                </a:solidFill>
                <a:latin typeface="Open Sans"/>
                <a:ea typeface="Open Sans"/>
                <a:cs typeface="Open Sans"/>
                <a:sym typeface="Open Sans"/>
              </a:rPr>
              <a:t>Procedure </a:t>
            </a:r>
            <a:r>
              <a:rPr lang="en-US" sz="2699" dirty="0" err="1">
                <a:solidFill>
                  <a:srgbClr val="FFFFFF"/>
                </a:solidFill>
                <a:latin typeface="Open Sans"/>
                <a:ea typeface="Open Sans"/>
                <a:cs typeface="Open Sans"/>
                <a:sym typeface="Open Sans"/>
              </a:rPr>
              <a:t>gericht</a:t>
            </a:r>
            <a:r>
              <a:rPr lang="en-US" sz="2699" dirty="0">
                <a:solidFill>
                  <a:srgbClr val="FFFFFF"/>
                </a:solidFill>
                <a:latin typeface="Open Sans"/>
                <a:ea typeface="Open Sans"/>
                <a:cs typeface="Open Sans"/>
                <a:sym typeface="Open Sans"/>
              </a:rPr>
              <a:t> op </a:t>
            </a:r>
            <a:r>
              <a:rPr lang="en-US" sz="2699" dirty="0" err="1">
                <a:solidFill>
                  <a:srgbClr val="FFFFFF"/>
                </a:solidFill>
                <a:latin typeface="Open Sans"/>
                <a:ea typeface="Open Sans"/>
                <a:cs typeface="Open Sans"/>
                <a:sym typeface="Open Sans"/>
              </a:rPr>
              <a:t>minnelijke</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regeling</a:t>
            </a:r>
            <a:r>
              <a:rPr lang="en-US" sz="2699" dirty="0">
                <a:solidFill>
                  <a:srgbClr val="FFFFFF"/>
                </a:solidFill>
                <a:latin typeface="Open Sans"/>
                <a:ea typeface="Open Sans"/>
                <a:cs typeface="Open Sans"/>
                <a:sym typeface="Open Sans"/>
              </a:rPr>
              <a:t> – </a:t>
            </a:r>
            <a:r>
              <a:rPr lang="en-US" sz="2699" dirty="0" err="1">
                <a:solidFill>
                  <a:srgbClr val="FFFFFF"/>
                </a:solidFill>
                <a:latin typeface="Open Sans"/>
                <a:ea typeface="Open Sans"/>
                <a:cs typeface="Open Sans"/>
                <a:sym typeface="Open Sans"/>
              </a:rPr>
              <a:t>als</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dat</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niet</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lukt</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volgt</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een</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vonnis</a:t>
            </a:r>
            <a:endParaRPr lang="en-US" sz="2699"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986981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CFE"/>
        </a:solidFill>
        <a:effectLst/>
      </p:bgPr>
    </p:bg>
    <p:spTree>
      <p:nvGrpSpPr>
        <p:cNvPr id="1" name="">
          <a:extLst>
            <a:ext uri="{FF2B5EF4-FFF2-40B4-BE49-F238E27FC236}">
              <a16:creationId xmlns:a16="http://schemas.microsoft.com/office/drawing/2014/main" id="{5EF748C8-D69C-82D5-266C-99A6DCA1CA67}"/>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6493A685-73AF-A9E0-FD2F-862146E88428}"/>
              </a:ext>
            </a:extLst>
          </p:cNvPr>
          <p:cNvGrpSpPr/>
          <p:nvPr/>
        </p:nvGrpSpPr>
        <p:grpSpPr>
          <a:xfrm>
            <a:off x="15853048" y="-912528"/>
            <a:ext cx="3803190" cy="3803190"/>
            <a:chOff x="0" y="0"/>
            <a:chExt cx="812800" cy="812800"/>
          </a:xfrm>
        </p:grpSpPr>
        <p:sp>
          <p:nvSpPr>
            <p:cNvPr id="8" name="Freeform 8">
              <a:extLst>
                <a:ext uri="{FF2B5EF4-FFF2-40B4-BE49-F238E27FC236}">
                  <a16:creationId xmlns:a16="http://schemas.microsoft.com/office/drawing/2014/main" id="{3E3DC870-E7F3-81FB-0560-FB8F9D1D0A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9" name="TextBox 9">
              <a:extLst>
                <a:ext uri="{FF2B5EF4-FFF2-40B4-BE49-F238E27FC236}">
                  <a16:creationId xmlns:a16="http://schemas.microsoft.com/office/drawing/2014/main" id="{FCD17744-19EB-CE91-CAF9-F3EF9E1D0E5F}"/>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10" name="TextBox 10">
            <a:extLst>
              <a:ext uri="{FF2B5EF4-FFF2-40B4-BE49-F238E27FC236}">
                <a16:creationId xmlns:a16="http://schemas.microsoft.com/office/drawing/2014/main" id="{43642F5B-C1FE-C876-590E-9A3405BB5DBB}"/>
              </a:ext>
            </a:extLst>
          </p:cNvPr>
          <p:cNvSpPr txBox="1"/>
          <p:nvPr/>
        </p:nvSpPr>
        <p:spPr>
          <a:xfrm>
            <a:off x="3575324" y="616787"/>
            <a:ext cx="12344400" cy="769441"/>
          </a:xfrm>
          <a:prstGeom prst="rect">
            <a:avLst/>
          </a:prstGeom>
        </p:spPr>
        <p:txBody>
          <a:bodyPr wrap="square" lIns="0" tIns="0" rIns="0" bIns="0" rtlCol="0" anchor="t">
            <a:spAutoFit/>
          </a:bodyPr>
          <a:lstStyle/>
          <a:p>
            <a:pPr algn="l">
              <a:lnSpc>
                <a:spcPts val="5985"/>
              </a:lnSpc>
            </a:pPr>
            <a:r>
              <a:rPr lang="en-US" sz="5700" b="1" dirty="0">
                <a:solidFill>
                  <a:srgbClr val="9F1E66"/>
                </a:solidFill>
                <a:latin typeface="Inter Bold"/>
                <a:ea typeface="Inter Bold"/>
                <a:cs typeface="Inter Bold"/>
                <a:sym typeface="Inter Bold"/>
              </a:rPr>
              <a:t>De </a:t>
            </a:r>
            <a:r>
              <a:rPr lang="en-US" sz="5700" b="1" dirty="0" err="1">
                <a:solidFill>
                  <a:srgbClr val="9F1E66"/>
                </a:solidFill>
                <a:latin typeface="Inter Bold"/>
                <a:ea typeface="Inter Bold"/>
                <a:cs typeface="Inter Bold"/>
                <a:sym typeface="Inter Bold"/>
              </a:rPr>
              <a:t>Rotterdamse</a:t>
            </a:r>
            <a:r>
              <a:rPr lang="en-US" sz="5700" b="1" dirty="0">
                <a:solidFill>
                  <a:srgbClr val="9F1E66"/>
                </a:solidFill>
                <a:latin typeface="Inter Bold"/>
                <a:ea typeface="Inter Bold"/>
                <a:cs typeface="Inter Bold"/>
                <a:sym typeface="Inter Bold"/>
              </a:rPr>
              <a:t> Regelrechter</a:t>
            </a:r>
          </a:p>
        </p:txBody>
      </p:sp>
      <p:sp>
        <p:nvSpPr>
          <p:cNvPr id="11" name="TextBox 11">
            <a:extLst>
              <a:ext uri="{FF2B5EF4-FFF2-40B4-BE49-F238E27FC236}">
                <a16:creationId xmlns:a16="http://schemas.microsoft.com/office/drawing/2014/main" id="{2661E18E-CD23-9986-AC2F-A534AB3F2C20}"/>
              </a:ext>
            </a:extLst>
          </p:cNvPr>
          <p:cNvSpPr txBox="1"/>
          <p:nvPr/>
        </p:nvSpPr>
        <p:spPr>
          <a:xfrm>
            <a:off x="3581400" y="2035421"/>
            <a:ext cx="9349862" cy="483402"/>
          </a:xfrm>
          <a:prstGeom prst="rect">
            <a:avLst/>
          </a:prstGeom>
        </p:spPr>
        <p:txBody>
          <a:bodyPr lIns="0" tIns="0" rIns="0" bIns="0" rtlCol="0" anchor="t">
            <a:spAutoFit/>
          </a:bodyPr>
          <a:lstStyle/>
          <a:p>
            <a:pPr marL="0" lvl="0" indent="0" algn="just">
              <a:lnSpc>
                <a:spcPts val="4224"/>
              </a:lnSpc>
            </a:pPr>
            <a:r>
              <a:rPr lang="en-US" sz="2400" spc="96" dirty="0" err="1">
                <a:solidFill>
                  <a:srgbClr val="9F1E66"/>
                </a:solidFill>
                <a:latin typeface="Open Sans"/>
                <a:ea typeface="Open Sans"/>
                <a:cs typeface="Open Sans"/>
                <a:sym typeface="Open Sans"/>
              </a:rPr>
              <a:t>Belangstelling</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voor</a:t>
            </a:r>
            <a:r>
              <a:rPr lang="en-US" sz="2400" spc="96" dirty="0">
                <a:solidFill>
                  <a:srgbClr val="9F1E66"/>
                </a:solidFill>
                <a:latin typeface="Open Sans"/>
                <a:ea typeface="Open Sans"/>
                <a:cs typeface="Open Sans"/>
                <a:sym typeface="Open Sans"/>
              </a:rPr>
              <a:t> de procedure </a:t>
            </a:r>
            <a:r>
              <a:rPr lang="en-US" sz="2400" spc="96" dirty="0" err="1">
                <a:solidFill>
                  <a:srgbClr val="9F1E66"/>
                </a:solidFill>
                <a:latin typeface="Open Sans"/>
                <a:ea typeface="Open Sans"/>
                <a:cs typeface="Open Sans"/>
                <a:sym typeface="Open Sans"/>
              </a:rPr>
              <a:t>valt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enigszins</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tegen</a:t>
            </a:r>
            <a:r>
              <a:rPr lang="en-US" sz="2400" spc="96" dirty="0">
                <a:solidFill>
                  <a:srgbClr val="9F1E66"/>
                </a:solidFill>
                <a:latin typeface="Open Sans"/>
                <a:ea typeface="Open Sans"/>
                <a:cs typeface="Open Sans"/>
                <a:sym typeface="Open Sans"/>
              </a:rPr>
              <a:t>.</a:t>
            </a:r>
          </a:p>
        </p:txBody>
      </p:sp>
      <p:grpSp>
        <p:nvGrpSpPr>
          <p:cNvPr id="12" name="Group 12">
            <a:extLst>
              <a:ext uri="{FF2B5EF4-FFF2-40B4-BE49-F238E27FC236}">
                <a16:creationId xmlns:a16="http://schemas.microsoft.com/office/drawing/2014/main" id="{813C5C7E-F058-EBCE-8E5B-728EBA344D82}"/>
              </a:ext>
            </a:extLst>
          </p:cNvPr>
          <p:cNvGrpSpPr/>
          <p:nvPr/>
        </p:nvGrpSpPr>
        <p:grpSpPr>
          <a:xfrm>
            <a:off x="1295400" y="1865963"/>
            <a:ext cx="877649" cy="872872"/>
            <a:chOff x="0" y="0"/>
            <a:chExt cx="812800" cy="808376"/>
          </a:xfrm>
        </p:grpSpPr>
        <p:sp>
          <p:nvSpPr>
            <p:cNvPr id="13" name="Freeform 13">
              <a:extLst>
                <a:ext uri="{FF2B5EF4-FFF2-40B4-BE49-F238E27FC236}">
                  <a16:creationId xmlns:a16="http://schemas.microsoft.com/office/drawing/2014/main" id="{B3CA9EAB-313D-D75B-BCE2-50A72316F673}"/>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4" name="TextBox 14">
              <a:extLst>
                <a:ext uri="{FF2B5EF4-FFF2-40B4-BE49-F238E27FC236}">
                  <a16:creationId xmlns:a16="http://schemas.microsoft.com/office/drawing/2014/main" id="{7FCA7EA4-A5D2-3A72-89A2-EA0923A70196}"/>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endParaRPr lang="en-US" sz="2999" b="1" dirty="0">
                <a:solidFill>
                  <a:srgbClr val="FCFCFE"/>
                </a:solidFill>
                <a:latin typeface="Inter Bold"/>
                <a:ea typeface="Inter Bold"/>
                <a:cs typeface="Inter Bold"/>
                <a:sym typeface="Inter Bold"/>
              </a:endParaRPr>
            </a:p>
          </p:txBody>
        </p:sp>
      </p:grpSp>
      <p:grpSp>
        <p:nvGrpSpPr>
          <p:cNvPr id="15" name="Group 15">
            <a:extLst>
              <a:ext uri="{FF2B5EF4-FFF2-40B4-BE49-F238E27FC236}">
                <a16:creationId xmlns:a16="http://schemas.microsoft.com/office/drawing/2014/main" id="{735B8F6F-1DF8-9A76-83DF-65DDF67BCFED}"/>
              </a:ext>
            </a:extLst>
          </p:cNvPr>
          <p:cNvGrpSpPr/>
          <p:nvPr/>
        </p:nvGrpSpPr>
        <p:grpSpPr>
          <a:xfrm>
            <a:off x="1298709" y="3289850"/>
            <a:ext cx="877649" cy="872872"/>
            <a:chOff x="0" y="0"/>
            <a:chExt cx="812800" cy="808376"/>
          </a:xfrm>
        </p:grpSpPr>
        <p:sp>
          <p:nvSpPr>
            <p:cNvPr id="16" name="Freeform 16">
              <a:extLst>
                <a:ext uri="{FF2B5EF4-FFF2-40B4-BE49-F238E27FC236}">
                  <a16:creationId xmlns:a16="http://schemas.microsoft.com/office/drawing/2014/main" id="{05966DAF-1DDC-385C-0BAB-7F5DEC290A7F}"/>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7" name="TextBox 17">
              <a:extLst>
                <a:ext uri="{FF2B5EF4-FFF2-40B4-BE49-F238E27FC236}">
                  <a16:creationId xmlns:a16="http://schemas.microsoft.com/office/drawing/2014/main" id="{44F23958-9250-32DB-E833-3BA16F3396D7}"/>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endParaRPr lang="en-US" sz="2999" b="1" dirty="0">
                <a:solidFill>
                  <a:srgbClr val="FCFCFE"/>
                </a:solidFill>
                <a:latin typeface="Inter Bold"/>
                <a:ea typeface="Inter Bold"/>
                <a:cs typeface="Inter Bold"/>
                <a:sym typeface="Inter Bold"/>
              </a:endParaRPr>
            </a:p>
          </p:txBody>
        </p:sp>
      </p:grpSp>
      <p:sp>
        <p:nvSpPr>
          <p:cNvPr id="18" name="TextBox 18">
            <a:extLst>
              <a:ext uri="{FF2B5EF4-FFF2-40B4-BE49-F238E27FC236}">
                <a16:creationId xmlns:a16="http://schemas.microsoft.com/office/drawing/2014/main" id="{E2FDC6F8-204C-2401-3DBE-62AD2B9DB1A7}"/>
              </a:ext>
            </a:extLst>
          </p:cNvPr>
          <p:cNvSpPr txBox="1"/>
          <p:nvPr/>
        </p:nvSpPr>
        <p:spPr>
          <a:xfrm>
            <a:off x="3581400" y="3283423"/>
            <a:ext cx="9349862" cy="3715056"/>
          </a:xfrm>
          <a:prstGeom prst="rect">
            <a:avLst/>
          </a:prstGeom>
        </p:spPr>
        <p:txBody>
          <a:bodyPr lIns="0" tIns="0" rIns="0" bIns="0" rtlCol="0" anchor="t">
            <a:spAutoFit/>
          </a:bodyPr>
          <a:lstStyle/>
          <a:p>
            <a:pPr marL="0" lvl="0" indent="0" algn="just">
              <a:lnSpc>
                <a:spcPts val="4224"/>
              </a:lnSpc>
            </a:pPr>
            <a:r>
              <a:rPr lang="en-US" sz="2400" spc="96" dirty="0" err="1">
                <a:solidFill>
                  <a:srgbClr val="9F1E66"/>
                </a:solidFill>
                <a:latin typeface="Open Sans"/>
                <a:ea typeface="Open Sans"/>
                <a:cs typeface="Open Sans"/>
                <a:sym typeface="Open Sans"/>
              </a:rPr>
              <a:t>Cijfers</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periode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september</a:t>
            </a:r>
            <a:r>
              <a:rPr lang="en-US" sz="2400" spc="96" dirty="0">
                <a:solidFill>
                  <a:srgbClr val="9F1E66"/>
                </a:solidFill>
                <a:latin typeface="Open Sans"/>
                <a:ea typeface="Open Sans"/>
                <a:cs typeface="Open Sans"/>
                <a:sym typeface="Open Sans"/>
              </a:rPr>
              <a:t> 2018 tot 1 </a:t>
            </a:r>
            <a:r>
              <a:rPr lang="en-US" sz="2400" spc="96" dirty="0" err="1">
                <a:solidFill>
                  <a:srgbClr val="9F1E66"/>
                </a:solidFill>
                <a:latin typeface="Open Sans"/>
                <a:ea typeface="Open Sans"/>
                <a:cs typeface="Open Sans"/>
                <a:sym typeface="Open Sans"/>
              </a:rPr>
              <a:t>maart</a:t>
            </a:r>
            <a:r>
              <a:rPr lang="en-US" sz="2400" spc="96" dirty="0">
                <a:solidFill>
                  <a:srgbClr val="9F1E66"/>
                </a:solidFill>
                <a:latin typeface="Open Sans"/>
                <a:ea typeface="Open Sans"/>
                <a:cs typeface="Open Sans"/>
                <a:sym typeface="Open Sans"/>
              </a:rPr>
              <a:t> 2025:</a:t>
            </a:r>
          </a:p>
          <a:p>
            <a:pPr marL="0" lvl="0" indent="0" algn="just">
              <a:lnSpc>
                <a:spcPts val="4224"/>
              </a:lnSpc>
            </a:pPr>
            <a:r>
              <a:rPr lang="nl-NL" sz="2400" spc="96" dirty="0">
                <a:solidFill>
                  <a:srgbClr val="9F1E66"/>
                </a:solidFill>
                <a:latin typeface="Open Sans"/>
                <a:ea typeface="Open Sans"/>
                <a:cs typeface="Open Sans"/>
                <a:sym typeface="Open Sans"/>
              </a:rPr>
              <a:t>	- aantal zaken aangemeld		376</a:t>
            </a:r>
          </a:p>
          <a:p>
            <a:pPr marL="0" lvl="0" indent="0" algn="just">
              <a:lnSpc>
                <a:spcPts val="4224"/>
              </a:lnSpc>
            </a:pPr>
            <a:r>
              <a:rPr lang="nl-NL" sz="2400" spc="96" dirty="0">
                <a:solidFill>
                  <a:srgbClr val="9F1E66"/>
                </a:solidFill>
                <a:latin typeface="Open Sans"/>
                <a:ea typeface="Open Sans"/>
                <a:cs typeface="Open Sans"/>
                <a:sym typeface="Open Sans"/>
              </a:rPr>
              <a:t>	- buiten behandeling gesteld		250</a:t>
            </a:r>
          </a:p>
          <a:p>
            <a:pPr marL="0" lvl="0" indent="0" algn="just">
              <a:lnSpc>
                <a:spcPts val="4224"/>
              </a:lnSpc>
            </a:pPr>
            <a:r>
              <a:rPr lang="nl-NL" sz="2400" spc="96" dirty="0">
                <a:solidFill>
                  <a:srgbClr val="9F1E66"/>
                </a:solidFill>
                <a:latin typeface="Open Sans"/>
                <a:ea typeface="Open Sans"/>
                <a:cs typeface="Open Sans"/>
                <a:sym typeface="Open Sans"/>
              </a:rPr>
              <a:t>	- geregeld				  	  91</a:t>
            </a:r>
          </a:p>
          <a:p>
            <a:pPr marL="0" lvl="0" indent="0" algn="just">
              <a:lnSpc>
                <a:spcPts val="4224"/>
              </a:lnSpc>
            </a:pPr>
            <a:r>
              <a:rPr lang="nl-NL" sz="2400" spc="96" dirty="0">
                <a:solidFill>
                  <a:srgbClr val="9F1E66"/>
                </a:solidFill>
                <a:latin typeface="Open Sans"/>
                <a:ea typeface="Open Sans"/>
                <a:cs typeface="Open Sans"/>
                <a:sym typeface="Open Sans"/>
              </a:rPr>
              <a:t>	- zaak loopt nog				    9</a:t>
            </a:r>
          </a:p>
          <a:p>
            <a:pPr marL="0" lvl="0" indent="0" algn="just">
              <a:lnSpc>
                <a:spcPts val="4224"/>
              </a:lnSpc>
            </a:pPr>
            <a:r>
              <a:rPr lang="nl-NL" sz="2400" spc="96" dirty="0">
                <a:solidFill>
                  <a:srgbClr val="9F1E66"/>
                </a:solidFill>
                <a:latin typeface="Open Sans"/>
                <a:ea typeface="Open Sans"/>
                <a:cs typeface="Open Sans"/>
                <a:sym typeface="Open Sans"/>
              </a:rPr>
              <a:t>	- vonnis					  23</a:t>
            </a:r>
          </a:p>
          <a:p>
            <a:pPr marL="0" lvl="0" indent="0" algn="just">
              <a:lnSpc>
                <a:spcPts val="4224"/>
              </a:lnSpc>
            </a:pPr>
            <a:r>
              <a:rPr lang="nl-NL" sz="2400" spc="96" dirty="0">
                <a:solidFill>
                  <a:srgbClr val="9F1E66"/>
                </a:solidFill>
                <a:latin typeface="Open Sans"/>
                <a:ea typeface="Open Sans"/>
                <a:cs typeface="Open Sans"/>
                <a:sym typeface="Open Sans"/>
              </a:rPr>
              <a:t>	- geregeld na de zitting 			    3</a:t>
            </a:r>
            <a:endParaRPr lang="en-US" sz="2400" spc="96" dirty="0">
              <a:solidFill>
                <a:srgbClr val="9F1E66"/>
              </a:solidFill>
              <a:latin typeface="Open Sans"/>
              <a:ea typeface="Open Sans"/>
              <a:cs typeface="Open Sans"/>
              <a:sym typeface="Open Sans"/>
            </a:endParaRPr>
          </a:p>
        </p:txBody>
      </p:sp>
      <p:sp>
        <p:nvSpPr>
          <p:cNvPr id="20" name="TextBox 20">
            <a:extLst>
              <a:ext uri="{FF2B5EF4-FFF2-40B4-BE49-F238E27FC236}">
                <a16:creationId xmlns:a16="http://schemas.microsoft.com/office/drawing/2014/main" id="{687FACE6-D19B-2C9C-3788-7EB8F46DF864}"/>
              </a:ext>
            </a:extLst>
          </p:cNvPr>
          <p:cNvSpPr txBox="1"/>
          <p:nvPr/>
        </p:nvSpPr>
        <p:spPr>
          <a:xfrm>
            <a:off x="3575324" y="7316561"/>
            <a:ext cx="12344400" cy="1022011"/>
          </a:xfrm>
          <a:prstGeom prst="rect">
            <a:avLst/>
          </a:prstGeom>
        </p:spPr>
        <p:txBody>
          <a:bodyPr wrap="square" lIns="0" tIns="0" rIns="0" bIns="0" rtlCol="0" anchor="t">
            <a:spAutoFit/>
          </a:bodyPr>
          <a:lstStyle/>
          <a:p>
            <a:pPr marL="0" lvl="0" indent="0" algn="just">
              <a:lnSpc>
                <a:spcPts val="4224"/>
              </a:lnSpc>
            </a:pPr>
            <a:r>
              <a:rPr lang="en-US" sz="2400" spc="96" dirty="0">
                <a:solidFill>
                  <a:srgbClr val="9F1E66"/>
                </a:solidFill>
                <a:latin typeface="Open Sans"/>
                <a:ea typeface="Open Sans"/>
                <a:cs typeface="Open Sans"/>
                <a:sym typeface="Open Sans"/>
              </a:rPr>
              <a:t>Dus circa 65% </a:t>
            </a:r>
            <a:r>
              <a:rPr lang="en-US" sz="2400" spc="96" dirty="0" err="1">
                <a:solidFill>
                  <a:srgbClr val="9F1E66"/>
                </a:solidFill>
                <a:latin typeface="Open Sans"/>
                <a:ea typeface="Open Sans"/>
                <a:cs typeface="Open Sans"/>
                <a:sym typeface="Open Sans"/>
              </a:rPr>
              <a:t>valt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af</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bij</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gebrek</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aan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medewerking</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wederpartij</a:t>
            </a:r>
            <a:r>
              <a:rPr lang="en-US" sz="2400" spc="96" dirty="0">
                <a:solidFill>
                  <a:srgbClr val="9F1E66"/>
                </a:solidFill>
                <a:latin typeface="Open Sans"/>
                <a:ea typeface="Open Sans"/>
                <a:cs typeface="Open Sans"/>
                <a:sym typeface="Open Sans"/>
              </a:rPr>
              <a:t>. Van de 130 </a:t>
            </a:r>
            <a:r>
              <a:rPr lang="en-US" sz="2400" spc="96" dirty="0" err="1">
                <a:solidFill>
                  <a:srgbClr val="9F1E66"/>
                </a:solidFill>
                <a:latin typeface="Open Sans"/>
                <a:ea typeface="Open Sans"/>
                <a:cs typeface="Open Sans"/>
                <a:sym typeface="Open Sans"/>
              </a:rPr>
              <a:t>zaken</a:t>
            </a:r>
            <a:r>
              <a:rPr lang="en-US" sz="2400" spc="96" dirty="0">
                <a:solidFill>
                  <a:srgbClr val="9F1E66"/>
                </a:solidFill>
                <a:latin typeface="Open Sans"/>
                <a:ea typeface="Open Sans"/>
                <a:cs typeface="Open Sans"/>
                <a:sym typeface="Open Sans"/>
              </a:rPr>
              <a:t> die </a:t>
            </a:r>
            <a:r>
              <a:rPr lang="en-US" sz="2400" spc="96" dirty="0" err="1">
                <a:solidFill>
                  <a:srgbClr val="9F1E66"/>
                </a:solidFill>
                <a:latin typeface="Open Sans"/>
                <a:ea typeface="Open Sans"/>
                <a:cs typeface="Open Sans"/>
                <a:sym typeface="Open Sans"/>
              </a:rPr>
              <a:t>inhoudelijk</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zijn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behandeld</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zijn</a:t>
            </a:r>
            <a:r>
              <a:rPr lang="en-US" sz="2400" spc="96" dirty="0">
                <a:solidFill>
                  <a:srgbClr val="9F1E66"/>
                </a:solidFill>
                <a:latin typeface="Open Sans"/>
                <a:ea typeface="Open Sans"/>
                <a:cs typeface="Open Sans"/>
                <a:sym typeface="Open Sans"/>
              </a:rPr>
              <a:t> er 94 </a:t>
            </a:r>
            <a:r>
              <a:rPr lang="en-US" sz="2400" spc="96" dirty="0" err="1">
                <a:solidFill>
                  <a:srgbClr val="9F1E66"/>
                </a:solidFill>
                <a:latin typeface="Open Sans"/>
                <a:ea typeface="Open Sans"/>
                <a:cs typeface="Open Sans"/>
                <a:sym typeface="Open Sans"/>
              </a:rPr>
              <a:t>geregeld</a:t>
            </a:r>
            <a:r>
              <a:rPr lang="en-US" sz="2400" spc="96" dirty="0">
                <a:solidFill>
                  <a:srgbClr val="9F1E66"/>
                </a:solidFill>
                <a:latin typeface="Open Sans"/>
                <a:ea typeface="Open Sans"/>
                <a:cs typeface="Open Sans"/>
                <a:sym typeface="Open Sans"/>
              </a:rPr>
              <a:t> (circa 72%)</a:t>
            </a:r>
          </a:p>
        </p:txBody>
      </p:sp>
      <p:sp>
        <p:nvSpPr>
          <p:cNvPr id="21" name="TextBox 21">
            <a:extLst>
              <a:ext uri="{FF2B5EF4-FFF2-40B4-BE49-F238E27FC236}">
                <a16:creationId xmlns:a16="http://schemas.microsoft.com/office/drawing/2014/main" id="{FE7EE042-B29F-4822-C889-CF0B64BEE204}"/>
              </a:ext>
            </a:extLst>
          </p:cNvPr>
          <p:cNvSpPr txBox="1"/>
          <p:nvPr/>
        </p:nvSpPr>
        <p:spPr>
          <a:xfrm>
            <a:off x="3575324" y="8903961"/>
            <a:ext cx="10178537" cy="483402"/>
          </a:xfrm>
          <a:prstGeom prst="rect">
            <a:avLst/>
          </a:prstGeom>
        </p:spPr>
        <p:txBody>
          <a:bodyPr wrap="square" lIns="0" tIns="0" rIns="0" bIns="0" rtlCol="0" anchor="t">
            <a:spAutoFit/>
          </a:bodyPr>
          <a:lstStyle/>
          <a:p>
            <a:pPr marL="0" lvl="0" indent="0" algn="just">
              <a:lnSpc>
                <a:spcPts val="4224"/>
              </a:lnSpc>
            </a:pPr>
            <a:r>
              <a:rPr lang="en-US" sz="2400" spc="96" dirty="0">
                <a:solidFill>
                  <a:srgbClr val="9F1E66"/>
                </a:solidFill>
                <a:latin typeface="Open Sans"/>
                <a:ea typeface="Open Sans"/>
                <a:cs typeface="Open Sans"/>
                <a:sym typeface="Open Sans"/>
              </a:rPr>
              <a:t>Soms </a:t>
            </a:r>
            <a:r>
              <a:rPr lang="en-US" sz="2400" spc="96" dirty="0" err="1">
                <a:solidFill>
                  <a:srgbClr val="9F1E66"/>
                </a:solidFill>
                <a:latin typeface="Open Sans"/>
                <a:ea typeface="Open Sans"/>
                <a:cs typeface="Open Sans"/>
                <a:sym typeface="Open Sans"/>
              </a:rPr>
              <a:t>ook</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vonnis</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zie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bijv</a:t>
            </a:r>
            <a:r>
              <a:rPr lang="en-US" sz="2400" spc="96" dirty="0">
                <a:solidFill>
                  <a:srgbClr val="9F1E66"/>
                </a:solidFill>
                <a:latin typeface="Open Sans"/>
                <a:ea typeface="Open Sans"/>
                <a:cs typeface="Open Sans"/>
                <a:sym typeface="Open Sans"/>
              </a:rPr>
              <a:t>. ECLI:NL:RBROT:2020:7440 </a:t>
            </a:r>
            <a:r>
              <a:rPr lang="en-US" sz="2400" spc="96" dirty="0" err="1">
                <a:solidFill>
                  <a:srgbClr val="9F1E66"/>
                </a:solidFill>
                <a:latin typeface="Open Sans"/>
                <a:ea typeface="Open Sans"/>
                <a:cs typeface="Open Sans"/>
                <a:sym typeface="Open Sans"/>
              </a:rPr>
              <a:t>burengeschil</a:t>
            </a:r>
            <a:endParaRPr lang="en-US" sz="2400" spc="96" dirty="0">
              <a:solidFill>
                <a:srgbClr val="9F1E66"/>
              </a:solidFill>
              <a:latin typeface="Open Sans"/>
              <a:ea typeface="Open Sans"/>
              <a:cs typeface="Open Sans"/>
              <a:sym typeface="Open Sans"/>
            </a:endParaRPr>
          </a:p>
        </p:txBody>
      </p:sp>
      <p:grpSp>
        <p:nvGrpSpPr>
          <p:cNvPr id="25" name="Group 25">
            <a:extLst>
              <a:ext uri="{FF2B5EF4-FFF2-40B4-BE49-F238E27FC236}">
                <a16:creationId xmlns:a16="http://schemas.microsoft.com/office/drawing/2014/main" id="{3DB8A09F-21D4-62A8-2AF6-94DE8F9EC872}"/>
              </a:ext>
            </a:extLst>
          </p:cNvPr>
          <p:cNvGrpSpPr/>
          <p:nvPr/>
        </p:nvGrpSpPr>
        <p:grpSpPr>
          <a:xfrm>
            <a:off x="1295396" y="7391131"/>
            <a:ext cx="877649" cy="872872"/>
            <a:chOff x="0" y="0"/>
            <a:chExt cx="812800" cy="808376"/>
          </a:xfrm>
        </p:grpSpPr>
        <p:sp>
          <p:nvSpPr>
            <p:cNvPr id="26" name="Freeform 26">
              <a:extLst>
                <a:ext uri="{FF2B5EF4-FFF2-40B4-BE49-F238E27FC236}">
                  <a16:creationId xmlns:a16="http://schemas.microsoft.com/office/drawing/2014/main" id="{11748227-9527-B3E4-3AE3-B44F01F41B46}"/>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27" name="TextBox 27">
              <a:extLst>
                <a:ext uri="{FF2B5EF4-FFF2-40B4-BE49-F238E27FC236}">
                  <a16:creationId xmlns:a16="http://schemas.microsoft.com/office/drawing/2014/main" id="{9033DBA7-854E-E952-1B0C-D448645B9E7F}"/>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endParaRPr lang="en-US" sz="2999" b="1" dirty="0">
                <a:solidFill>
                  <a:srgbClr val="FCFCFE"/>
                </a:solidFill>
                <a:latin typeface="Inter Bold"/>
                <a:ea typeface="Inter Bold"/>
                <a:cs typeface="Inter Bold"/>
                <a:sym typeface="Inter Bold"/>
              </a:endParaRPr>
            </a:p>
          </p:txBody>
        </p:sp>
      </p:grpSp>
      <p:grpSp>
        <p:nvGrpSpPr>
          <p:cNvPr id="28" name="Group 28">
            <a:extLst>
              <a:ext uri="{FF2B5EF4-FFF2-40B4-BE49-F238E27FC236}">
                <a16:creationId xmlns:a16="http://schemas.microsoft.com/office/drawing/2014/main" id="{067A22B6-54EE-B287-C597-42F3E7A56487}"/>
              </a:ext>
            </a:extLst>
          </p:cNvPr>
          <p:cNvGrpSpPr/>
          <p:nvPr/>
        </p:nvGrpSpPr>
        <p:grpSpPr>
          <a:xfrm>
            <a:off x="1295396" y="8709226"/>
            <a:ext cx="877649" cy="872872"/>
            <a:chOff x="0" y="0"/>
            <a:chExt cx="812800" cy="808376"/>
          </a:xfrm>
        </p:grpSpPr>
        <p:sp>
          <p:nvSpPr>
            <p:cNvPr id="29" name="Freeform 29">
              <a:extLst>
                <a:ext uri="{FF2B5EF4-FFF2-40B4-BE49-F238E27FC236}">
                  <a16:creationId xmlns:a16="http://schemas.microsoft.com/office/drawing/2014/main" id="{0F0C0569-75F0-6CA7-A0E4-27E37BE88CD7}"/>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30" name="TextBox 30">
              <a:extLst>
                <a:ext uri="{FF2B5EF4-FFF2-40B4-BE49-F238E27FC236}">
                  <a16:creationId xmlns:a16="http://schemas.microsoft.com/office/drawing/2014/main" id="{A26564A1-3800-748A-340C-566A14418D59}"/>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endParaRPr lang="en-US" sz="2999" b="1" dirty="0">
                <a:solidFill>
                  <a:srgbClr val="FCFCFE"/>
                </a:solidFill>
                <a:latin typeface="Inter Bold"/>
                <a:ea typeface="Inter Bold"/>
                <a:cs typeface="Inter Bold"/>
                <a:sym typeface="Inter Bold"/>
              </a:endParaRPr>
            </a:p>
          </p:txBody>
        </p:sp>
      </p:grpSp>
    </p:spTree>
    <p:extLst>
      <p:ext uri="{BB962C8B-B14F-4D97-AF65-F5344CB8AC3E}">
        <p14:creationId xmlns:p14="http://schemas.microsoft.com/office/powerpoint/2010/main" val="424326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058BD-EFBB-6ECF-97DC-9A37FA18A99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BFBA703-34FE-D558-DEDE-AFC79C9E9C6C}"/>
              </a:ext>
            </a:extLst>
          </p:cNvPr>
          <p:cNvGrpSpPr/>
          <p:nvPr/>
        </p:nvGrpSpPr>
        <p:grpSpPr>
          <a:xfrm flipH="1">
            <a:off x="18287999" y="0"/>
            <a:ext cx="45719" cy="10287000"/>
            <a:chOff x="0" y="0"/>
            <a:chExt cx="2783788" cy="2709333"/>
          </a:xfrm>
        </p:grpSpPr>
        <p:sp>
          <p:nvSpPr>
            <p:cNvPr id="3" name="Freeform 3">
              <a:extLst>
                <a:ext uri="{FF2B5EF4-FFF2-40B4-BE49-F238E27FC236}">
                  <a16:creationId xmlns:a16="http://schemas.microsoft.com/office/drawing/2014/main" id="{84F3CDBE-0E24-9A38-8496-1C6F33E6FBE9}"/>
                </a:ext>
              </a:extLst>
            </p:cNvPr>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EFDA2DCF-7996-F487-7338-F24F73FE2AA1}"/>
                </a:ext>
              </a:extLst>
            </p:cNvPr>
            <p:cNvSpPr txBox="1"/>
            <p:nvPr/>
          </p:nvSpPr>
          <p:spPr>
            <a:xfrm>
              <a:off x="0" y="-47625"/>
              <a:ext cx="2783788"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FF25DE64-83E0-8BA3-823A-45A22348C6F6}"/>
              </a:ext>
            </a:extLst>
          </p:cNvPr>
          <p:cNvSpPr/>
          <p:nvPr/>
        </p:nvSpPr>
        <p:spPr>
          <a:xfrm flipV="1">
            <a:off x="839945" y="2324009"/>
            <a:ext cx="1858299" cy="0"/>
          </a:xfrm>
          <a:prstGeom prst="line">
            <a:avLst/>
          </a:prstGeom>
          <a:ln w="76200" cap="flat">
            <a:solidFill>
              <a:srgbClr val="F6F6F6"/>
            </a:solidFill>
            <a:prstDash val="solid"/>
            <a:headEnd type="none" w="sm" len="sm"/>
            <a:tailEnd type="none" w="sm" len="sm"/>
          </a:ln>
        </p:spPr>
        <p:txBody>
          <a:bodyPr/>
          <a:lstStyle/>
          <a:p>
            <a:endParaRPr lang="nl-NL"/>
          </a:p>
        </p:txBody>
      </p:sp>
      <p:sp>
        <p:nvSpPr>
          <p:cNvPr id="8" name="TextBox 8">
            <a:extLst>
              <a:ext uri="{FF2B5EF4-FFF2-40B4-BE49-F238E27FC236}">
                <a16:creationId xmlns:a16="http://schemas.microsoft.com/office/drawing/2014/main" id="{1CFAFE17-164F-41A9-812A-F32EC36D29B5}"/>
              </a:ext>
            </a:extLst>
          </p:cNvPr>
          <p:cNvSpPr txBox="1"/>
          <p:nvPr/>
        </p:nvSpPr>
        <p:spPr>
          <a:xfrm>
            <a:off x="8575891" y="771605"/>
            <a:ext cx="713090" cy="774800"/>
          </a:xfrm>
          <a:prstGeom prst="rect">
            <a:avLst/>
          </a:prstGeom>
        </p:spPr>
        <p:txBody>
          <a:bodyPr lIns="44470" tIns="44470" rIns="44470" bIns="44470" rtlCol="0" anchor="ctr"/>
          <a:lstStyle/>
          <a:p>
            <a:pPr algn="ctr">
              <a:lnSpc>
                <a:spcPts val="4199"/>
              </a:lnSpc>
            </a:pPr>
            <a:endParaRPr lang="en-US" sz="2999" b="1" dirty="0">
              <a:solidFill>
                <a:srgbClr val="A31A67"/>
              </a:solidFill>
              <a:latin typeface="Inter Bold"/>
              <a:ea typeface="Inter Bold"/>
              <a:cs typeface="Inter Bold"/>
              <a:sym typeface="Inter Bold"/>
            </a:endParaRPr>
          </a:p>
        </p:txBody>
      </p:sp>
      <p:sp>
        <p:nvSpPr>
          <p:cNvPr id="16" name="TextBox 16">
            <a:extLst>
              <a:ext uri="{FF2B5EF4-FFF2-40B4-BE49-F238E27FC236}">
                <a16:creationId xmlns:a16="http://schemas.microsoft.com/office/drawing/2014/main" id="{8D53C459-49CB-0B7D-5DF9-933608E1BC49}"/>
              </a:ext>
            </a:extLst>
          </p:cNvPr>
          <p:cNvSpPr txBox="1"/>
          <p:nvPr/>
        </p:nvSpPr>
        <p:spPr>
          <a:xfrm>
            <a:off x="2118357" y="2405528"/>
            <a:ext cx="13274043" cy="2500685"/>
          </a:xfrm>
          <a:prstGeom prst="rect">
            <a:avLst/>
          </a:prstGeom>
        </p:spPr>
        <p:txBody>
          <a:bodyPr wrap="square" lIns="0" tIns="0" rIns="0" bIns="0" rtlCol="0" anchor="t">
            <a:spAutoFit/>
          </a:bodyPr>
          <a:lstStyle/>
          <a:p>
            <a:pPr algn="l">
              <a:lnSpc>
                <a:spcPts val="6510"/>
              </a:lnSpc>
            </a:pPr>
            <a:endParaRPr lang="en-US" sz="6200" b="1" dirty="0">
              <a:solidFill>
                <a:srgbClr val="A31A67"/>
              </a:solidFill>
              <a:latin typeface="Inter Bold"/>
              <a:ea typeface="Inter Bold"/>
              <a:cs typeface="Inter Bold"/>
              <a:sym typeface="Inter Bold"/>
            </a:endParaRPr>
          </a:p>
          <a:p>
            <a:pPr algn="l">
              <a:lnSpc>
                <a:spcPts val="6510"/>
              </a:lnSpc>
            </a:pPr>
            <a:endParaRPr lang="en-US" sz="6200" b="1" dirty="0">
              <a:solidFill>
                <a:srgbClr val="A31A67"/>
              </a:solidFill>
              <a:latin typeface="Inter Bold"/>
              <a:ea typeface="Inter Bold"/>
              <a:cs typeface="Inter Bold"/>
              <a:sym typeface="Inter Bold"/>
            </a:endParaRPr>
          </a:p>
          <a:p>
            <a:pPr algn="l">
              <a:lnSpc>
                <a:spcPts val="6510"/>
              </a:lnSpc>
            </a:pPr>
            <a:r>
              <a:rPr lang="en-US" sz="6200" b="1" dirty="0">
                <a:solidFill>
                  <a:srgbClr val="A31A67"/>
                </a:solidFill>
                <a:latin typeface="Inter Bold"/>
                <a:ea typeface="Inter Bold"/>
                <a:cs typeface="Inter Bold"/>
                <a:sym typeface="Inter Bold"/>
              </a:rPr>
              <a:t>DE  REGELRECHTER 2.0</a:t>
            </a:r>
          </a:p>
        </p:txBody>
      </p:sp>
      <p:sp>
        <p:nvSpPr>
          <p:cNvPr id="18" name="TextBox 18">
            <a:extLst>
              <a:ext uri="{FF2B5EF4-FFF2-40B4-BE49-F238E27FC236}">
                <a16:creationId xmlns:a16="http://schemas.microsoft.com/office/drawing/2014/main" id="{1FE17656-767D-3838-E686-1F521A8EF3E2}"/>
              </a:ext>
            </a:extLst>
          </p:cNvPr>
          <p:cNvSpPr txBox="1"/>
          <p:nvPr/>
        </p:nvSpPr>
        <p:spPr>
          <a:xfrm>
            <a:off x="9617456" y="3052665"/>
            <a:ext cx="7641844" cy="454804"/>
          </a:xfrm>
          <a:prstGeom prst="rect">
            <a:avLst/>
          </a:prstGeom>
        </p:spPr>
        <p:txBody>
          <a:bodyPr lIns="0" tIns="0" rIns="0" bIns="0" rtlCol="0" anchor="t">
            <a:spAutoFit/>
          </a:bodyPr>
          <a:lstStyle/>
          <a:p>
            <a:pPr algn="l">
              <a:lnSpc>
                <a:spcPts val="3779"/>
              </a:lnSpc>
            </a:pPr>
            <a:r>
              <a:rPr lang="en-US" sz="2699" dirty="0">
                <a:solidFill>
                  <a:srgbClr val="FFFFFF"/>
                </a:solidFill>
                <a:latin typeface="Open Sans"/>
                <a:ea typeface="Open Sans"/>
                <a:cs typeface="Open Sans"/>
                <a:sym typeface="Open Sans"/>
              </a:rPr>
              <a:t>S</a:t>
            </a:r>
          </a:p>
        </p:txBody>
      </p:sp>
      <p:sp>
        <p:nvSpPr>
          <p:cNvPr id="22" name="TextBox 22">
            <a:extLst>
              <a:ext uri="{FF2B5EF4-FFF2-40B4-BE49-F238E27FC236}">
                <a16:creationId xmlns:a16="http://schemas.microsoft.com/office/drawing/2014/main" id="{6F5A1161-B209-C384-C8BF-68E6176333B0}"/>
              </a:ext>
            </a:extLst>
          </p:cNvPr>
          <p:cNvSpPr txBox="1"/>
          <p:nvPr/>
        </p:nvSpPr>
        <p:spPr>
          <a:xfrm>
            <a:off x="8575890" y="5330304"/>
            <a:ext cx="713090" cy="773242"/>
          </a:xfrm>
          <a:prstGeom prst="rect">
            <a:avLst/>
          </a:prstGeom>
        </p:spPr>
        <p:txBody>
          <a:bodyPr lIns="44470" tIns="44470" rIns="44470" bIns="44470" rtlCol="0" anchor="ctr"/>
          <a:lstStyle/>
          <a:p>
            <a:pPr algn="ctr">
              <a:lnSpc>
                <a:spcPts val="4199"/>
              </a:lnSpc>
            </a:pPr>
            <a:endParaRPr lang="en-US" sz="2999" b="1" dirty="0">
              <a:solidFill>
                <a:srgbClr val="A31A67"/>
              </a:solidFill>
              <a:latin typeface="Inter Bold"/>
              <a:ea typeface="Inter Bold"/>
              <a:cs typeface="Inter Bold"/>
              <a:sym typeface="Inter Bold"/>
            </a:endParaRPr>
          </a:p>
        </p:txBody>
      </p:sp>
    </p:spTree>
    <p:extLst>
      <p:ext uri="{BB962C8B-B14F-4D97-AF65-F5344CB8AC3E}">
        <p14:creationId xmlns:p14="http://schemas.microsoft.com/office/powerpoint/2010/main" val="1760046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43108-28A4-7D98-3814-9E353595640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403C4CB-2468-8518-7722-1DD7B5F2BF73}"/>
              </a:ext>
            </a:extLst>
          </p:cNvPr>
          <p:cNvGrpSpPr/>
          <p:nvPr/>
        </p:nvGrpSpPr>
        <p:grpSpPr>
          <a:xfrm>
            <a:off x="9137101" y="4421381"/>
            <a:ext cx="5402508" cy="5402508"/>
            <a:chOff x="0" y="0"/>
            <a:chExt cx="812800" cy="812800"/>
          </a:xfrm>
        </p:grpSpPr>
        <p:sp>
          <p:nvSpPr>
            <p:cNvPr id="3" name="Freeform 3">
              <a:extLst>
                <a:ext uri="{FF2B5EF4-FFF2-40B4-BE49-F238E27FC236}">
                  <a16:creationId xmlns:a16="http://schemas.microsoft.com/office/drawing/2014/main" id="{BBD07316-E452-16AC-B180-482ED6D57EB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4" name="TextBox 4">
              <a:extLst>
                <a:ext uri="{FF2B5EF4-FFF2-40B4-BE49-F238E27FC236}">
                  <a16:creationId xmlns:a16="http://schemas.microsoft.com/office/drawing/2014/main" id="{B01EBE88-CE02-C160-CBB0-D1F1434047CA}"/>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5" name="Group 5">
            <a:extLst>
              <a:ext uri="{FF2B5EF4-FFF2-40B4-BE49-F238E27FC236}">
                <a16:creationId xmlns:a16="http://schemas.microsoft.com/office/drawing/2014/main" id="{FE62CAFC-2120-61E8-27FC-44E838FE0A22}"/>
              </a:ext>
            </a:extLst>
          </p:cNvPr>
          <p:cNvGrpSpPr/>
          <p:nvPr/>
        </p:nvGrpSpPr>
        <p:grpSpPr>
          <a:xfrm flipV="1">
            <a:off x="11979517" y="10286999"/>
            <a:ext cx="6308483" cy="200225"/>
            <a:chOff x="0" y="0"/>
            <a:chExt cx="1661493" cy="2709333"/>
          </a:xfrm>
        </p:grpSpPr>
        <p:sp>
          <p:nvSpPr>
            <p:cNvPr id="6" name="Freeform 6">
              <a:extLst>
                <a:ext uri="{FF2B5EF4-FFF2-40B4-BE49-F238E27FC236}">
                  <a16:creationId xmlns:a16="http://schemas.microsoft.com/office/drawing/2014/main" id="{F9981EED-FFCD-F3F0-9F32-E5B95D5EE7BB}"/>
                </a:ext>
              </a:extLst>
            </p:cNvPr>
            <p:cNvSpPr/>
            <p:nvPr/>
          </p:nvSpPr>
          <p:spPr>
            <a:xfrm>
              <a:off x="0" y="0"/>
              <a:ext cx="1661494" cy="2709333"/>
            </a:xfrm>
            <a:custGeom>
              <a:avLst/>
              <a:gdLst/>
              <a:ahLst/>
              <a:cxnLst/>
              <a:rect l="l" t="t" r="r" b="b"/>
              <a:pathLst>
                <a:path w="1661494" h="2709333">
                  <a:moveTo>
                    <a:pt x="0" y="0"/>
                  </a:moveTo>
                  <a:lnTo>
                    <a:pt x="1661494" y="0"/>
                  </a:lnTo>
                  <a:lnTo>
                    <a:pt x="1661494" y="2709333"/>
                  </a:lnTo>
                  <a:lnTo>
                    <a:pt x="0" y="2709333"/>
                  </a:lnTo>
                  <a:close/>
                </a:path>
              </a:pathLst>
            </a:custGeom>
            <a:solidFill>
              <a:srgbClr val="253266"/>
            </a:solidFill>
          </p:spPr>
          <p:txBody>
            <a:bodyPr/>
            <a:lstStyle/>
            <a:p>
              <a:endParaRPr lang="nl-NL"/>
            </a:p>
          </p:txBody>
        </p:sp>
        <p:sp>
          <p:nvSpPr>
            <p:cNvPr id="7" name="TextBox 7">
              <a:extLst>
                <a:ext uri="{FF2B5EF4-FFF2-40B4-BE49-F238E27FC236}">
                  <a16:creationId xmlns:a16="http://schemas.microsoft.com/office/drawing/2014/main" id="{C6F1BC16-22E3-0BDB-8C80-2A9990E51FD3}"/>
                </a:ext>
              </a:extLst>
            </p:cNvPr>
            <p:cNvSpPr txBox="1"/>
            <p:nvPr/>
          </p:nvSpPr>
          <p:spPr>
            <a:xfrm>
              <a:off x="0" y="-47625"/>
              <a:ext cx="1661493" cy="2756958"/>
            </a:xfrm>
            <a:prstGeom prst="rect">
              <a:avLst/>
            </a:prstGeom>
          </p:spPr>
          <p:txBody>
            <a:bodyPr lIns="50800" tIns="50800" rIns="50800" bIns="50800" rtlCol="0" anchor="ctr"/>
            <a:lstStyle/>
            <a:p>
              <a:pPr algn="ctr">
                <a:lnSpc>
                  <a:spcPts val="2479"/>
                </a:lnSpc>
              </a:pPr>
              <a:endParaRPr/>
            </a:p>
          </p:txBody>
        </p:sp>
      </p:grpSp>
      <p:grpSp>
        <p:nvGrpSpPr>
          <p:cNvPr id="8" name="Group 8">
            <a:extLst>
              <a:ext uri="{FF2B5EF4-FFF2-40B4-BE49-F238E27FC236}">
                <a16:creationId xmlns:a16="http://schemas.microsoft.com/office/drawing/2014/main" id="{AEF9BDBA-1E9A-FED3-F4A5-3D189EA5EED7}"/>
              </a:ext>
            </a:extLst>
          </p:cNvPr>
          <p:cNvGrpSpPr/>
          <p:nvPr/>
        </p:nvGrpSpPr>
        <p:grpSpPr>
          <a:xfrm>
            <a:off x="14598501" y="4663928"/>
            <a:ext cx="2660799" cy="2660799"/>
            <a:chOff x="0" y="0"/>
            <a:chExt cx="812800" cy="812800"/>
          </a:xfrm>
        </p:grpSpPr>
        <p:sp>
          <p:nvSpPr>
            <p:cNvPr id="9" name="Freeform 9">
              <a:extLst>
                <a:ext uri="{FF2B5EF4-FFF2-40B4-BE49-F238E27FC236}">
                  <a16:creationId xmlns:a16="http://schemas.microsoft.com/office/drawing/2014/main" id="{35F8515E-7256-4039-8876-9ADBA48CD9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0" name="TextBox 10">
              <a:extLst>
                <a:ext uri="{FF2B5EF4-FFF2-40B4-BE49-F238E27FC236}">
                  <a16:creationId xmlns:a16="http://schemas.microsoft.com/office/drawing/2014/main" id="{B7C993BD-FB8F-81AB-CD5C-7DF2145C5AFD}"/>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11" name="Group 11">
            <a:extLst>
              <a:ext uri="{FF2B5EF4-FFF2-40B4-BE49-F238E27FC236}">
                <a16:creationId xmlns:a16="http://schemas.microsoft.com/office/drawing/2014/main" id="{B78530FD-9EE4-1DE2-7C8B-AF098300B3FA}"/>
              </a:ext>
            </a:extLst>
          </p:cNvPr>
          <p:cNvGrpSpPr/>
          <p:nvPr/>
        </p:nvGrpSpPr>
        <p:grpSpPr>
          <a:xfrm>
            <a:off x="8002593" y="721973"/>
            <a:ext cx="9256707" cy="2965198"/>
            <a:chOff x="0" y="0"/>
            <a:chExt cx="12342277" cy="3953597"/>
          </a:xfrm>
        </p:grpSpPr>
        <p:pic>
          <p:nvPicPr>
            <p:cNvPr id="12" name="Picture 12">
              <a:extLst>
                <a:ext uri="{FF2B5EF4-FFF2-40B4-BE49-F238E27FC236}">
                  <a16:creationId xmlns:a16="http://schemas.microsoft.com/office/drawing/2014/main" id="{0535D141-3CC6-FA88-17C8-7B5013CCE340}"/>
                </a:ext>
              </a:extLst>
            </p:cNvPr>
            <p:cNvPicPr>
              <a:picLocks noChangeAspect="1"/>
            </p:cNvPicPr>
            <p:nvPr/>
          </p:nvPicPr>
          <p:blipFill>
            <a:blip r:embed="rId2"/>
            <a:srcRect t="56237" r="14633" b="2718"/>
            <a:stretch>
              <a:fillRect/>
            </a:stretch>
          </p:blipFill>
          <p:spPr>
            <a:xfrm>
              <a:off x="0" y="0"/>
              <a:ext cx="12342277" cy="3953597"/>
            </a:xfrm>
            <a:prstGeom prst="rect">
              <a:avLst/>
            </a:prstGeom>
          </p:spPr>
        </p:pic>
      </p:grpSp>
      <p:grpSp>
        <p:nvGrpSpPr>
          <p:cNvPr id="13" name="Group 13">
            <a:extLst>
              <a:ext uri="{FF2B5EF4-FFF2-40B4-BE49-F238E27FC236}">
                <a16:creationId xmlns:a16="http://schemas.microsoft.com/office/drawing/2014/main" id="{A5EE708C-E692-1336-7C0E-870050164887}"/>
              </a:ext>
            </a:extLst>
          </p:cNvPr>
          <p:cNvGrpSpPr/>
          <p:nvPr/>
        </p:nvGrpSpPr>
        <p:grpSpPr>
          <a:xfrm>
            <a:off x="863539" y="5696948"/>
            <a:ext cx="969409" cy="986123"/>
            <a:chOff x="0" y="0"/>
            <a:chExt cx="812800" cy="826814"/>
          </a:xfrm>
        </p:grpSpPr>
        <p:sp>
          <p:nvSpPr>
            <p:cNvPr id="14" name="Freeform 14">
              <a:extLst>
                <a:ext uri="{FF2B5EF4-FFF2-40B4-BE49-F238E27FC236}">
                  <a16:creationId xmlns:a16="http://schemas.microsoft.com/office/drawing/2014/main" id="{65C1B855-4D78-2D48-075A-EDEA77DC873E}"/>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15" name="TextBox 15">
              <a:extLst>
                <a:ext uri="{FF2B5EF4-FFF2-40B4-BE49-F238E27FC236}">
                  <a16:creationId xmlns:a16="http://schemas.microsoft.com/office/drawing/2014/main" id="{11AEB80C-A702-DED1-F133-40BA599E9D7A}"/>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01</a:t>
              </a:r>
            </a:p>
          </p:txBody>
        </p:sp>
      </p:grpSp>
      <p:grpSp>
        <p:nvGrpSpPr>
          <p:cNvPr id="16" name="Group 16">
            <a:extLst>
              <a:ext uri="{FF2B5EF4-FFF2-40B4-BE49-F238E27FC236}">
                <a16:creationId xmlns:a16="http://schemas.microsoft.com/office/drawing/2014/main" id="{D7AB8E41-971D-A29A-3174-25AC694AAA48}"/>
              </a:ext>
            </a:extLst>
          </p:cNvPr>
          <p:cNvGrpSpPr/>
          <p:nvPr/>
        </p:nvGrpSpPr>
        <p:grpSpPr>
          <a:xfrm>
            <a:off x="6185626" y="5696948"/>
            <a:ext cx="969409" cy="986123"/>
            <a:chOff x="0" y="0"/>
            <a:chExt cx="812800" cy="826814"/>
          </a:xfrm>
        </p:grpSpPr>
        <p:sp>
          <p:nvSpPr>
            <p:cNvPr id="17" name="Freeform 17">
              <a:extLst>
                <a:ext uri="{FF2B5EF4-FFF2-40B4-BE49-F238E27FC236}">
                  <a16:creationId xmlns:a16="http://schemas.microsoft.com/office/drawing/2014/main" id="{B5F00F93-1E5F-A93B-4AA6-68237A5EC8BD}"/>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18" name="TextBox 18">
              <a:extLst>
                <a:ext uri="{FF2B5EF4-FFF2-40B4-BE49-F238E27FC236}">
                  <a16:creationId xmlns:a16="http://schemas.microsoft.com/office/drawing/2014/main" id="{162558E2-9D8E-88ED-7BF1-326618FA23C1}"/>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a:solidFill>
                    <a:srgbClr val="253266"/>
                  </a:solidFill>
                  <a:latin typeface="Inter Bold"/>
                  <a:ea typeface="Inter Bold"/>
                  <a:cs typeface="Inter Bold"/>
                  <a:sym typeface="Inter Bold"/>
                </a:rPr>
                <a:t>04</a:t>
              </a:r>
            </a:p>
          </p:txBody>
        </p:sp>
      </p:grpSp>
      <p:grpSp>
        <p:nvGrpSpPr>
          <p:cNvPr id="19" name="Group 19">
            <a:extLst>
              <a:ext uri="{FF2B5EF4-FFF2-40B4-BE49-F238E27FC236}">
                <a16:creationId xmlns:a16="http://schemas.microsoft.com/office/drawing/2014/main" id="{82565759-C2BF-0F6B-DA3A-F96251CB54D1}"/>
              </a:ext>
            </a:extLst>
          </p:cNvPr>
          <p:cNvGrpSpPr/>
          <p:nvPr/>
        </p:nvGrpSpPr>
        <p:grpSpPr>
          <a:xfrm>
            <a:off x="863539" y="7122635"/>
            <a:ext cx="969409" cy="986123"/>
            <a:chOff x="0" y="0"/>
            <a:chExt cx="812800" cy="826814"/>
          </a:xfrm>
        </p:grpSpPr>
        <p:sp>
          <p:nvSpPr>
            <p:cNvPr id="20" name="Freeform 20">
              <a:extLst>
                <a:ext uri="{FF2B5EF4-FFF2-40B4-BE49-F238E27FC236}">
                  <a16:creationId xmlns:a16="http://schemas.microsoft.com/office/drawing/2014/main" id="{120FBF60-E615-D4D6-3C5E-2E83AF09CB30}"/>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21" name="TextBox 21">
              <a:extLst>
                <a:ext uri="{FF2B5EF4-FFF2-40B4-BE49-F238E27FC236}">
                  <a16:creationId xmlns:a16="http://schemas.microsoft.com/office/drawing/2014/main" id="{B30FF734-51AE-C4A3-CE97-5C0FA002AF9F}"/>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a:solidFill>
                    <a:srgbClr val="253266"/>
                  </a:solidFill>
                  <a:latin typeface="Inter Bold"/>
                  <a:ea typeface="Inter Bold"/>
                  <a:cs typeface="Inter Bold"/>
                  <a:sym typeface="Inter Bold"/>
                </a:rPr>
                <a:t>02</a:t>
              </a:r>
            </a:p>
          </p:txBody>
        </p:sp>
      </p:grpSp>
      <p:grpSp>
        <p:nvGrpSpPr>
          <p:cNvPr id="22" name="Group 22">
            <a:extLst>
              <a:ext uri="{FF2B5EF4-FFF2-40B4-BE49-F238E27FC236}">
                <a16:creationId xmlns:a16="http://schemas.microsoft.com/office/drawing/2014/main" id="{2B48E293-4FB7-C8E0-3E13-819C9041E624}"/>
              </a:ext>
            </a:extLst>
          </p:cNvPr>
          <p:cNvGrpSpPr/>
          <p:nvPr/>
        </p:nvGrpSpPr>
        <p:grpSpPr>
          <a:xfrm>
            <a:off x="6185626" y="7122635"/>
            <a:ext cx="969409" cy="986123"/>
            <a:chOff x="0" y="0"/>
            <a:chExt cx="812800" cy="826814"/>
          </a:xfrm>
        </p:grpSpPr>
        <p:sp>
          <p:nvSpPr>
            <p:cNvPr id="23" name="Freeform 23">
              <a:extLst>
                <a:ext uri="{FF2B5EF4-FFF2-40B4-BE49-F238E27FC236}">
                  <a16:creationId xmlns:a16="http://schemas.microsoft.com/office/drawing/2014/main" id="{FB1409DC-9B3F-A437-A52E-C30A2539E668}"/>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24" name="TextBox 24">
              <a:extLst>
                <a:ext uri="{FF2B5EF4-FFF2-40B4-BE49-F238E27FC236}">
                  <a16:creationId xmlns:a16="http://schemas.microsoft.com/office/drawing/2014/main" id="{4B3DA8F9-91A9-CE71-3861-5D492E143668}"/>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a:solidFill>
                    <a:srgbClr val="253266"/>
                  </a:solidFill>
                  <a:latin typeface="Inter Bold"/>
                  <a:ea typeface="Inter Bold"/>
                  <a:cs typeface="Inter Bold"/>
                  <a:sym typeface="Inter Bold"/>
                </a:rPr>
                <a:t>05</a:t>
              </a:r>
            </a:p>
          </p:txBody>
        </p:sp>
      </p:grpSp>
      <p:grpSp>
        <p:nvGrpSpPr>
          <p:cNvPr id="25" name="Group 25">
            <a:extLst>
              <a:ext uri="{FF2B5EF4-FFF2-40B4-BE49-F238E27FC236}">
                <a16:creationId xmlns:a16="http://schemas.microsoft.com/office/drawing/2014/main" id="{8E0D7418-C232-97EE-7606-3F2B6D48F28C}"/>
              </a:ext>
            </a:extLst>
          </p:cNvPr>
          <p:cNvGrpSpPr/>
          <p:nvPr/>
        </p:nvGrpSpPr>
        <p:grpSpPr>
          <a:xfrm>
            <a:off x="863539" y="8548322"/>
            <a:ext cx="969409" cy="986123"/>
            <a:chOff x="0" y="0"/>
            <a:chExt cx="812800" cy="826814"/>
          </a:xfrm>
        </p:grpSpPr>
        <p:sp>
          <p:nvSpPr>
            <p:cNvPr id="26" name="Freeform 26">
              <a:extLst>
                <a:ext uri="{FF2B5EF4-FFF2-40B4-BE49-F238E27FC236}">
                  <a16:creationId xmlns:a16="http://schemas.microsoft.com/office/drawing/2014/main" id="{FB0BDF0E-D620-85E1-1DE5-4F4CB7C66649}"/>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27" name="TextBox 27">
              <a:extLst>
                <a:ext uri="{FF2B5EF4-FFF2-40B4-BE49-F238E27FC236}">
                  <a16:creationId xmlns:a16="http://schemas.microsoft.com/office/drawing/2014/main" id="{48A7D04A-8781-7791-AD2E-90B5105DAF32}"/>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a:solidFill>
                    <a:srgbClr val="253266"/>
                  </a:solidFill>
                  <a:latin typeface="Inter Bold"/>
                  <a:ea typeface="Inter Bold"/>
                  <a:cs typeface="Inter Bold"/>
                  <a:sym typeface="Inter Bold"/>
                </a:rPr>
                <a:t>03</a:t>
              </a:r>
            </a:p>
          </p:txBody>
        </p:sp>
      </p:grpSp>
      <p:grpSp>
        <p:nvGrpSpPr>
          <p:cNvPr id="28" name="Group 28">
            <a:extLst>
              <a:ext uri="{FF2B5EF4-FFF2-40B4-BE49-F238E27FC236}">
                <a16:creationId xmlns:a16="http://schemas.microsoft.com/office/drawing/2014/main" id="{014C7F30-5168-345F-739C-FC063ED87C0F}"/>
              </a:ext>
            </a:extLst>
          </p:cNvPr>
          <p:cNvGrpSpPr/>
          <p:nvPr/>
        </p:nvGrpSpPr>
        <p:grpSpPr>
          <a:xfrm>
            <a:off x="6185626" y="8548322"/>
            <a:ext cx="969409" cy="986123"/>
            <a:chOff x="0" y="0"/>
            <a:chExt cx="812800" cy="826814"/>
          </a:xfrm>
        </p:grpSpPr>
        <p:sp>
          <p:nvSpPr>
            <p:cNvPr id="29" name="Freeform 29">
              <a:extLst>
                <a:ext uri="{FF2B5EF4-FFF2-40B4-BE49-F238E27FC236}">
                  <a16:creationId xmlns:a16="http://schemas.microsoft.com/office/drawing/2014/main" id="{10BAC4F5-668A-FF40-4303-4C576243DA01}"/>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30" name="TextBox 30">
              <a:extLst>
                <a:ext uri="{FF2B5EF4-FFF2-40B4-BE49-F238E27FC236}">
                  <a16:creationId xmlns:a16="http://schemas.microsoft.com/office/drawing/2014/main" id="{568FA308-CBF2-3E32-31E5-E5E423749A8A}"/>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06</a:t>
              </a:r>
            </a:p>
          </p:txBody>
        </p:sp>
      </p:grpSp>
      <p:sp>
        <p:nvSpPr>
          <p:cNvPr id="31" name="AutoShape 31">
            <a:extLst>
              <a:ext uri="{FF2B5EF4-FFF2-40B4-BE49-F238E27FC236}">
                <a16:creationId xmlns:a16="http://schemas.microsoft.com/office/drawing/2014/main" id="{8D4FFB89-1202-EF50-94A3-710B182F16DF}"/>
              </a:ext>
            </a:extLst>
          </p:cNvPr>
          <p:cNvSpPr/>
          <p:nvPr/>
        </p:nvSpPr>
        <p:spPr>
          <a:xfrm>
            <a:off x="844489" y="2984652"/>
            <a:ext cx="6008511" cy="0"/>
          </a:xfrm>
          <a:prstGeom prst="line">
            <a:avLst/>
          </a:prstGeom>
          <a:ln w="76200" cap="flat">
            <a:solidFill>
              <a:srgbClr val="EAE4D2"/>
            </a:solidFill>
            <a:prstDash val="solid"/>
            <a:headEnd type="none" w="sm" len="sm"/>
            <a:tailEnd type="none" w="sm" len="sm"/>
          </a:ln>
        </p:spPr>
        <p:txBody>
          <a:bodyPr/>
          <a:lstStyle/>
          <a:p>
            <a:endParaRPr lang="nl-NL"/>
          </a:p>
        </p:txBody>
      </p:sp>
      <p:sp>
        <p:nvSpPr>
          <p:cNvPr id="32" name="TextBox 32">
            <a:extLst>
              <a:ext uri="{FF2B5EF4-FFF2-40B4-BE49-F238E27FC236}">
                <a16:creationId xmlns:a16="http://schemas.microsoft.com/office/drawing/2014/main" id="{D1D5F4AD-FB92-05EC-C24F-18A981AB18AC}"/>
              </a:ext>
            </a:extLst>
          </p:cNvPr>
          <p:cNvSpPr txBox="1"/>
          <p:nvPr/>
        </p:nvSpPr>
        <p:spPr>
          <a:xfrm>
            <a:off x="844490" y="817223"/>
            <a:ext cx="7158104" cy="1949252"/>
          </a:xfrm>
          <a:prstGeom prst="rect">
            <a:avLst/>
          </a:prstGeom>
        </p:spPr>
        <p:txBody>
          <a:bodyPr wrap="square" lIns="0" tIns="0" rIns="0" bIns="0" rtlCol="0" anchor="t">
            <a:spAutoFit/>
          </a:bodyPr>
          <a:lstStyle/>
          <a:p>
            <a:pPr algn="l">
              <a:lnSpc>
                <a:spcPts val="7560"/>
              </a:lnSpc>
            </a:pPr>
            <a:r>
              <a:rPr lang="en-US" sz="7200" b="1" dirty="0">
                <a:solidFill>
                  <a:srgbClr val="A31A67"/>
                </a:solidFill>
                <a:latin typeface="Inter Bold"/>
                <a:ea typeface="Inter Bold"/>
                <a:cs typeface="Inter Bold"/>
                <a:sym typeface="Inter Bold"/>
              </a:rPr>
              <a:t>De </a:t>
            </a:r>
            <a:r>
              <a:rPr lang="en-US" sz="7200" b="1" dirty="0" err="1">
                <a:solidFill>
                  <a:srgbClr val="A31A67"/>
                </a:solidFill>
                <a:latin typeface="Inter Bold"/>
                <a:ea typeface="Inter Bold"/>
                <a:cs typeface="Inter Bold"/>
                <a:sym typeface="Inter Bold"/>
              </a:rPr>
              <a:t>regelrechter</a:t>
            </a:r>
            <a:r>
              <a:rPr lang="en-US" sz="7200" b="1" dirty="0">
                <a:solidFill>
                  <a:srgbClr val="A31A67"/>
                </a:solidFill>
                <a:latin typeface="Inter Bold"/>
                <a:ea typeface="Inter Bold"/>
                <a:cs typeface="Inter Bold"/>
                <a:sym typeface="Inter Bold"/>
              </a:rPr>
              <a:t> 2.0</a:t>
            </a:r>
          </a:p>
        </p:txBody>
      </p:sp>
      <p:sp>
        <p:nvSpPr>
          <p:cNvPr id="33" name="TextBox 33">
            <a:extLst>
              <a:ext uri="{FF2B5EF4-FFF2-40B4-BE49-F238E27FC236}">
                <a16:creationId xmlns:a16="http://schemas.microsoft.com/office/drawing/2014/main" id="{7053D2FE-E5B8-9570-5098-F905A6843471}"/>
              </a:ext>
            </a:extLst>
          </p:cNvPr>
          <p:cNvSpPr txBox="1"/>
          <p:nvPr/>
        </p:nvSpPr>
        <p:spPr>
          <a:xfrm>
            <a:off x="2091095" y="5946702"/>
            <a:ext cx="3614553" cy="422275"/>
          </a:xfrm>
          <a:prstGeom prst="rect">
            <a:avLst/>
          </a:prstGeom>
        </p:spPr>
        <p:txBody>
          <a:bodyPr lIns="0" tIns="0" rIns="0" bIns="0" rtlCol="0" anchor="t">
            <a:spAutoFit/>
          </a:bodyPr>
          <a:lstStyle/>
          <a:p>
            <a:pPr algn="l">
              <a:lnSpc>
                <a:spcPts val="3499"/>
              </a:lnSpc>
            </a:pPr>
            <a:r>
              <a:rPr lang="en-US" sz="2499" b="1">
                <a:solidFill>
                  <a:srgbClr val="000000"/>
                </a:solidFill>
                <a:latin typeface="Inter Medium"/>
                <a:ea typeface="Inter Medium"/>
                <a:cs typeface="Inter Medium"/>
                <a:sym typeface="Inter Medium"/>
              </a:rPr>
              <a:t>Wat is de regelrechter?</a:t>
            </a:r>
          </a:p>
        </p:txBody>
      </p:sp>
      <p:sp>
        <p:nvSpPr>
          <p:cNvPr id="34" name="TextBox 34">
            <a:extLst>
              <a:ext uri="{FF2B5EF4-FFF2-40B4-BE49-F238E27FC236}">
                <a16:creationId xmlns:a16="http://schemas.microsoft.com/office/drawing/2014/main" id="{A3CB9E94-DEAF-F74F-4F3F-FDB94DF8CBD0}"/>
              </a:ext>
            </a:extLst>
          </p:cNvPr>
          <p:cNvSpPr txBox="1"/>
          <p:nvPr/>
        </p:nvSpPr>
        <p:spPr>
          <a:xfrm>
            <a:off x="7413181" y="5946702"/>
            <a:ext cx="3614553" cy="422275"/>
          </a:xfrm>
          <a:prstGeom prst="rect">
            <a:avLst/>
          </a:prstGeom>
        </p:spPr>
        <p:txBody>
          <a:bodyPr lIns="0" tIns="0" rIns="0" bIns="0" rtlCol="0" anchor="t">
            <a:spAutoFit/>
          </a:bodyPr>
          <a:lstStyle/>
          <a:p>
            <a:pPr algn="l">
              <a:lnSpc>
                <a:spcPts val="3499"/>
              </a:lnSpc>
            </a:pPr>
            <a:r>
              <a:rPr lang="en-US" sz="2499" b="1" dirty="0">
                <a:solidFill>
                  <a:srgbClr val="000000"/>
                </a:solidFill>
                <a:latin typeface="Inter Medium"/>
                <a:ea typeface="Inter Medium"/>
                <a:cs typeface="Inter Medium"/>
                <a:sym typeface="Inter Medium"/>
              </a:rPr>
              <a:t>Wat is er </a:t>
            </a:r>
            <a:r>
              <a:rPr lang="en-US" sz="2499" b="1" dirty="0" err="1">
                <a:solidFill>
                  <a:srgbClr val="000000"/>
                </a:solidFill>
                <a:latin typeface="Inter Medium"/>
                <a:ea typeface="Inter Medium"/>
                <a:cs typeface="Inter Medium"/>
                <a:sym typeface="Inter Medium"/>
              </a:rPr>
              <a:t>anders</a:t>
            </a:r>
            <a:r>
              <a:rPr lang="en-US" sz="2499" b="1" dirty="0">
                <a:solidFill>
                  <a:srgbClr val="000000"/>
                </a:solidFill>
                <a:latin typeface="Inter Medium"/>
                <a:ea typeface="Inter Medium"/>
                <a:cs typeface="Inter Medium"/>
                <a:sym typeface="Inter Medium"/>
              </a:rPr>
              <a:t>?</a:t>
            </a:r>
          </a:p>
        </p:txBody>
      </p:sp>
      <p:sp>
        <p:nvSpPr>
          <p:cNvPr id="35" name="TextBox 35">
            <a:extLst>
              <a:ext uri="{FF2B5EF4-FFF2-40B4-BE49-F238E27FC236}">
                <a16:creationId xmlns:a16="http://schemas.microsoft.com/office/drawing/2014/main" id="{0E259BC9-1B9E-7432-2F50-797A62A7667D}"/>
              </a:ext>
            </a:extLst>
          </p:cNvPr>
          <p:cNvSpPr txBox="1"/>
          <p:nvPr/>
        </p:nvSpPr>
        <p:spPr>
          <a:xfrm>
            <a:off x="2091095" y="7153314"/>
            <a:ext cx="3614553" cy="860425"/>
          </a:xfrm>
          <a:prstGeom prst="rect">
            <a:avLst/>
          </a:prstGeom>
        </p:spPr>
        <p:txBody>
          <a:bodyPr lIns="0" tIns="0" rIns="0" bIns="0" rtlCol="0" anchor="t">
            <a:spAutoFit/>
          </a:bodyPr>
          <a:lstStyle/>
          <a:p>
            <a:pPr algn="l">
              <a:lnSpc>
                <a:spcPts val="3499"/>
              </a:lnSpc>
            </a:pPr>
            <a:r>
              <a:rPr lang="en-US" sz="2499" b="1">
                <a:solidFill>
                  <a:srgbClr val="000000"/>
                </a:solidFill>
                <a:latin typeface="Inter Medium"/>
                <a:ea typeface="Inter Medium"/>
                <a:cs typeface="Inter Medium"/>
                <a:sym typeface="Inter Medium"/>
              </a:rPr>
              <a:t>Wat zijn de doelstellingen?</a:t>
            </a:r>
          </a:p>
        </p:txBody>
      </p:sp>
      <p:sp>
        <p:nvSpPr>
          <p:cNvPr id="36" name="TextBox 36">
            <a:extLst>
              <a:ext uri="{FF2B5EF4-FFF2-40B4-BE49-F238E27FC236}">
                <a16:creationId xmlns:a16="http://schemas.microsoft.com/office/drawing/2014/main" id="{ACE13E2E-7B65-48F7-A632-E105ADBB782F}"/>
              </a:ext>
            </a:extLst>
          </p:cNvPr>
          <p:cNvSpPr txBox="1"/>
          <p:nvPr/>
        </p:nvSpPr>
        <p:spPr>
          <a:xfrm>
            <a:off x="7413181" y="7372389"/>
            <a:ext cx="3614553" cy="422275"/>
          </a:xfrm>
          <a:prstGeom prst="rect">
            <a:avLst/>
          </a:prstGeom>
        </p:spPr>
        <p:txBody>
          <a:bodyPr lIns="0" tIns="0" rIns="0" bIns="0" rtlCol="0" anchor="t">
            <a:spAutoFit/>
          </a:bodyPr>
          <a:lstStyle/>
          <a:p>
            <a:pPr algn="l">
              <a:lnSpc>
                <a:spcPts val="3499"/>
              </a:lnSpc>
            </a:pPr>
            <a:r>
              <a:rPr lang="en-US" sz="2499" b="1">
                <a:solidFill>
                  <a:srgbClr val="000000"/>
                </a:solidFill>
                <a:latin typeface="Inter Medium"/>
                <a:ea typeface="Inter Medium"/>
                <a:cs typeface="Inter Medium"/>
                <a:sym typeface="Inter Medium"/>
              </a:rPr>
              <a:t>Wat verandert er niet?</a:t>
            </a:r>
          </a:p>
        </p:txBody>
      </p:sp>
      <p:sp>
        <p:nvSpPr>
          <p:cNvPr id="37" name="TextBox 37">
            <a:extLst>
              <a:ext uri="{FF2B5EF4-FFF2-40B4-BE49-F238E27FC236}">
                <a16:creationId xmlns:a16="http://schemas.microsoft.com/office/drawing/2014/main" id="{09CB7965-0ECB-A4B1-E046-AEB354AA9AB7}"/>
              </a:ext>
            </a:extLst>
          </p:cNvPr>
          <p:cNvSpPr txBox="1"/>
          <p:nvPr/>
        </p:nvSpPr>
        <p:spPr>
          <a:xfrm>
            <a:off x="2091095" y="8579001"/>
            <a:ext cx="3614553" cy="860425"/>
          </a:xfrm>
          <a:prstGeom prst="rect">
            <a:avLst/>
          </a:prstGeom>
        </p:spPr>
        <p:txBody>
          <a:bodyPr lIns="0" tIns="0" rIns="0" bIns="0" rtlCol="0" anchor="t">
            <a:spAutoFit/>
          </a:bodyPr>
          <a:lstStyle/>
          <a:p>
            <a:pPr algn="l">
              <a:lnSpc>
                <a:spcPts val="3499"/>
              </a:lnSpc>
            </a:pPr>
            <a:r>
              <a:rPr lang="en-US" sz="2499" b="1">
                <a:solidFill>
                  <a:srgbClr val="000000"/>
                </a:solidFill>
                <a:latin typeface="Inter Medium"/>
                <a:ea typeface="Inter Medium"/>
                <a:cs typeface="Inter Medium"/>
                <a:sym typeface="Inter Medium"/>
              </a:rPr>
              <a:t>Welke zaken behandelt de regelrechter?</a:t>
            </a:r>
          </a:p>
        </p:txBody>
      </p:sp>
      <p:sp>
        <p:nvSpPr>
          <p:cNvPr id="38" name="TextBox 38">
            <a:extLst>
              <a:ext uri="{FF2B5EF4-FFF2-40B4-BE49-F238E27FC236}">
                <a16:creationId xmlns:a16="http://schemas.microsoft.com/office/drawing/2014/main" id="{04E80E12-6148-57A5-FFB4-F8F9F28A97A9}"/>
              </a:ext>
            </a:extLst>
          </p:cNvPr>
          <p:cNvSpPr txBox="1"/>
          <p:nvPr/>
        </p:nvSpPr>
        <p:spPr>
          <a:xfrm>
            <a:off x="7413181" y="8587359"/>
            <a:ext cx="3614553" cy="860425"/>
          </a:xfrm>
          <a:prstGeom prst="rect">
            <a:avLst/>
          </a:prstGeom>
        </p:spPr>
        <p:txBody>
          <a:bodyPr lIns="0" tIns="0" rIns="0" bIns="0" rtlCol="0" anchor="t">
            <a:spAutoFit/>
          </a:bodyPr>
          <a:lstStyle/>
          <a:p>
            <a:pPr algn="l">
              <a:lnSpc>
                <a:spcPts val="3499"/>
              </a:lnSpc>
            </a:pPr>
            <a:r>
              <a:rPr lang="en-US" sz="2499" b="1" dirty="0">
                <a:solidFill>
                  <a:srgbClr val="000000"/>
                </a:solidFill>
                <a:latin typeface="Inter Medium"/>
                <a:ea typeface="Inter Medium"/>
                <a:cs typeface="Inter Medium"/>
                <a:sym typeface="Inter Medium"/>
              </a:rPr>
              <a:t>Hoe </a:t>
            </a:r>
            <a:r>
              <a:rPr lang="en-US" sz="2499" b="1" dirty="0" err="1">
                <a:solidFill>
                  <a:srgbClr val="000000"/>
                </a:solidFill>
                <a:latin typeface="Inter Medium"/>
                <a:ea typeface="Inter Medium"/>
                <a:cs typeface="Inter Medium"/>
                <a:sym typeface="Inter Medium"/>
              </a:rPr>
              <a:t>ziet</a:t>
            </a:r>
            <a:r>
              <a:rPr lang="en-US" sz="2499" b="1" dirty="0">
                <a:solidFill>
                  <a:srgbClr val="000000"/>
                </a:solidFill>
                <a:latin typeface="Inter Medium"/>
                <a:ea typeface="Inter Medium"/>
                <a:cs typeface="Inter Medium"/>
                <a:sym typeface="Inter Medium"/>
              </a:rPr>
              <a:t> de procedure </a:t>
            </a:r>
            <a:r>
              <a:rPr lang="en-US" sz="2499" b="1" dirty="0" err="1">
                <a:solidFill>
                  <a:srgbClr val="000000"/>
                </a:solidFill>
                <a:latin typeface="Inter Medium"/>
                <a:ea typeface="Inter Medium"/>
                <a:cs typeface="Inter Medium"/>
                <a:sym typeface="Inter Medium"/>
              </a:rPr>
              <a:t>eruit</a:t>
            </a:r>
            <a:r>
              <a:rPr lang="en-US" sz="2499" b="1" dirty="0">
                <a:solidFill>
                  <a:srgbClr val="000000"/>
                </a:solidFill>
                <a:latin typeface="Inter Medium"/>
                <a:ea typeface="Inter Medium"/>
                <a:cs typeface="Inter Medium"/>
                <a:sym typeface="Inter Medium"/>
              </a:rPr>
              <a:t>?</a:t>
            </a:r>
          </a:p>
        </p:txBody>
      </p:sp>
      <p:grpSp>
        <p:nvGrpSpPr>
          <p:cNvPr id="39" name="Group 28">
            <a:extLst>
              <a:ext uri="{FF2B5EF4-FFF2-40B4-BE49-F238E27FC236}">
                <a16:creationId xmlns:a16="http://schemas.microsoft.com/office/drawing/2014/main" id="{BC2D0ECB-C6F3-EA67-21F2-18C2DD7D78E3}"/>
              </a:ext>
            </a:extLst>
          </p:cNvPr>
          <p:cNvGrpSpPr/>
          <p:nvPr/>
        </p:nvGrpSpPr>
        <p:grpSpPr>
          <a:xfrm flipH="1" flipV="1">
            <a:off x="13100682" y="10800645"/>
            <a:ext cx="7320918" cy="667454"/>
            <a:chOff x="0" y="0"/>
            <a:chExt cx="812800" cy="826814"/>
          </a:xfrm>
        </p:grpSpPr>
        <p:sp>
          <p:nvSpPr>
            <p:cNvPr id="40" name="Freeform 29">
              <a:extLst>
                <a:ext uri="{FF2B5EF4-FFF2-40B4-BE49-F238E27FC236}">
                  <a16:creationId xmlns:a16="http://schemas.microsoft.com/office/drawing/2014/main" id="{EEE724C3-BA15-AB46-C8A8-A87B73987269}"/>
                </a:ext>
              </a:extLst>
            </p:cNvPr>
            <p:cNvSpPr/>
            <p:nvPr/>
          </p:nvSpPr>
          <p:spPr>
            <a:xfrm>
              <a:off x="0" y="0"/>
              <a:ext cx="812800" cy="826814"/>
            </a:xfrm>
            <a:custGeom>
              <a:avLst/>
              <a:gdLst/>
              <a:ahLst/>
              <a:cxnLst/>
              <a:rect l="l" t="t" r="r" b="b"/>
              <a:pathLst>
                <a:path w="812800" h="826814">
                  <a:moveTo>
                    <a:pt x="406400" y="0"/>
                  </a:moveTo>
                  <a:cubicBezTo>
                    <a:pt x="181951" y="0"/>
                    <a:pt x="0" y="185089"/>
                    <a:pt x="0" y="413407"/>
                  </a:cubicBezTo>
                  <a:cubicBezTo>
                    <a:pt x="0" y="641726"/>
                    <a:pt x="181951" y="826814"/>
                    <a:pt x="406400" y="826814"/>
                  </a:cubicBezTo>
                  <a:cubicBezTo>
                    <a:pt x="630849" y="826814"/>
                    <a:pt x="812800" y="641726"/>
                    <a:pt x="812800" y="413407"/>
                  </a:cubicBezTo>
                  <a:cubicBezTo>
                    <a:pt x="812800" y="185089"/>
                    <a:pt x="630849" y="0"/>
                    <a:pt x="406400" y="0"/>
                  </a:cubicBezTo>
                  <a:close/>
                </a:path>
              </a:pathLst>
            </a:custGeom>
            <a:solidFill>
              <a:srgbClr val="EAE4D2"/>
            </a:solidFill>
          </p:spPr>
          <p:txBody>
            <a:bodyPr/>
            <a:lstStyle/>
            <a:p>
              <a:endParaRPr lang="nl-NL"/>
            </a:p>
          </p:txBody>
        </p:sp>
        <p:sp>
          <p:nvSpPr>
            <p:cNvPr id="41" name="TextBox 30">
              <a:extLst>
                <a:ext uri="{FF2B5EF4-FFF2-40B4-BE49-F238E27FC236}">
                  <a16:creationId xmlns:a16="http://schemas.microsoft.com/office/drawing/2014/main" id="{1A9127D3-704D-63A4-D984-2D467C886498}"/>
                </a:ext>
              </a:extLst>
            </p:cNvPr>
            <p:cNvSpPr txBox="1"/>
            <p:nvPr/>
          </p:nvSpPr>
          <p:spPr>
            <a:xfrm>
              <a:off x="76200" y="1314"/>
              <a:ext cx="660400" cy="747987"/>
            </a:xfrm>
            <a:prstGeom prst="rect">
              <a:avLst/>
            </a:prstGeom>
          </p:spPr>
          <p:txBody>
            <a:bodyPr lIns="44470" tIns="44470" rIns="44470" bIns="44470" rtlCol="0" anchor="ctr"/>
            <a:lstStyle/>
            <a:p>
              <a:pPr algn="ctr">
                <a:lnSpc>
                  <a:spcPts val="4759"/>
                </a:lnSpc>
              </a:pPr>
              <a:r>
                <a:rPr lang="en-US" sz="3399" b="1" dirty="0">
                  <a:solidFill>
                    <a:srgbClr val="253266"/>
                  </a:solidFill>
                  <a:latin typeface="Inter Bold"/>
                  <a:ea typeface="Inter Bold"/>
                  <a:cs typeface="Inter Bold"/>
                  <a:sym typeface="Inter Bold"/>
                </a:rPr>
                <a:t>07</a:t>
              </a:r>
            </a:p>
          </p:txBody>
        </p:sp>
      </p:grpSp>
    </p:spTree>
    <p:extLst>
      <p:ext uri="{BB962C8B-B14F-4D97-AF65-F5344CB8AC3E}">
        <p14:creationId xmlns:p14="http://schemas.microsoft.com/office/powerpoint/2010/main" val="1238420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8306" y="0"/>
            <a:ext cx="10569694" cy="10287000"/>
            <a:chOff x="0" y="0"/>
            <a:chExt cx="2783788" cy="2709333"/>
          </a:xfrm>
        </p:grpSpPr>
        <p:sp>
          <p:nvSpPr>
            <p:cNvPr id="3" name="Freeform 3"/>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253266"/>
            </a:solidFill>
          </p:spPr>
          <p:txBody>
            <a:bodyPr/>
            <a:lstStyle/>
            <a:p>
              <a:endParaRPr lang="nl-NL"/>
            </a:p>
          </p:txBody>
        </p:sp>
        <p:sp>
          <p:nvSpPr>
            <p:cNvPr id="4" name="TextBox 4"/>
            <p:cNvSpPr txBox="1"/>
            <p:nvPr/>
          </p:nvSpPr>
          <p:spPr>
            <a:xfrm>
              <a:off x="0" y="-47625"/>
              <a:ext cx="2783788" cy="2756958"/>
            </a:xfrm>
            <a:prstGeom prst="rect">
              <a:avLst/>
            </a:prstGeom>
          </p:spPr>
          <p:txBody>
            <a:bodyPr lIns="50800" tIns="50800" rIns="50800" bIns="50800" rtlCol="0" anchor="ctr"/>
            <a:lstStyle/>
            <a:p>
              <a:pPr algn="ctr">
                <a:lnSpc>
                  <a:spcPts val="2479"/>
                </a:lnSpc>
              </a:pPr>
              <a:endParaRPr/>
            </a:p>
          </p:txBody>
        </p:sp>
      </p:grpSp>
      <p:sp>
        <p:nvSpPr>
          <p:cNvPr id="5" name="AutoShape 5"/>
          <p:cNvSpPr/>
          <p:nvPr/>
        </p:nvSpPr>
        <p:spPr>
          <a:xfrm flipV="1">
            <a:off x="839945" y="2324009"/>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6" name="Group 6"/>
          <p:cNvGrpSpPr/>
          <p:nvPr/>
        </p:nvGrpSpPr>
        <p:grpSpPr>
          <a:xfrm>
            <a:off x="8493611" y="751035"/>
            <a:ext cx="877649" cy="87764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nl-NL"/>
            </a:p>
          </p:txBody>
        </p:sp>
        <p:sp>
          <p:nvSpPr>
            <p:cNvPr id="8" name="TextBox 8"/>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A31A67"/>
                  </a:solidFill>
                  <a:latin typeface="Inter Bold"/>
                  <a:ea typeface="Inter Bold"/>
                  <a:cs typeface="Inter Bold"/>
                  <a:sym typeface="Inter Bold"/>
                </a:rPr>
                <a:t>01</a:t>
              </a:r>
            </a:p>
          </p:txBody>
        </p:sp>
      </p:grpSp>
      <p:grpSp>
        <p:nvGrpSpPr>
          <p:cNvPr id="9" name="Group 9"/>
          <p:cNvGrpSpPr/>
          <p:nvPr/>
        </p:nvGrpSpPr>
        <p:grpSpPr>
          <a:xfrm>
            <a:off x="8493611" y="2324009"/>
            <a:ext cx="877649" cy="87764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nl-NL"/>
            </a:p>
          </p:txBody>
        </p:sp>
        <p:sp>
          <p:nvSpPr>
            <p:cNvPr id="11" name="TextBox 11"/>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A31A67"/>
                  </a:solidFill>
                  <a:latin typeface="Inter Bold"/>
                  <a:ea typeface="Inter Bold"/>
                  <a:cs typeface="Inter Bold"/>
                  <a:sym typeface="Inter Bold"/>
                </a:rPr>
                <a:t>02</a:t>
              </a:r>
            </a:p>
          </p:txBody>
        </p:sp>
      </p:grpSp>
      <p:grpSp>
        <p:nvGrpSpPr>
          <p:cNvPr id="12" name="Group 12"/>
          <p:cNvGrpSpPr/>
          <p:nvPr/>
        </p:nvGrpSpPr>
        <p:grpSpPr>
          <a:xfrm>
            <a:off x="8493611" y="3895067"/>
            <a:ext cx="877649" cy="87764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nl-NL"/>
            </a:p>
          </p:txBody>
        </p:sp>
        <p:sp>
          <p:nvSpPr>
            <p:cNvPr id="14" name="TextBox 14"/>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A31A67"/>
                  </a:solidFill>
                  <a:latin typeface="Inter Bold"/>
                  <a:ea typeface="Inter Bold"/>
                  <a:cs typeface="Inter Bold"/>
                  <a:sym typeface="Inter Bold"/>
                </a:rPr>
                <a:t>03</a:t>
              </a:r>
            </a:p>
          </p:txBody>
        </p:sp>
      </p:grpSp>
      <p:sp>
        <p:nvSpPr>
          <p:cNvPr id="15" name="Freeform 15"/>
          <p:cNvSpPr/>
          <p:nvPr/>
        </p:nvSpPr>
        <p:spPr>
          <a:xfrm>
            <a:off x="771785" y="3300706"/>
            <a:ext cx="5833854" cy="5403951"/>
          </a:xfrm>
          <a:custGeom>
            <a:avLst/>
            <a:gdLst/>
            <a:ahLst/>
            <a:cxnLst/>
            <a:rect l="l" t="t" r="r" b="b"/>
            <a:pathLst>
              <a:path w="5833854" h="5403951">
                <a:moveTo>
                  <a:pt x="0" y="0"/>
                </a:moveTo>
                <a:lnTo>
                  <a:pt x="5833854" y="0"/>
                </a:lnTo>
                <a:lnTo>
                  <a:pt x="5833854" y="5403951"/>
                </a:lnTo>
                <a:lnTo>
                  <a:pt x="0" y="5403951"/>
                </a:lnTo>
                <a:lnTo>
                  <a:pt x="0" y="0"/>
                </a:lnTo>
                <a:close/>
              </a:path>
            </a:pathLst>
          </a:custGeom>
          <a:blipFill>
            <a:blip r:embed="rId2"/>
            <a:stretch>
              <a:fillRect l="-2331" r="-2331" b="-738"/>
            </a:stretch>
          </a:blipFill>
        </p:spPr>
        <p:txBody>
          <a:bodyPr/>
          <a:lstStyle/>
          <a:p>
            <a:endParaRPr lang="nl-NL"/>
          </a:p>
        </p:txBody>
      </p:sp>
      <p:sp>
        <p:nvSpPr>
          <p:cNvPr id="16" name="TextBox 16"/>
          <p:cNvSpPr txBox="1"/>
          <p:nvPr/>
        </p:nvSpPr>
        <p:spPr>
          <a:xfrm>
            <a:off x="839945" y="444896"/>
            <a:ext cx="6818840" cy="1680210"/>
          </a:xfrm>
          <a:prstGeom prst="rect">
            <a:avLst/>
          </a:prstGeom>
        </p:spPr>
        <p:txBody>
          <a:bodyPr lIns="0" tIns="0" rIns="0" bIns="0" rtlCol="0" anchor="t">
            <a:spAutoFit/>
          </a:bodyPr>
          <a:lstStyle/>
          <a:p>
            <a:pPr algn="l">
              <a:lnSpc>
                <a:spcPts val="6510"/>
              </a:lnSpc>
            </a:pPr>
            <a:r>
              <a:rPr lang="en-US" sz="6200" b="1">
                <a:solidFill>
                  <a:srgbClr val="A31A67"/>
                </a:solidFill>
                <a:latin typeface="Inter Bold"/>
                <a:ea typeface="Inter Bold"/>
                <a:cs typeface="Inter Bold"/>
                <a:sym typeface="Inter Bold"/>
              </a:rPr>
              <a:t>WAT IS DE REGELRECHTER?</a:t>
            </a:r>
          </a:p>
        </p:txBody>
      </p:sp>
      <p:sp>
        <p:nvSpPr>
          <p:cNvPr id="17" name="TextBox 17"/>
          <p:cNvSpPr txBox="1"/>
          <p:nvPr/>
        </p:nvSpPr>
        <p:spPr>
          <a:xfrm>
            <a:off x="9579356" y="782081"/>
            <a:ext cx="7641844" cy="941070"/>
          </a:xfrm>
          <a:prstGeom prst="rect">
            <a:avLst/>
          </a:prstGeom>
        </p:spPr>
        <p:txBody>
          <a:bodyPr lIns="0" tIns="0" rIns="0" bIns="0" rtlCol="0" anchor="t">
            <a:spAutoFit/>
          </a:bodyPr>
          <a:lstStyle/>
          <a:p>
            <a:pPr algn="l">
              <a:lnSpc>
                <a:spcPts val="3779"/>
              </a:lnSpc>
            </a:pPr>
            <a:r>
              <a:rPr lang="en-US" sz="2699">
                <a:solidFill>
                  <a:srgbClr val="FFFFFF"/>
                </a:solidFill>
                <a:latin typeface="Open Sans"/>
                <a:ea typeface="Open Sans"/>
                <a:cs typeface="Open Sans"/>
                <a:sym typeface="Open Sans"/>
              </a:rPr>
              <a:t>Een </a:t>
            </a:r>
            <a:r>
              <a:rPr lang="en-US" sz="2699" u="sng">
                <a:solidFill>
                  <a:srgbClr val="FFFFFF"/>
                </a:solidFill>
                <a:latin typeface="Open Sans"/>
                <a:ea typeface="Open Sans"/>
                <a:cs typeface="Open Sans"/>
                <a:sym typeface="Open Sans"/>
              </a:rPr>
              <a:t>alternatieve procedure</a:t>
            </a:r>
            <a:r>
              <a:rPr lang="en-US" sz="2699">
                <a:solidFill>
                  <a:srgbClr val="FFFFFF"/>
                </a:solidFill>
                <a:latin typeface="Open Sans"/>
                <a:ea typeface="Open Sans"/>
                <a:cs typeface="Open Sans"/>
                <a:sym typeface="Open Sans"/>
              </a:rPr>
              <a:t> bij de kantonrechter voor </a:t>
            </a:r>
            <a:r>
              <a:rPr lang="en-US" sz="2699" u="sng">
                <a:solidFill>
                  <a:srgbClr val="FFFFFF"/>
                </a:solidFill>
                <a:latin typeface="Open Sans"/>
                <a:ea typeface="Open Sans"/>
                <a:cs typeface="Open Sans"/>
                <a:sym typeface="Open Sans"/>
              </a:rPr>
              <a:t>twee zaakstromen</a:t>
            </a:r>
          </a:p>
        </p:txBody>
      </p:sp>
      <p:sp>
        <p:nvSpPr>
          <p:cNvPr id="18" name="TextBox 18"/>
          <p:cNvSpPr txBox="1"/>
          <p:nvPr/>
        </p:nvSpPr>
        <p:spPr>
          <a:xfrm>
            <a:off x="9579356" y="2266859"/>
            <a:ext cx="7641844" cy="1320165"/>
          </a:xfrm>
          <a:prstGeom prst="rect">
            <a:avLst/>
          </a:prstGeom>
        </p:spPr>
        <p:txBody>
          <a:bodyPr lIns="0" tIns="0" rIns="0" bIns="0" rtlCol="0" anchor="t">
            <a:spAutoFit/>
          </a:bodyPr>
          <a:lstStyle/>
          <a:p>
            <a:pPr algn="l">
              <a:lnSpc>
                <a:spcPts val="3779"/>
              </a:lnSpc>
            </a:pPr>
            <a:r>
              <a:rPr lang="en-US" sz="2699">
                <a:solidFill>
                  <a:srgbClr val="FFFFFF"/>
                </a:solidFill>
                <a:latin typeface="Open Sans"/>
                <a:ea typeface="Open Sans"/>
                <a:cs typeface="Open Sans"/>
                <a:sym typeface="Open Sans"/>
              </a:rPr>
              <a:t>Bij vier rechtbanken: Rotterdam, Den Haag, Overijssel en Zeeland-West-Brabant</a:t>
            </a:r>
          </a:p>
          <a:p>
            <a:pPr algn="l">
              <a:lnSpc>
                <a:spcPts val="2940"/>
              </a:lnSpc>
            </a:pPr>
            <a:r>
              <a:rPr lang="en-US" sz="2100">
                <a:solidFill>
                  <a:srgbClr val="FFFFFF"/>
                </a:solidFill>
                <a:latin typeface="Open Sans"/>
                <a:ea typeface="Open Sans"/>
                <a:cs typeface="Open Sans"/>
                <a:sym typeface="Open Sans"/>
              </a:rPr>
              <a:t>(controlerechtbank: Noord-Holland)</a:t>
            </a:r>
          </a:p>
        </p:txBody>
      </p:sp>
      <p:sp>
        <p:nvSpPr>
          <p:cNvPr id="19" name="TextBox 19"/>
          <p:cNvSpPr txBox="1"/>
          <p:nvPr/>
        </p:nvSpPr>
        <p:spPr>
          <a:xfrm>
            <a:off x="9579356" y="3941853"/>
            <a:ext cx="7641844" cy="942117"/>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Voor</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een</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periode</a:t>
            </a:r>
            <a:r>
              <a:rPr lang="en-US" sz="2699" dirty="0">
                <a:solidFill>
                  <a:srgbClr val="FFFFFF"/>
                </a:solidFill>
                <a:latin typeface="Open Sans"/>
                <a:ea typeface="Open Sans"/>
                <a:cs typeface="Open Sans"/>
                <a:sym typeface="Open Sans"/>
              </a:rPr>
              <a:t> van 3 </a:t>
            </a:r>
            <a:r>
              <a:rPr lang="en-US" sz="2699" dirty="0" err="1">
                <a:solidFill>
                  <a:srgbClr val="FFFFFF"/>
                </a:solidFill>
                <a:latin typeface="Open Sans"/>
                <a:ea typeface="Open Sans"/>
                <a:cs typeface="Open Sans"/>
                <a:sym typeface="Open Sans"/>
              </a:rPr>
              <a:t>jaar</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vanaf</a:t>
            </a:r>
            <a:r>
              <a:rPr lang="en-US" sz="2699" dirty="0">
                <a:solidFill>
                  <a:srgbClr val="FFFFFF"/>
                </a:solidFill>
                <a:latin typeface="Open Sans"/>
                <a:ea typeface="Open Sans"/>
                <a:cs typeface="Open Sans"/>
                <a:sym typeface="Open Sans"/>
              </a:rPr>
              <a:t> 1 </a:t>
            </a:r>
            <a:r>
              <a:rPr lang="en-US" sz="2699" dirty="0" err="1">
                <a:solidFill>
                  <a:srgbClr val="FFFFFF"/>
                </a:solidFill>
                <a:latin typeface="Open Sans"/>
                <a:ea typeface="Open Sans"/>
                <a:cs typeface="Open Sans"/>
                <a:sym typeface="Open Sans"/>
              </a:rPr>
              <a:t>maart</a:t>
            </a:r>
            <a:r>
              <a:rPr lang="en-US" sz="2699" dirty="0">
                <a:solidFill>
                  <a:srgbClr val="FFFFFF"/>
                </a:solidFill>
                <a:latin typeface="Open Sans"/>
                <a:ea typeface="Open Sans"/>
                <a:cs typeface="Open Sans"/>
                <a:sym typeface="Open Sans"/>
              </a:rPr>
              <a:t> 2025</a:t>
            </a:r>
          </a:p>
        </p:txBody>
      </p:sp>
      <p:grpSp>
        <p:nvGrpSpPr>
          <p:cNvPr id="20" name="Group 20"/>
          <p:cNvGrpSpPr/>
          <p:nvPr/>
        </p:nvGrpSpPr>
        <p:grpSpPr>
          <a:xfrm>
            <a:off x="8493611" y="5468041"/>
            <a:ext cx="877649" cy="875733"/>
            <a:chOff x="0" y="0"/>
            <a:chExt cx="812800" cy="811026"/>
          </a:xfrm>
        </p:grpSpPr>
        <p:sp>
          <p:nvSpPr>
            <p:cNvPr id="21" name="Freeform 21"/>
            <p:cNvSpPr/>
            <p:nvPr/>
          </p:nvSpPr>
          <p:spPr>
            <a:xfrm>
              <a:off x="0" y="0"/>
              <a:ext cx="812800" cy="811026"/>
            </a:xfrm>
            <a:custGeom>
              <a:avLst/>
              <a:gdLst/>
              <a:ahLst/>
              <a:cxnLst/>
              <a:rect l="l" t="t" r="r" b="b"/>
              <a:pathLst>
                <a:path w="812800" h="811026">
                  <a:moveTo>
                    <a:pt x="406400" y="0"/>
                  </a:moveTo>
                  <a:cubicBezTo>
                    <a:pt x="181951" y="0"/>
                    <a:pt x="0" y="181554"/>
                    <a:pt x="0" y="405513"/>
                  </a:cubicBezTo>
                  <a:cubicBezTo>
                    <a:pt x="0" y="629471"/>
                    <a:pt x="181951" y="811026"/>
                    <a:pt x="406400" y="811026"/>
                  </a:cubicBezTo>
                  <a:cubicBezTo>
                    <a:pt x="630849" y="811026"/>
                    <a:pt x="812800" y="629471"/>
                    <a:pt x="812800" y="405513"/>
                  </a:cubicBezTo>
                  <a:cubicBezTo>
                    <a:pt x="812800" y="181554"/>
                    <a:pt x="630849" y="0"/>
                    <a:pt x="406400" y="0"/>
                  </a:cubicBezTo>
                  <a:close/>
                </a:path>
              </a:pathLst>
            </a:custGeom>
            <a:solidFill>
              <a:srgbClr val="F6F6F6"/>
            </a:solidFill>
          </p:spPr>
          <p:txBody>
            <a:bodyPr/>
            <a:lstStyle/>
            <a:p>
              <a:endParaRPr lang="nl-NL"/>
            </a:p>
          </p:txBody>
        </p:sp>
        <p:sp>
          <p:nvSpPr>
            <p:cNvPr id="22" name="TextBox 22"/>
            <p:cNvSpPr txBox="1"/>
            <p:nvPr/>
          </p:nvSpPr>
          <p:spPr>
            <a:xfrm>
              <a:off x="76200" y="18884"/>
              <a:ext cx="660400" cy="716108"/>
            </a:xfrm>
            <a:prstGeom prst="rect">
              <a:avLst/>
            </a:prstGeom>
          </p:spPr>
          <p:txBody>
            <a:bodyPr lIns="44470" tIns="44470" rIns="44470" bIns="44470" rtlCol="0" anchor="ctr"/>
            <a:lstStyle/>
            <a:p>
              <a:pPr algn="ctr">
                <a:lnSpc>
                  <a:spcPts val="4199"/>
                </a:lnSpc>
              </a:pPr>
              <a:r>
                <a:rPr lang="en-US" sz="2999" b="1">
                  <a:solidFill>
                    <a:srgbClr val="A31A67"/>
                  </a:solidFill>
                  <a:latin typeface="Inter Bold"/>
                  <a:ea typeface="Inter Bold"/>
                  <a:cs typeface="Inter Bold"/>
                  <a:sym typeface="Inter Bold"/>
                </a:rPr>
                <a:t>04</a:t>
              </a:r>
            </a:p>
          </p:txBody>
        </p:sp>
      </p:grpSp>
      <p:grpSp>
        <p:nvGrpSpPr>
          <p:cNvPr id="23" name="Group 23"/>
          <p:cNvGrpSpPr/>
          <p:nvPr/>
        </p:nvGrpSpPr>
        <p:grpSpPr>
          <a:xfrm>
            <a:off x="8493611" y="7039099"/>
            <a:ext cx="877649" cy="875733"/>
            <a:chOff x="0" y="0"/>
            <a:chExt cx="812800" cy="811026"/>
          </a:xfrm>
        </p:grpSpPr>
        <p:sp>
          <p:nvSpPr>
            <p:cNvPr id="24" name="Freeform 24"/>
            <p:cNvSpPr/>
            <p:nvPr/>
          </p:nvSpPr>
          <p:spPr>
            <a:xfrm>
              <a:off x="0" y="0"/>
              <a:ext cx="812800" cy="811026"/>
            </a:xfrm>
            <a:custGeom>
              <a:avLst/>
              <a:gdLst/>
              <a:ahLst/>
              <a:cxnLst/>
              <a:rect l="l" t="t" r="r" b="b"/>
              <a:pathLst>
                <a:path w="812800" h="811026">
                  <a:moveTo>
                    <a:pt x="406400" y="0"/>
                  </a:moveTo>
                  <a:cubicBezTo>
                    <a:pt x="181951" y="0"/>
                    <a:pt x="0" y="181554"/>
                    <a:pt x="0" y="405513"/>
                  </a:cubicBezTo>
                  <a:cubicBezTo>
                    <a:pt x="0" y="629471"/>
                    <a:pt x="181951" y="811026"/>
                    <a:pt x="406400" y="811026"/>
                  </a:cubicBezTo>
                  <a:cubicBezTo>
                    <a:pt x="630849" y="811026"/>
                    <a:pt x="812800" y="629471"/>
                    <a:pt x="812800" y="405513"/>
                  </a:cubicBezTo>
                  <a:cubicBezTo>
                    <a:pt x="812800" y="181554"/>
                    <a:pt x="630849" y="0"/>
                    <a:pt x="406400" y="0"/>
                  </a:cubicBezTo>
                  <a:close/>
                </a:path>
              </a:pathLst>
            </a:custGeom>
            <a:solidFill>
              <a:srgbClr val="F6F6F6"/>
            </a:solidFill>
          </p:spPr>
          <p:txBody>
            <a:bodyPr/>
            <a:lstStyle/>
            <a:p>
              <a:endParaRPr lang="nl-NL"/>
            </a:p>
          </p:txBody>
        </p:sp>
        <p:sp>
          <p:nvSpPr>
            <p:cNvPr id="25" name="TextBox 25"/>
            <p:cNvSpPr txBox="1"/>
            <p:nvPr/>
          </p:nvSpPr>
          <p:spPr>
            <a:xfrm>
              <a:off x="76200" y="18884"/>
              <a:ext cx="660400" cy="716108"/>
            </a:xfrm>
            <a:prstGeom prst="rect">
              <a:avLst/>
            </a:prstGeom>
          </p:spPr>
          <p:txBody>
            <a:bodyPr lIns="44470" tIns="44470" rIns="44470" bIns="44470" rtlCol="0" anchor="ctr"/>
            <a:lstStyle/>
            <a:p>
              <a:pPr algn="ctr">
                <a:lnSpc>
                  <a:spcPts val="4199"/>
                </a:lnSpc>
              </a:pPr>
              <a:r>
                <a:rPr lang="en-US" sz="2999" b="1" dirty="0">
                  <a:solidFill>
                    <a:srgbClr val="A31A67"/>
                  </a:solidFill>
                  <a:latin typeface="Inter Bold"/>
                  <a:ea typeface="Inter Bold"/>
                  <a:cs typeface="Inter Bold"/>
                  <a:sym typeface="Inter Bold"/>
                </a:rPr>
                <a:t>05</a:t>
              </a:r>
            </a:p>
          </p:txBody>
        </p:sp>
      </p:grpSp>
      <p:sp>
        <p:nvSpPr>
          <p:cNvPr id="26" name="TextBox 26"/>
          <p:cNvSpPr txBox="1"/>
          <p:nvPr/>
        </p:nvSpPr>
        <p:spPr>
          <a:xfrm>
            <a:off x="9617456" y="5644923"/>
            <a:ext cx="7641844" cy="464820"/>
          </a:xfrm>
          <a:prstGeom prst="rect">
            <a:avLst/>
          </a:prstGeom>
        </p:spPr>
        <p:txBody>
          <a:bodyPr lIns="0" tIns="0" rIns="0" bIns="0" rtlCol="0" anchor="t">
            <a:spAutoFit/>
          </a:bodyPr>
          <a:lstStyle/>
          <a:p>
            <a:pPr algn="l">
              <a:lnSpc>
                <a:spcPts val="3779"/>
              </a:lnSpc>
            </a:pPr>
            <a:r>
              <a:rPr lang="en-US" sz="2699" dirty="0">
                <a:solidFill>
                  <a:srgbClr val="FFFFFF"/>
                </a:solidFill>
                <a:latin typeface="Open Sans"/>
                <a:ea typeface="Open Sans"/>
                <a:cs typeface="Open Sans"/>
                <a:sym typeface="Open Sans"/>
              </a:rPr>
              <a:t>400 </a:t>
            </a:r>
            <a:r>
              <a:rPr lang="en-US" sz="2699" dirty="0" err="1">
                <a:solidFill>
                  <a:srgbClr val="FFFFFF"/>
                </a:solidFill>
                <a:latin typeface="Open Sans"/>
                <a:ea typeface="Open Sans"/>
                <a:cs typeface="Open Sans"/>
                <a:sym typeface="Open Sans"/>
              </a:rPr>
              <a:t>zaken</a:t>
            </a:r>
            <a:r>
              <a:rPr lang="en-US" sz="2699" dirty="0">
                <a:solidFill>
                  <a:srgbClr val="FFFFFF"/>
                </a:solidFill>
                <a:latin typeface="Open Sans"/>
                <a:ea typeface="Open Sans"/>
                <a:cs typeface="Open Sans"/>
                <a:sym typeface="Open Sans"/>
              </a:rPr>
              <a:t> per </a:t>
            </a:r>
            <a:r>
              <a:rPr lang="en-US" sz="2699" dirty="0" err="1">
                <a:solidFill>
                  <a:srgbClr val="FFFFFF"/>
                </a:solidFill>
                <a:latin typeface="Open Sans"/>
                <a:ea typeface="Open Sans"/>
                <a:cs typeface="Open Sans"/>
                <a:sym typeface="Open Sans"/>
              </a:rPr>
              <a:t>jaar</a:t>
            </a:r>
            <a:r>
              <a:rPr lang="en-US" sz="2699" dirty="0">
                <a:solidFill>
                  <a:srgbClr val="FFFFFF"/>
                </a:solidFill>
                <a:latin typeface="Open Sans"/>
                <a:ea typeface="Open Sans"/>
                <a:cs typeface="Open Sans"/>
                <a:sym typeface="Open Sans"/>
              </a:rPr>
              <a:t> </a:t>
            </a:r>
            <a:r>
              <a:rPr lang="en-US" sz="2699" dirty="0" err="1">
                <a:solidFill>
                  <a:srgbClr val="FFFFFF"/>
                </a:solidFill>
                <a:latin typeface="Open Sans"/>
                <a:ea typeface="Open Sans"/>
                <a:cs typeface="Open Sans"/>
                <a:sym typeface="Open Sans"/>
              </a:rPr>
              <a:t>landelijk</a:t>
            </a:r>
            <a:r>
              <a:rPr lang="en-US" sz="2699" dirty="0">
                <a:solidFill>
                  <a:srgbClr val="FFFFFF"/>
                </a:solidFill>
                <a:latin typeface="Open Sans"/>
                <a:ea typeface="Open Sans"/>
                <a:cs typeface="Open Sans"/>
                <a:sym typeface="Open Sans"/>
              </a:rPr>
              <a:t>?</a:t>
            </a:r>
          </a:p>
        </p:txBody>
      </p:sp>
      <p:sp>
        <p:nvSpPr>
          <p:cNvPr id="27" name="TextBox 27"/>
          <p:cNvSpPr txBox="1"/>
          <p:nvPr/>
        </p:nvSpPr>
        <p:spPr>
          <a:xfrm>
            <a:off x="9579356" y="6871743"/>
            <a:ext cx="7641844" cy="1417320"/>
          </a:xfrm>
          <a:prstGeom prst="rect">
            <a:avLst/>
          </a:prstGeom>
        </p:spPr>
        <p:txBody>
          <a:bodyPr lIns="0" tIns="0" rIns="0" bIns="0" rtlCol="0" anchor="t">
            <a:spAutoFit/>
          </a:bodyPr>
          <a:lstStyle/>
          <a:p>
            <a:pPr algn="l">
              <a:lnSpc>
                <a:spcPts val="3779"/>
              </a:lnSpc>
            </a:pPr>
            <a:r>
              <a:rPr lang="en-US" sz="2699">
                <a:solidFill>
                  <a:srgbClr val="FFFFFF"/>
                </a:solidFill>
                <a:latin typeface="Open Sans"/>
                <a:ea typeface="Open Sans"/>
                <a:cs typeface="Open Sans"/>
                <a:sym typeface="Open Sans"/>
              </a:rPr>
              <a:t>Doorontwikkeling van de pilots en op basis van de Tijdelijke experimentenwet en het Tijdelijk besluit experiment regelrechter</a:t>
            </a:r>
          </a:p>
        </p:txBody>
      </p:sp>
      <p:grpSp>
        <p:nvGrpSpPr>
          <p:cNvPr id="28" name="Group 23">
            <a:extLst>
              <a:ext uri="{FF2B5EF4-FFF2-40B4-BE49-F238E27FC236}">
                <a16:creationId xmlns:a16="http://schemas.microsoft.com/office/drawing/2014/main" id="{B9B1725C-68AA-8968-7E92-D2E4F9CA5EC2}"/>
              </a:ext>
            </a:extLst>
          </p:cNvPr>
          <p:cNvGrpSpPr/>
          <p:nvPr/>
        </p:nvGrpSpPr>
        <p:grpSpPr>
          <a:xfrm>
            <a:off x="8504497" y="8663049"/>
            <a:ext cx="877649" cy="875733"/>
            <a:chOff x="0" y="0"/>
            <a:chExt cx="812800" cy="811026"/>
          </a:xfrm>
        </p:grpSpPr>
        <p:sp>
          <p:nvSpPr>
            <p:cNvPr id="29" name="Freeform 24">
              <a:extLst>
                <a:ext uri="{FF2B5EF4-FFF2-40B4-BE49-F238E27FC236}">
                  <a16:creationId xmlns:a16="http://schemas.microsoft.com/office/drawing/2014/main" id="{66006FC2-6808-877A-5413-D9F3053068D5}"/>
                </a:ext>
              </a:extLst>
            </p:cNvPr>
            <p:cNvSpPr/>
            <p:nvPr/>
          </p:nvSpPr>
          <p:spPr>
            <a:xfrm>
              <a:off x="0" y="0"/>
              <a:ext cx="812800" cy="811026"/>
            </a:xfrm>
            <a:custGeom>
              <a:avLst/>
              <a:gdLst/>
              <a:ahLst/>
              <a:cxnLst/>
              <a:rect l="l" t="t" r="r" b="b"/>
              <a:pathLst>
                <a:path w="812800" h="811026">
                  <a:moveTo>
                    <a:pt x="406400" y="0"/>
                  </a:moveTo>
                  <a:cubicBezTo>
                    <a:pt x="181951" y="0"/>
                    <a:pt x="0" y="181554"/>
                    <a:pt x="0" y="405513"/>
                  </a:cubicBezTo>
                  <a:cubicBezTo>
                    <a:pt x="0" y="629471"/>
                    <a:pt x="181951" y="811026"/>
                    <a:pt x="406400" y="811026"/>
                  </a:cubicBezTo>
                  <a:cubicBezTo>
                    <a:pt x="630849" y="811026"/>
                    <a:pt x="812800" y="629471"/>
                    <a:pt x="812800" y="405513"/>
                  </a:cubicBezTo>
                  <a:cubicBezTo>
                    <a:pt x="812800" y="181554"/>
                    <a:pt x="630849" y="0"/>
                    <a:pt x="406400" y="0"/>
                  </a:cubicBezTo>
                  <a:close/>
                </a:path>
              </a:pathLst>
            </a:custGeom>
            <a:solidFill>
              <a:srgbClr val="F6F6F6"/>
            </a:solidFill>
          </p:spPr>
          <p:txBody>
            <a:bodyPr/>
            <a:lstStyle/>
            <a:p>
              <a:endParaRPr lang="nl-NL"/>
            </a:p>
          </p:txBody>
        </p:sp>
        <p:sp>
          <p:nvSpPr>
            <p:cNvPr id="30" name="TextBox 25">
              <a:extLst>
                <a:ext uri="{FF2B5EF4-FFF2-40B4-BE49-F238E27FC236}">
                  <a16:creationId xmlns:a16="http://schemas.microsoft.com/office/drawing/2014/main" id="{1B5E4B10-3660-6E2E-0BF6-3D8A9C600372}"/>
                </a:ext>
              </a:extLst>
            </p:cNvPr>
            <p:cNvSpPr txBox="1"/>
            <p:nvPr/>
          </p:nvSpPr>
          <p:spPr>
            <a:xfrm>
              <a:off x="76200" y="18884"/>
              <a:ext cx="660400" cy="716108"/>
            </a:xfrm>
            <a:prstGeom prst="rect">
              <a:avLst/>
            </a:prstGeom>
          </p:spPr>
          <p:txBody>
            <a:bodyPr lIns="44470" tIns="44470" rIns="44470" bIns="44470" rtlCol="0" anchor="ctr"/>
            <a:lstStyle/>
            <a:p>
              <a:pPr algn="ctr">
                <a:lnSpc>
                  <a:spcPts val="4199"/>
                </a:lnSpc>
              </a:pPr>
              <a:r>
                <a:rPr lang="en-US" sz="2999" b="1" dirty="0">
                  <a:solidFill>
                    <a:srgbClr val="A31A67"/>
                  </a:solidFill>
                  <a:latin typeface="Inter Bold"/>
                  <a:ea typeface="Inter Bold"/>
                  <a:cs typeface="Inter Bold"/>
                  <a:sym typeface="Inter Bold"/>
                </a:rPr>
                <a:t>06</a:t>
              </a:r>
            </a:p>
          </p:txBody>
        </p:sp>
      </p:grpSp>
      <p:sp>
        <p:nvSpPr>
          <p:cNvPr id="31" name="TextBox 26">
            <a:extLst>
              <a:ext uri="{FF2B5EF4-FFF2-40B4-BE49-F238E27FC236}">
                <a16:creationId xmlns:a16="http://schemas.microsoft.com/office/drawing/2014/main" id="{5754B429-3D9B-3AB2-FBF1-4161228EDCEB}"/>
              </a:ext>
            </a:extLst>
          </p:cNvPr>
          <p:cNvSpPr txBox="1"/>
          <p:nvPr/>
        </p:nvSpPr>
        <p:spPr>
          <a:xfrm>
            <a:off x="9617456" y="8837651"/>
            <a:ext cx="7641844" cy="464820"/>
          </a:xfrm>
          <a:prstGeom prst="rect">
            <a:avLst/>
          </a:prstGeom>
        </p:spPr>
        <p:txBody>
          <a:bodyPr lIns="0" tIns="0" rIns="0" bIns="0" rtlCol="0" anchor="t">
            <a:spAutoFit/>
          </a:bodyPr>
          <a:lstStyle/>
          <a:p>
            <a:pPr algn="l">
              <a:lnSpc>
                <a:spcPts val="3779"/>
              </a:lnSpc>
            </a:pPr>
            <a:r>
              <a:rPr lang="en-US" sz="2699" dirty="0" err="1">
                <a:solidFill>
                  <a:srgbClr val="FFFFFF"/>
                </a:solidFill>
                <a:latin typeface="Open Sans"/>
                <a:ea typeface="Open Sans"/>
                <a:cs typeface="Open Sans"/>
                <a:sym typeface="Open Sans"/>
              </a:rPr>
              <a:t>Onderzoek</a:t>
            </a:r>
            <a:r>
              <a:rPr lang="en-US" sz="2699" dirty="0">
                <a:solidFill>
                  <a:srgbClr val="FFFFFF"/>
                </a:solidFill>
                <a:latin typeface="Open Sans"/>
                <a:ea typeface="Open Sans"/>
                <a:cs typeface="Open Sans"/>
                <a:sym typeface="Open Sans"/>
              </a:rPr>
              <a:t> door Andersson Elffers Felix (AEF)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64229"/>
            <a:ext cx="18288000" cy="3422771"/>
            <a:chOff x="0" y="0"/>
            <a:chExt cx="4816593" cy="901471"/>
          </a:xfrm>
        </p:grpSpPr>
        <p:sp>
          <p:nvSpPr>
            <p:cNvPr id="3" name="Freeform 3"/>
            <p:cNvSpPr/>
            <p:nvPr/>
          </p:nvSpPr>
          <p:spPr>
            <a:xfrm>
              <a:off x="0" y="0"/>
              <a:ext cx="4816592" cy="901471"/>
            </a:xfrm>
            <a:custGeom>
              <a:avLst/>
              <a:gdLst/>
              <a:ahLst/>
              <a:cxnLst/>
              <a:rect l="l" t="t" r="r" b="b"/>
              <a:pathLst>
                <a:path w="4816592" h="901471">
                  <a:moveTo>
                    <a:pt x="0" y="0"/>
                  </a:moveTo>
                  <a:lnTo>
                    <a:pt x="4816592" y="0"/>
                  </a:lnTo>
                  <a:lnTo>
                    <a:pt x="4816592" y="901471"/>
                  </a:lnTo>
                  <a:lnTo>
                    <a:pt x="0" y="901471"/>
                  </a:lnTo>
                  <a:close/>
                </a:path>
              </a:pathLst>
            </a:custGeom>
            <a:solidFill>
              <a:srgbClr val="F6F6F6"/>
            </a:solidFill>
          </p:spPr>
          <p:txBody>
            <a:bodyPr/>
            <a:lstStyle/>
            <a:p>
              <a:endParaRPr lang="nl-NL"/>
            </a:p>
          </p:txBody>
        </p:sp>
        <p:sp>
          <p:nvSpPr>
            <p:cNvPr id="4" name="TextBox 4"/>
            <p:cNvSpPr txBox="1"/>
            <p:nvPr/>
          </p:nvSpPr>
          <p:spPr>
            <a:xfrm>
              <a:off x="0" y="-47625"/>
              <a:ext cx="4816593" cy="949096"/>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839945" y="2690980"/>
            <a:ext cx="5433248" cy="6801722"/>
            <a:chOff x="0" y="0"/>
            <a:chExt cx="812800" cy="1017520"/>
          </a:xfrm>
        </p:grpSpPr>
        <p:sp>
          <p:nvSpPr>
            <p:cNvPr id="6" name="Freeform 6"/>
            <p:cNvSpPr/>
            <p:nvPr/>
          </p:nvSpPr>
          <p:spPr>
            <a:xfrm>
              <a:off x="0" y="0"/>
              <a:ext cx="812800" cy="1017520"/>
            </a:xfrm>
            <a:custGeom>
              <a:avLst/>
              <a:gdLst/>
              <a:ahLst/>
              <a:cxnLst/>
              <a:rect l="l" t="t" r="r" b="b"/>
              <a:pathLst>
                <a:path w="812800" h="1017520">
                  <a:moveTo>
                    <a:pt x="126817" y="0"/>
                  </a:moveTo>
                  <a:lnTo>
                    <a:pt x="685982" y="0"/>
                  </a:lnTo>
                  <a:cubicBezTo>
                    <a:pt x="719617" y="0"/>
                    <a:pt x="751873" y="13361"/>
                    <a:pt x="775656" y="37144"/>
                  </a:cubicBezTo>
                  <a:cubicBezTo>
                    <a:pt x="799439" y="60927"/>
                    <a:pt x="812800" y="93183"/>
                    <a:pt x="812800" y="126817"/>
                  </a:cubicBezTo>
                  <a:lnTo>
                    <a:pt x="812800" y="890703"/>
                  </a:lnTo>
                  <a:cubicBezTo>
                    <a:pt x="812800" y="924337"/>
                    <a:pt x="799439" y="956593"/>
                    <a:pt x="775656" y="980376"/>
                  </a:cubicBezTo>
                  <a:cubicBezTo>
                    <a:pt x="751873" y="1004159"/>
                    <a:pt x="719617" y="1017520"/>
                    <a:pt x="685982" y="1017520"/>
                  </a:cubicBezTo>
                  <a:lnTo>
                    <a:pt x="126817" y="1017520"/>
                  </a:lnTo>
                  <a:cubicBezTo>
                    <a:pt x="93183" y="1017520"/>
                    <a:pt x="60927" y="1004159"/>
                    <a:pt x="37144" y="980376"/>
                  </a:cubicBezTo>
                  <a:cubicBezTo>
                    <a:pt x="13361" y="956593"/>
                    <a:pt x="0" y="924337"/>
                    <a:pt x="0" y="890703"/>
                  </a:cubicBezTo>
                  <a:lnTo>
                    <a:pt x="0" y="126817"/>
                  </a:lnTo>
                  <a:cubicBezTo>
                    <a:pt x="0" y="93183"/>
                    <a:pt x="13361" y="60927"/>
                    <a:pt x="37144" y="37144"/>
                  </a:cubicBezTo>
                  <a:cubicBezTo>
                    <a:pt x="60927" y="13361"/>
                    <a:pt x="93183" y="0"/>
                    <a:pt x="126817" y="0"/>
                  </a:cubicBezTo>
                  <a:close/>
                </a:path>
              </a:pathLst>
            </a:custGeom>
            <a:solidFill>
              <a:srgbClr val="EAE4D2"/>
            </a:solidFill>
          </p:spPr>
          <p:txBody>
            <a:bodyPr/>
            <a:lstStyle/>
            <a:p>
              <a:endParaRPr lang="nl-NL"/>
            </a:p>
          </p:txBody>
        </p:sp>
        <p:sp>
          <p:nvSpPr>
            <p:cNvPr id="7" name="TextBox 7"/>
            <p:cNvSpPr txBox="1"/>
            <p:nvPr/>
          </p:nvSpPr>
          <p:spPr>
            <a:xfrm>
              <a:off x="0" y="-38100"/>
              <a:ext cx="812800" cy="1055620"/>
            </a:xfrm>
            <a:prstGeom prst="rect">
              <a:avLst/>
            </a:prstGeom>
          </p:spPr>
          <p:txBody>
            <a:bodyPr lIns="50800" tIns="50800" rIns="50800" bIns="50800" rtlCol="0" anchor="ctr"/>
            <a:lstStyle/>
            <a:p>
              <a:pPr algn="ctr">
                <a:lnSpc>
                  <a:spcPts val="2901"/>
                </a:lnSpc>
              </a:pPr>
              <a:endParaRPr/>
            </a:p>
          </p:txBody>
        </p:sp>
      </p:grpSp>
      <p:grpSp>
        <p:nvGrpSpPr>
          <p:cNvPr id="8" name="Group 8"/>
          <p:cNvGrpSpPr/>
          <p:nvPr/>
        </p:nvGrpSpPr>
        <p:grpSpPr>
          <a:xfrm>
            <a:off x="6427376" y="2690980"/>
            <a:ext cx="5433248" cy="6801722"/>
            <a:chOff x="0" y="0"/>
            <a:chExt cx="812800" cy="1017520"/>
          </a:xfrm>
        </p:grpSpPr>
        <p:sp>
          <p:nvSpPr>
            <p:cNvPr id="9" name="Freeform 9"/>
            <p:cNvSpPr/>
            <p:nvPr/>
          </p:nvSpPr>
          <p:spPr>
            <a:xfrm>
              <a:off x="0" y="0"/>
              <a:ext cx="812800" cy="1017520"/>
            </a:xfrm>
            <a:custGeom>
              <a:avLst/>
              <a:gdLst/>
              <a:ahLst/>
              <a:cxnLst/>
              <a:rect l="l" t="t" r="r" b="b"/>
              <a:pathLst>
                <a:path w="812800" h="1017520">
                  <a:moveTo>
                    <a:pt x="126817" y="0"/>
                  </a:moveTo>
                  <a:lnTo>
                    <a:pt x="685982" y="0"/>
                  </a:lnTo>
                  <a:cubicBezTo>
                    <a:pt x="719617" y="0"/>
                    <a:pt x="751873" y="13361"/>
                    <a:pt x="775656" y="37144"/>
                  </a:cubicBezTo>
                  <a:cubicBezTo>
                    <a:pt x="799439" y="60927"/>
                    <a:pt x="812800" y="93183"/>
                    <a:pt x="812800" y="126817"/>
                  </a:cubicBezTo>
                  <a:lnTo>
                    <a:pt x="812800" y="890703"/>
                  </a:lnTo>
                  <a:cubicBezTo>
                    <a:pt x="812800" y="924337"/>
                    <a:pt x="799439" y="956593"/>
                    <a:pt x="775656" y="980376"/>
                  </a:cubicBezTo>
                  <a:cubicBezTo>
                    <a:pt x="751873" y="1004159"/>
                    <a:pt x="719617" y="1017520"/>
                    <a:pt x="685982" y="1017520"/>
                  </a:cubicBezTo>
                  <a:lnTo>
                    <a:pt x="126817" y="1017520"/>
                  </a:lnTo>
                  <a:cubicBezTo>
                    <a:pt x="93183" y="1017520"/>
                    <a:pt x="60927" y="1004159"/>
                    <a:pt x="37144" y="980376"/>
                  </a:cubicBezTo>
                  <a:cubicBezTo>
                    <a:pt x="13361" y="956593"/>
                    <a:pt x="0" y="924337"/>
                    <a:pt x="0" y="890703"/>
                  </a:cubicBezTo>
                  <a:lnTo>
                    <a:pt x="0" y="126817"/>
                  </a:lnTo>
                  <a:cubicBezTo>
                    <a:pt x="0" y="93183"/>
                    <a:pt x="13361" y="60927"/>
                    <a:pt x="37144" y="37144"/>
                  </a:cubicBezTo>
                  <a:cubicBezTo>
                    <a:pt x="60927" y="13361"/>
                    <a:pt x="93183" y="0"/>
                    <a:pt x="126817" y="0"/>
                  </a:cubicBezTo>
                  <a:close/>
                </a:path>
              </a:pathLst>
            </a:custGeom>
            <a:solidFill>
              <a:srgbClr val="253266"/>
            </a:solidFill>
          </p:spPr>
          <p:txBody>
            <a:bodyPr/>
            <a:lstStyle/>
            <a:p>
              <a:endParaRPr lang="nl-NL"/>
            </a:p>
          </p:txBody>
        </p:sp>
        <p:sp>
          <p:nvSpPr>
            <p:cNvPr id="10" name="TextBox 10"/>
            <p:cNvSpPr txBox="1"/>
            <p:nvPr/>
          </p:nvSpPr>
          <p:spPr>
            <a:xfrm>
              <a:off x="0" y="-38100"/>
              <a:ext cx="812800" cy="1055620"/>
            </a:xfrm>
            <a:prstGeom prst="rect">
              <a:avLst/>
            </a:prstGeom>
          </p:spPr>
          <p:txBody>
            <a:bodyPr lIns="50800" tIns="50800" rIns="50800" bIns="50800" rtlCol="0" anchor="ctr"/>
            <a:lstStyle/>
            <a:p>
              <a:pPr algn="ctr">
                <a:lnSpc>
                  <a:spcPts val="2901"/>
                </a:lnSpc>
              </a:pPr>
              <a:endParaRPr/>
            </a:p>
          </p:txBody>
        </p:sp>
      </p:grpSp>
      <p:grpSp>
        <p:nvGrpSpPr>
          <p:cNvPr id="11" name="Group 11"/>
          <p:cNvGrpSpPr/>
          <p:nvPr/>
        </p:nvGrpSpPr>
        <p:grpSpPr>
          <a:xfrm>
            <a:off x="12013024" y="2690980"/>
            <a:ext cx="5433248" cy="6801722"/>
            <a:chOff x="0" y="0"/>
            <a:chExt cx="812800" cy="1017520"/>
          </a:xfrm>
        </p:grpSpPr>
        <p:sp>
          <p:nvSpPr>
            <p:cNvPr id="12" name="Freeform 12"/>
            <p:cNvSpPr/>
            <p:nvPr/>
          </p:nvSpPr>
          <p:spPr>
            <a:xfrm>
              <a:off x="0" y="0"/>
              <a:ext cx="812800" cy="1017520"/>
            </a:xfrm>
            <a:custGeom>
              <a:avLst/>
              <a:gdLst/>
              <a:ahLst/>
              <a:cxnLst/>
              <a:rect l="l" t="t" r="r" b="b"/>
              <a:pathLst>
                <a:path w="812800" h="1017520">
                  <a:moveTo>
                    <a:pt x="126817" y="0"/>
                  </a:moveTo>
                  <a:lnTo>
                    <a:pt x="685982" y="0"/>
                  </a:lnTo>
                  <a:cubicBezTo>
                    <a:pt x="719617" y="0"/>
                    <a:pt x="751873" y="13361"/>
                    <a:pt x="775656" y="37144"/>
                  </a:cubicBezTo>
                  <a:cubicBezTo>
                    <a:pt x="799439" y="60927"/>
                    <a:pt x="812800" y="93183"/>
                    <a:pt x="812800" y="126817"/>
                  </a:cubicBezTo>
                  <a:lnTo>
                    <a:pt x="812800" y="890703"/>
                  </a:lnTo>
                  <a:cubicBezTo>
                    <a:pt x="812800" y="924337"/>
                    <a:pt x="799439" y="956593"/>
                    <a:pt x="775656" y="980376"/>
                  </a:cubicBezTo>
                  <a:cubicBezTo>
                    <a:pt x="751873" y="1004159"/>
                    <a:pt x="719617" y="1017520"/>
                    <a:pt x="685982" y="1017520"/>
                  </a:cubicBezTo>
                  <a:lnTo>
                    <a:pt x="126817" y="1017520"/>
                  </a:lnTo>
                  <a:cubicBezTo>
                    <a:pt x="93183" y="1017520"/>
                    <a:pt x="60927" y="1004159"/>
                    <a:pt x="37144" y="980376"/>
                  </a:cubicBezTo>
                  <a:cubicBezTo>
                    <a:pt x="13361" y="956593"/>
                    <a:pt x="0" y="924337"/>
                    <a:pt x="0" y="890703"/>
                  </a:cubicBezTo>
                  <a:lnTo>
                    <a:pt x="0" y="126817"/>
                  </a:lnTo>
                  <a:cubicBezTo>
                    <a:pt x="0" y="93183"/>
                    <a:pt x="13361" y="60927"/>
                    <a:pt x="37144" y="37144"/>
                  </a:cubicBezTo>
                  <a:cubicBezTo>
                    <a:pt x="60927" y="13361"/>
                    <a:pt x="93183" y="0"/>
                    <a:pt x="126817" y="0"/>
                  </a:cubicBezTo>
                  <a:close/>
                </a:path>
              </a:pathLst>
            </a:custGeom>
            <a:solidFill>
              <a:srgbClr val="EAE4D2"/>
            </a:solidFill>
          </p:spPr>
          <p:txBody>
            <a:bodyPr/>
            <a:lstStyle/>
            <a:p>
              <a:endParaRPr lang="nl-NL"/>
            </a:p>
          </p:txBody>
        </p:sp>
        <p:sp>
          <p:nvSpPr>
            <p:cNvPr id="13" name="TextBox 13"/>
            <p:cNvSpPr txBox="1"/>
            <p:nvPr/>
          </p:nvSpPr>
          <p:spPr>
            <a:xfrm>
              <a:off x="0" y="-38100"/>
              <a:ext cx="812800" cy="1055620"/>
            </a:xfrm>
            <a:prstGeom prst="rect">
              <a:avLst/>
            </a:prstGeom>
          </p:spPr>
          <p:txBody>
            <a:bodyPr lIns="50800" tIns="50800" rIns="50800" bIns="50800" rtlCol="0" anchor="ctr"/>
            <a:lstStyle/>
            <a:p>
              <a:pPr algn="ctr">
                <a:lnSpc>
                  <a:spcPts val="2901"/>
                </a:lnSpc>
              </a:pPr>
              <a:endParaRPr/>
            </a:p>
          </p:txBody>
        </p:sp>
      </p:grpSp>
      <p:grpSp>
        <p:nvGrpSpPr>
          <p:cNvPr id="14" name="Group 14"/>
          <p:cNvGrpSpPr/>
          <p:nvPr/>
        </p:nvGrpSpPr>
        <p:grpSpPr>
          <a:xfrm>
            <a:off x="0" y="457494"/>
            <a:ext cx="18288000" cy="1495425"/>
            <a:chOff x="0" y="0"/>
            <a:chExt cx="4816593" cy="393857"/>
          </a:xfrm>
        </p:grpSpPr>
        <p:sp>
          <p:nvSpPr>
            <p:cNvPr id="15" name="Freeform 15"/>
            <p:cNvSpPr/>
            <p:nvPr/>
          </p:nvSpPr>
          <p:spPr>
            <a:xfrm>
              <a:off x="0" y="0"/>
              <a:ext cx="4816592" cy="393857"/>
            </a:xfrm>
            <a:custGeom>
              <a:avLst/>
              <a:gdLst/>
              <a:ahLst/>
              <a:cxnLst/>
              <a:rect l="l" t="t" r="r" b="b"/>
              <a:pathLst>
                <a:path w="4816592" h="393857">
                  <a:moveTo>
                    <a:pt x="0" y="0"/>
                  </a:moveTo>
                  <a:lnTo>
                    <a:pt x="4816592" y="0"/>
                  </a:lnTo>
                  <a:lnTo>
                    <a:pt x="4816592" y="393857"/>
                  </a:lnTo>
                  <a:lnTo>
                    <a:pt x="0" y="393857"/>
                  </a:lnTo>
                  <a:close/>
                </a:path>
              </a:pathLst>
            </a:custGeom>
            <a:solidFill>
              <a:srgbClr val="A31A67"/>
            </a:solidFill>
          </p:spPr>
          <p:txBody>
            <a:bodyPr/>
            <a:lstStyle/>
            <a:p>
              <a:endParaRPr lang="nl-NL"/>
            </a:p>
          </p:txBody>
        </p:sp>
        <p:sp>
          <p:nvSpPr>
            <p:cNvPr id="16" name="TextBox 16"/>
            <p:cNvSpPr txBox="1"/>
            <p:nvPr/>
          </p:nvSpPr>
          <p:spPr>
            <a:xfrm>
              <a:off x="0" y="-47625"/>
              <a:ext cx="4816593" cy="441482"/>
            </a:xfrm>
            <a:prstGeom prst="rect">
              <a:avLst/>
            </a:prstGeom>
          </p:spPr>
          <p:txBody>
            <a:bodyPr lIns="50800" tIns="50800" rIns="50800" bIns="50800" rtlCol="0" anchor="ctr"/>
            <a:lstStyle/>
            <a:p>
              <a:pPr algn="ctr">
                <a:lnSpc>
                  <a:spcPts val="2479"/>
                </a:lnSpc>
              </a:pPr>
              <a:endParaRPr/>
            </a:p>
          </p:txBody>
        </p:sp>
      </p:grpSp>
      <p:sp>
        <p:nvSpPr>
          <p:cNvPr id="17" name="Freeform 17"/>
          <p:cNvSpPr/>
          <p:nvPr/>
        </p:nvSpPr>
        <p:spPr>
          <a:xfrm>
            <a:off x="3001135" y="2916265"/>
            <a:ext cx="1111665" cy="1111665"/>
          </a:xfrm>
          <a:custGeom>
            <a:avLst/>
            <a:gdLst/>
            <a:ahLst/>
            <a:cxnLst/>
            <a:rect l="l" t="t" r="r" b="b"/>
            <a:pathLst>
              <a:path w="1111665" h="1111665">
                <a:moveTo>
                  <a:pt x="0" y="0"/>
                </a:moveTo>
                <a:lnTo>
                  <a:pt x="1111666" y="0"/>
                </a:lnTo>
                <a:lnTo>
                  <a:pt x="1111666" y="1111665"/>
                </a:lnTo>
                <a:lnTo>
                  <a:pt x="0" y="11116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18" name="Freeform 18"/>
          <p:cNvSpPr/>
          <p:nvPr/>
        </p:nvSpPr>
        <p:spPr>
          <a:xfrm>
            <a:off x="14427215" y="2897801"/>
            <a:ext cx="1090377" cy="1090377"/>
          </a:xfrm>
          <a:custGeom>
            <a:avLst/>
            <a:gdLst/>
            <a:ahLst/>
            <a:cxnLst/>
            <a:rect l="l" t="t" r="r" b="b"/>
            <a:pathLst>
              <a:path w="1090377" h="1090377">
                <a:moveTo>
                  <a:pt x="0" y="0"/>
                </a:moveTo>
                <a:lnTo>
                  <a:pt x="1090376" y="0"/>
                </a:lnTo>
                <a:lnTo>
                  <a:pt x="1090376" y="1090376"/>
                </a:lnTo>
                <a:lnTo>
                  <a:pt x="0" y="10903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9" name="Freeform 19"/>
          <p:cNvSpPr/>
          <p:nvPr/>
        </p:nvSpPr>
        <p:spPr>
          <a:xfrm>
            <a:off x="8588566" y="2877310"/>
            <a:ext cx="1110868" cy="1110868"/>
          </a:xfrm>
          <a:custGeom>
            <a:avLst/>
            <a:gdLst/>
            <a:ahLst/>
            <a:cxnLst/>
            <a:rect l="l" t="t" r="r" b="b"/>
            <a:pathLst>
              <a:path w="1110868" h="1110868">
                <a:moveTo>
                  <a:pt x="0" y="0"/>
                </a:moveTo>
                <a:lnTo>
                  <a:pt x="1110868" y="0"/>
                </a:lnTo>
                <a:lnTo>
                  <a:pt x="1110868" y="1110867"/>
                </a:lnTo>
                <a:lnTo>
                  <a:pt x="0" y="1110867"/>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nl-NL"/>
          </a:p>
        </p:txBody>
      </p:sp>
      <p:sp>
        <p:nvSpPr>
          <p:cNvPr id="20" name="Freeform 20"/>
          <p:cNvSpPr/>
          <p:nvPr/>
        </p:nvSpPr>
        <p:spPr>
          <a:xfrm>
            <a:off x="2596991" y="6842901"/>
            <a:ext cx="1919954" cy="1874574"/>
          </a:xfrm>
          <a:custGeom>
            <a:avLst/>
            <a:gdLst/>
            <a:ahLst/>
            <a:cxnLst/>
            <a:rect l="l" t="t" r="r" b="b"/>
            <a:pathLst>
              <a:path w="1919954" h="1874574">
                <a:moveTo>
                  <a:pt x="0" y="0"/>
                </a:moveTo>
                <a:lnTo>
                  <a:pt x="1919954" y="0"/>
                </a:lnTo>
                <a:lnTo>
                  <a:pt x="1919954" y="1874574"/>
                </a:lnTo>
                <a:lnTo>
                  <a:pt x="0" y="18745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nl-NL"/>
          </a:p>
        </p:txBody>
      </p:sp>
      <p:sp>
        <p:nvSpPr>
          <p:cNvPr id="21" name="Freeform 21"/>
          <p:cNvSpPr/>
          <p:nvPr/>
        </p:nvSpPr>
        <p:spPr>
          <a:xfrm>
            <a:off x="13063944" y="6842901"/>
            <a:ext cx="3548132" cy="2146620"/>
          </a:xfrm>
          <a:custGeom>
            <a:avLst/>
            <a:gdLst/>
            <a:ahLst/>
            <a:cxnLst/>
            <a:rect l="l" t="t" r="r" b="b"/>
            <a:pathLst>
              <a:path w="3548132" h="2146620">
                <a:moveTo>
                  <a:pt x="0" y="0"/>
                </a:moveTo>
                <a:lnTo>
                  <a:pt x="3548132" y="0"/>
                </a:lnTo>
                <a:lnTo>
                  <a:pt x="3548132" y="2146621"/>
                </a:lnTo>
                <a:lnTo>
                  <a:pt x="0" y="21466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nl-NL"/>
          </a:p>
        </p:txBody>
      </p:sp>
      <p:sp>
        <p:nvSpPr>
          <p:cNvPr id="22" name="Freeform 22"/>
          <p:cNvSpPr/>
          <p:nvPr/>
        </p:nvSpPr>
        <p:spPr>
          <a:xfrm>
            <a:off x="9607129" y="6299200"/>
            <a:ext cx="1684222" cy="2558900"/>
          </a:xfrm>
          <a:custGeom>
            <a:avLst/>
            <a:gdLst/>
            <a:ahLst/>
            <a:cxnLst/>
            <a:rect l="l" t="t" r="r" b="b"/>
            <a:pathLst>
              <a:path w="1684222" h="2558900">
                <a:moveTo>
                  <a:pt x="0" y="0"/>
                </a:moveTo>
                <a:lnTo>
                  <a:pt x="1684222" y="0"/>
                </a:lnTo>
                <a:lnTo>
                  <a:pt x="1684222" y="2558900"/>
                </a:lnTo>
                <a:lnTo>
                  <a:pt x="0" y="25589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nl-NL"/>
          </a:p>
        </p:txBody>
      </p:sp>
      <p:sp>
        <p:nvSpPr>
          <p:cNvPr id="23" name="Freeform 23"/>
          <p:cNvSpPr/>
          <p:nvPr/>
        </p:nvSpPr>
        <p:spPr>
          <a:xfrm>
            <a:off x="7609180" y="7298879"/>
            <a:ext cx="1785418" cy="1418596"/>
          </a:xfrm>
          <a:custGeom>
            <a:avLst/>
            <a:gdLst/>
            <a:ahLst/>
            <a:cxnLst/>
            <a:rect l="l" t="t" r="r" b="b"/>
            <a:pathLst>
              <a:path w="1785418" h="1418596">
                <a:moveTo>
                  <a:pt x="0" y="0"/>
                </a:moveTo>
                <a:lnTo>
                  <a:pt x="1785418" y="0"/>
                </a:lnTo>
                <a:lnTo>
                  <a:pt x="1785418" y="1418596"/>
                </a:lnTo>
                <a:lnTo>
                  <a:pt x="0" y="141859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NL"/>
          </a:p>
        </p:txBody>
      </p:sp>
      <p:sp>
        <p:nvSpPr>
          <p:cNvPr id="24" name="TextBox 24"/>
          <p:cNvSpPr txBox="1"/>
          <p:nvPr/>
        </p:nvSpPr>
        <p:spPr>
          <a:xfrm>
            <a:off x="1407684" y="4745480"/>
            <a:ext cx="4118431" cy="1177925"/>
          </a:xfrm>
          <a:prstGeom prst="rect">
            <a:avLst/>
          </a:prstGeom>
        </p:spPr>
        <p:txBody>
          <a:bodyPr lIns="0" tIns="0" rIns="0" bIns="0" rtlCol="0" anchor="t">
            <a:spAutoFit/>
          </a:bodyPr>
          <a:lstStyle/>
          <a:p>
            <a:pPr marL="0" lvl="0" indent="0" algn="ctr">
              <a:lnSpc>
                <a:spcPts val="3189"/>
              </a:lnSpc>
            </a:pPr>
            <a:r>
              <a:rPr lang="en-US" sz="2199" b="1">
                <a:solidFill>
                  <a:srgbClr val="000000"/>
                </a:solidFill>
                <a:latin typeface="Open Sans Medium"/>
                <a:ea typeface="Open Sans Medium"/>
                <a:cs typeface="Open Sans Medium"/>
                <a:sym typeface="Open Sans Medium"/>
              </a:rPr>
              <a:t>Drempel verlagen voor het starten van een procedure of voor het voeren van verweer.</a:t>
            </a:r>
          </a:p>
        </p:txBody>
      </p:sp>
      <p:sp>
        <p:nvSpPr>
          <p:cNvPr id="25" name="TextBox 25"/>
          <p:cNvSpPr txBox="1"/>
          <p:nvPr/>
        </p:nvSpPr>
        <p:spPr>
          <a:xfrm>
            <a:off x="7084784" y="4730750"/>
            <a:ext cx="4118431" cy="777875"/>
          </a:xfrm>
          <a:prstGeom prst="rect">
            <a:avLst/>
          </a:prstGeom>
        </p:spPr>
        <p:txBody>
          <a:bodyPr lIns="0" tIns="0" rIns="0" bIns="0" rtlCol="0" anchor="t">
            <a:spAutoFit/>
          </a:bodyPr>
          <a:lstStyle/>
          <a:p>
            <a:pPr marL="0" lvl="0" indent="0" algn="ctr">
              <a:lnSpc>
                <a:spcPts val="3189"/>
              </a:lnSpc>
            </a:pPr>
            <a:r>
              <a:rPr lang="en-US" sz="2199" b="1">
                <a:solidFill>
                  <a:srgbClr val="FFFFFF"/>
                </a:solidFill>
                <a:latin typeface="Open Sans Medium"/>
                <a:ea typeface="Open Sans Medium"/>
                <a:cs typeface="Open Sans Medium"/>
                <a:sym typeface="Open Sans Medium"/>
              </a:rPr>
              <a:t>Een eenvoudigere, snellere en effectievere procedure.</a:t>
            </a:r>
          </a:p>
        </p:txBody>
      </p:sp>
      <p:sp>
        <p:nvSpPr>
          <p:cNvPr id="26" name="TextBox 26"/>
          <p:cNvSpPr txBox="1"/>
          <p:nvPr/>
        </p:nvSpPr>
        <p:spPr>
          <a:xfrm>
            <a:off x="12670249" y="4745480"/>
            <a:ext cx="4118431" cy="777875"/>
          </a:xfrm>
          <a:prstGeom prst="rect">
            <a:avLst/>
          </a:prstGeom>
        </p:spPr>
        <p:txBody>
          <a:bodyPr lIns="0" tIns="0" rIns="0" bIns="0" rtlCol="0" anchor="t">
            <a:spAutoFit/>
          </a:bodyPr>
          <a:lstStyle/>
          <a:p>
            <a:pPr marL="0" lvl="0" indent="0" algn="ctr">
              <a:lnSpc>
                <a:spcPts val="3189"/>
              </a:lnSpc>
            </a:pPr>
            <a:r>
              <a:rPr lang="en-US" sz="2199" b="1">
                <a:solidFill>
                  <a:srgbClr val="000000"/>
                </a:solidFill>
                <a:latin typeface="Open Sans Medium"/>
                <a:ea typeface="Open Sans Medium"/>
                <a:cs typeface="Open Sans Medium"/>
                <a:sym typeface="Open Sans Medium"/>
              </a:rPr>
              <a:t>Vaker oplossen via een schikking.</a:t>
            </a:r>
          </a:p>
        </p:txBody>
      </p:sp>
      <p:sp>
        <p:nvSpPr>
          <p:cNvPr id="27" name="TextBox 27"/>
          <p:cNvSpPr txBox="1"/>
          <p:nvPr/>
        </p:nvSpPr>
        <p:spPr>
          <a:xfrm>
            <a:off x="3729128" y="753595"/>
            <a:ext cx="14120189" cy="994410"/>
          </a:xfrm>
          <a:prstGeom prst="rect">
            <a:avLst/>
          </a:prstGeom>
        </p:spPr>
        <p:txBody>
          <a:bodyPr lIns="0" tIns="0" rIns="0" bIns="0" rtlCol="0" anchor="t">
            <a:spAutoFit/>
          </a:bodyPr>
          <a:lstStyle/>
          <a:p>
            <a:pPr algn="l">
              <a:lnSpc>
                <a:spcPts val="7560"/>
              </a:lnSpc>
            </a:pPr>
            <a:r>
              <a:rPr lang="en-US" sz="7200" b="1">
                <a:solidFill>
                  <a:srgbClr val="FFFFFF"/>
                </a:solidFill>
                <a:latin typeface="Inter Bold"/>
                <a:ea typeface="Inter Bold"/>
                <a:cs typeface="Inter Bold"/>
                <a:sym typeface="Inter Bold"/>
              </a:rPr>
              <a:t>DRIE DOELSTELLINGEN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18974" y="0"/>
            <a:ext cx="5014166" cy="10287000"/>
            <a:chOff x="0" y="0"/>
            <a:chExt cx="1320603" cy="2709333"/>
          </a:xfrm>
        </p:grpSpPr>
        <p:sp>
          <p:nvSpPr>
            <p:cNvPr id="3" name="Freeform 3"/>
            <p:cNvSpPr/>
            <p:nvPr/>
          </p:nvSpPr>
          <p:spPr>
            <a:xfrm>
              <a:off x="0" y="0"/>
              <a:ext cx="1320603" cy="2709333"/>
            </a:xfrm>
            <a:custGeom>
              <a:avLst/>
              <a:gdLst/>
              <a:ahLst/>
              <a:cxnLst/>
              <a:rect l="l" t="t" r="r" b="b"/>
              <a:pathLst>
                <a:path w="1320603" h="2709333">
                  <a:moveTo>
                    <a:pt x="0" y="0"/>
                  </a:moveTo>
                  <a:lnTo>
                    <a:pt x="1320603" y="0"/>
                  </a:lnTo>
                  <a:lnTo>
                    <a:pt x="1320603" y="2709333"/>
                  </a:lnTo>
                  <a:lnTo>
                    <a:pt x="0" y="2709333"/>
                  </a:lnTo>
                  <a:close/>
                </a:path>
              </a:pathLst>
            </a:custGeom>
            <a:solidFill>
              <a:srgbClr val="F6F6F6"/>
            </a:solidFill>
          </p:spPr>
          <p:txBody>
            <a:bodyPr/>
            <a:lstStyle/>
            <a:p>
              <a:endParaRPr lang="nl-NL"/>
            </a:p>
          </p:txBody>
        </p:sp>
        <p:sp>
          <p:nvSpPr>
            <p:cNvPr id="4" name="TextBox 4"/>
            <p:cNvSpPr txBox="1"/>
            <p:nvPr/>
          </p:nvSpPr>
          <p:spPr>
            <a:xfrm>
              <a:off x="0" y="-47625"/>
              <a:ext cx="1320603" cy="2756958"/>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1061650" y="8036778"/>
            <a:ext cx="3803190" cy="380319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8" name="Freeform 8"/>
          <p:cNvSpPr/>
          <p:nvPr/>
        </p:nvSpPr>
        <p:spPr>
          <a:xfrm>
            <a:off x="16615273" y="320564"/>
            <a:ext cx="1288054" cy="1416271"/>
          </a:xfrm>
          <a:custGeom>
            <a:avLst/>
            <a:gdLst/>
            <a:ahLst/>
            <a:cxnLst/>
            <a:rect l="l" t="t" r="r" b="b"/>
            <a:pathLst>
              <a:path w="1288054" h="1416271">
                <a:moveTo>
                  <a:pt x="0" y="0"/>
                </a:moveTo>
                <a:lnTo>
                  <a:pt x="1288054" y="0"/>
                </a:lnTo>
                <a:lnTo>
                  <a:pt x="1288054" y="1416272"/>
                </a:lnTo>
                <a:lnTo>
                  <a:pt x="0" y="1416272"/>
                </a:lnTo>
                <a:lnTo>
                  <a:pt x="0" y="0"/>
                </a:lnTo>
                <a:close/>
              </a:path>
            </a:pathLst>
          </a:custGeom>
          <a:blipFill>
            <a:blip r:embed="rId2"/>
            <a:stretch>
              <a:fillRect l="-12587" r="-12587" b="-1498"/>
            </a:stretch>
          </a:blipFill>
        </p:spPr>
        <p:txBody>
          <a:bodyPr/>
          <a:lstStyle/>
          <a:p>
            <a:endParaRPr lang="nl-NL"/>
          </a:p>
        </p:txBody>
      </p:sp>
      <p:sp>
        <p:nvSpPr>
          <p:cNvPr id="9" name="Freeform 9"/>
          <p:cNvSpPr/>
          <p:nvPr/>
        </p:nvSpPr>
        <p:spPr>
          <a:xfrm>
            <a:off x="12125349" y="2786930"/>
            <a:ext cx="1957263" cy="2275887"/>
          </a:xfrm>
          <a:custGeom>
            <a:avLst/>
            <a:gdLst/>
            <a:ahLst/>
            <a:cxnLst/>
            <a:rect l="l" t="t" r="r" b="b"/>
            <a:pathLst>
              <a:path w="1957263" h="2275887">
                <a:moveTo>
                  <a:pt x="0" y="0"/>
                </a:moveTo>
                <a:lnTo>
                  <a:pt x="1957263" y="0"/>
                </a:lnTo>
                <a:lnTo>
                  <a:pt x="1957263" y="2275887"/>
                </a:lnTo>
                <a:lnTo>
                  <a:pt x="0" y="22758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Freeform 10"/>
          <p:cNvSpPr/>
          <p:nvPr/>
        </p:nvSpPr>
        <p:spPr>
          <a:xfrm>
            <a:off x="3968735" y="2786930"/>
            <a:ext cx="1997332" cy="2260355"/>
          </a:xfrm>
          <a:custGeom>
            <a:avLst/>
            <a:gdLst/>
            <a:ahLst/>
            <a:cxnLst/>
            <a:rect l="l" t="t" r="r" b="b"/>
            <a:pathLst>
              <a:path w="1997332" h="2260355">
                <a:moveTo>
                  <a:pt x="0" y="0"/>
                </a:moveTo>
                <a:lnTo>
                  <a:pt x="1997332" y="0"/>
                </a:lnTo>
                <a:lnTo>
                  <a:pt x="1997332" y="2260355"/>
                </a:lnTo>
                <a:lnTo>
                  <a:pt x="0" y="22603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NL"/>
          </a:p>
        </p:txBody>
      </p:sp>
      <p:sp>
        <p:nvSpPr>
          <p:cNvPr id="11" name="TextBox 11"/>
          <p:cNvSpPr txBox="1"/>
          <p:nvPr/>
        </p:nvSpPr>
        <p:spPr>
          <a:xfrm>
            <a:off x="3968735" y="579120"/>
            <a:ext cx="10574972" cy="994410"/>
          </a:xfrm>
          <a:prstGeom prst="rect">
            <a:avLst/>
          </a:prstGeom>
        </p:spPr>
        <p:txBody>
          <a:bodyPr lIns="0" tIns="0" rIns="0" bIns="0" rtlCol="0" anchor="t">
            <a:spAutoFit/>
          </a:bodyPr>
          <a:lstStyle/>
          <a:p>
            <a:pPr algn="l">
              <a:lnSpc>
                <a:spcPts val="7560"/>
              </a:lnSpc>
            </a:pPr>
            <a:r>
              <a:rPr lang="en-US" sz="7200" b="1">
                <a:solidFill>
                  <a:srgbClr val="A31A67"/>
                </a:solidFill>
                <a:latin typeface="Inter Bold"/>
                <a:ea typeface="Inter Bold"/>
                <a:cs typeface="Inter Bold"/>
                <a:sym typeface="Inter Bold"/>
              </a:rPr>
              <a:t>VOOR WELKE ZAKEN?</a:t>
            </a:r>
          </a:p>
        </p:txBody>
      </p:sp>
      <p:sp>
        <p:nvSpPr>
          <p:cNvPr id="12" name="TextBox 12"/>
          <p:cNvSpPr txBox="1"/>
          <p:nvPr/>
        </p:nvSpPr>
        <p:spPr>
          <a:xfrm>
            <a:off x="6127431" y="1698736"/>
            <a:ext cx="8138387" cy="396240"/>
          </a:xfrm>
          <a:prstGeom prst="rect">
            <a:avLst/>
          </a:prstGeom>
        </p:spPr>
        <p:txBody>
          <a:bodyPr lIns="0" tIns="0" rIns="0" bIns="0" rtlCol="0" anchor="t">
            <a:spAutoFit/>
          </a:bodyPr>
          <a:lstStyle/>
          <a:p>
            <a:pPr marL="0" lvl="0" indent="0" algn="l">
              <a:lnSpc>
                <a:spcPts val="3359"/>
              </a:lnSpc>
            </a:pPr>
            <a:r>
              <a:rPr lang="en-US" sz="2400" b="1" spc="177">
                <a:solidFill>
                  <a:srgbClr val="000000"/>
                </a:solidFill>
                <a:latin typeface="Open Sans Bold"/>
                <a:ea typeface="Open Sans Bold"/>
                <a:cs typeface="Open Sans Bold"/>
                <a:sym typeface="Open Sans Bold"/>
              </a:rPr>
              <a:t>ARTIKEL 4 VAN HET BESLUIT</a:t>
            </a:r>
          </a:p>
        </p:txBody>
      </p:sp>
      <p:sp>
        <p:nvSpPr>
          <p:cNvPr id="13" name="TextBox 13"/>
          <p:cNvSpPr txBox="1"/>
          <p:nvPr/>
        </p:nvSpPr>
        <p:spPr>
          <a:xfrm>
            <a:off x="2741540" y="5351917"/>
            <a:ext cx="5155216" cy="941070"/>
          </a:xfrm>
          <a:prstGeom prst="rect">
            <a:avLst/>
          </a:prstGeom>
        </p:spPr>
        <p:txBody>
          <a:bodyPr lIns="0" tIns="0" rIns="0" bIns="0" rtlCol="0" anchor="t">
            <a:spAutoFit/>
          </a:bodyPr>
          <a:lstStyle/>
          <a:p>
            <a:pPr algn="l">
              <a:lnSpc>
                <a:spcPts val="3779"/>
              </a:lnSpc>
            </a:pPr>
            <a:r>
              <a:rPr lang="en-US" sz="2699" b="1">
                <a:solidFill>
                  <a:srgbClr val="A31A67"/>
                </a:solidFill>
                <a:latin typeface="Inter Bold"/>
                <a:ea typeface="Inter Bold"/>
                <a:cs typeface="Inter Bold"/>
                <a:sym typeface="Inter Bold"/>
              </a:rPr>
              <a:t>Vorderingen van een werknemer</a:t>
            </a:r>
          </a:p>
        </p:txBody>
      </p:sp>
      <p:sp>
        <p:nvSpPr>
          <p:cNvPr id="14" name="TextBox 14"/>
          <p:cNvSpPr txBox="1"/>
          <p:nvPr/>
        </p:nvSpPr>
        <p:spPr>
          <a:xfrm>
            <a:off x="10696226" y="5351917"/>
            <a:ext cx="5155216" cy="464820"/>
          </a:xfrm>
          <a:prstGeom prst="rect">
            <a:avLst/>
          </a:prstGeom>
        </p:spPr>
        <p:txBody>
          <a:bodyPr lIns="0" tIns="0" rIns="0" bIns="0" rtlCol="0" anchor="t">
            <a:spAutoFit/>
          </a:bodyPr>
          <a:lstStyle/>
          <a:p>
            <a:pPr algn="l">
              <a:lnSpc>
                <a:spcPts val="3779"/>
              </a:lnSpc>
            </a:pPr>
            <a:r>
              <a:rPr lang="en-US" sz="2699" b="1">
                <a:solidFill>
                  <a:srgbClr val="A31A67"/>
                </a:solidFill>
                <a:latin typeface="Inter Bold"/>
                <a:ea typeface="Inter Bold"/>
                <a:cs typeface="Inter Bold"/>
                <a:sym typeface="Inter Bold"/>
              </a:rPr>
              <a:t>Geldvorderingen tot € 5.000</a:t>
            </a:r>
          </a:p>
        </p:txBody>
      </p:sp>
      <p:sp>
        <p:nvSpPr>
          <p:cNvPr id="15" name="TextBox 15"/>
          <p:cNvSpPr txBox="1"/>
          <p:nvPr/>
        </p:nvSpPr>
        <p:spPr>
          <a:xfrm>
            <a:off x="2294172" y="6666872"/>
            <a:ext cx="5155216" cy="3756734"/>
          </a:xfrm>
          <a:prstGeom prst="rect">
            <a:avLst/>
          </a:prstGeom>
        </p:spPr>
        <p:txBody>
          <a:bodyPr wrap="square" lIns="0" tIns="0" rIns="0" bIns="0" rtlCol="0" anchor="t">
            <a:spAutoFit/>
          </a:bodyPr>
          <a:lstStyle/>
          <a:p>
            <a:pPr marL="0" lvl="0" indent="0" algn="just">
              <a:lnSpc>
                <a:spcPts val="3720"/>
              </a:lnSpc>
            </a:pPr>
            <a:r>
              <a:rPr lang="en-US" sz="2400" dirty="0" err="1">
                <a:solidFill>
                  <a:srgbClr val="000000"/>
                </a:solidFill>
                <a:latin typeface="Open Sans"/>
                <a:ea typeface="Open Sans"/>
                <a:cs typeface="Open Sans"/>
                <a:sym typeface="Open Sans"/>
              </a:rPr>
              <a:t>Vorderingen</a:t>
            </a:r>
            <a:r>
              <a:rPr lang="en-US" sz="2400" dirty="0">
                <a:solidFill>
                  <a:srgbClr val="000000"/>
                </a:solidFill>
                <a:latin typeface="Open Sans"/>
                <a:ea typeface="Open Sans"/>
                <a:cs typeface="Open Sans"/>
                <a:sym typeface="Open Sans"/>
              </a:rPr>
              <a:t> van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werknemer</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uit</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hoofde</a:t>
            </a:r>
            <a:r>
              <a:rPr lang="en-US" sz="2400" dirty="0">
                <a:solidFill>
                  <a:srgbClr val="000000"/>
                </a:solidFill>
                <a:latin typeface="Open Sans"/>
                <a:ea typeface="Open Sans"/>
                <a:cs typeface="Open Sans"/>
                <a:sym typeface="Open Sans"/>
              </a:rPr>
              <a:t> van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arbeids-overeenkomst</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arbeidszaken</a:t>
            </a:r>
            <a:r>
              <a:rPr lang="en-US" sz="2400" dirty="0">
                <a:solidFill>
                  <a:srgbClr val="000000"/>
                </a:solidFill>
                <a:latin typeface="Open Sans"/>
                <a:ea typeface="Open Sans"/>
                <a:cs typeface="Open Sans"/>
                <a:sym typeface="Open Sans"/>
              </a:rPr>
              <a:t> die </a:t>
            </a:r>
            <a:r>
              <a:rPr lang="en-US" sz="2400" dirty="0" err="1">
                <a:solidFill>
                  <a:srgbClr val="000000"/>
                </a:solidFill>
                <a:latin typeface="Open Sans"/>
                <a:ea typeface="Open Sans"/>
                <a:cs typeface="Open Sans"/>
                <a:sym typeface="Open Sans"/>
              </a:rPr>
              <a:t>normaal</a:t>
            </a:r>
            <a:r>
              <a:rPr lang="en-US" sz="2400" dirty="0">
                <a:solidFill>
                  <a:srgbClr val="000000"/>
                </a:solidFill>
                <a:latin typeface="Open Sans"/>
                <a:ea typeface="Open Sans"/>
                <a:cs typeface="Open Sans"/>
                <a:sym typeface="Open Sans"/>
              </a:rPr>
              <a:t> met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dagvaarding</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starten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dus</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geen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verzoekschriftprocedures</a:t>
            </a:r>
            <a:r>
              <a:rPr lang="en-US" sz="2400" dirty="0">
                <a:solidFill>
                  <a:srgbClr val="000000"/>
                </a:solidFill>
                <a:latin typeface="Open Sans"/>
                <a:ea typeface="Open Sans"/>
                <a:cs typeface="Open Sans"/>
                <a:sym typeface="Open Sans"/>
              </a:rPr>
              <a:t> of </a:t>
            </a:r>
            <a:r>
              <a:rPr lang="en-US" sz="2400" dirty="0" err="1">
                <a:solidFill>
                  <a:srgbClr val="000000"/>
                </a:solidFill>
                <a:latin typeface="Open Sans"/>
                <a:ea typeface="Open Sans"/>
                <a:cs typeface="Open Sans"/>
                <a:sym typeface="Open Sans"/>
              </a:rPr>
              <a:t>Wwz</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zaken</a:t>
            </a:r>
            <a:endParaRPr lang="en-US" sz="2400" dirty="0">
              <a:solidFill>
                <a:srgbClr val="000000"/>
              </a:solidFill>
              <a:latin typeface="Open Sans"/>
              <a:ea typeface="Open Sans"/>
              <a:cs typeface="Open Sans"/>
              <a:sym typeface="Open Sans"/>
            </a:endParaRPr>
          </a:p>
          <a:p>
            <a:pPr marL="0" lvl="0" indent="0" algn="just">
              <a:lnSpc>
                <a:spcPts val="3720"/>
              </a:lnSpc>
            </a:pPr>
            <a:endParaRPr lang="en-US" sz="2400" dirty="0">
              <a:solidFill>
                <a:srgbClr val="000000"/>
              </a:solidFill>
              <a:latin typeface="Open Sans"/>
              <a:ea typeface="Open Sans"/>
              <a:cs typeface="Open Sans"/>
              <a:sym typeface="Open Sans"/>
            </a:endParaRPr>
          </a:p>
        </p:txBody>
      </p:sp>
      <p:sp>
        <p:nvSpPr>
          <p:cNvPr id="16" name="TextBox 16"/>
          <p:cNvSpPr txBox="1"/>
          <p:nvPr/>
        </p:nvSpPr>
        <p:spPr>
          <a:xfrm>
            <a:off x="8935592" y="6578737"/>
            <a:ext cx="8676485" cy="3282245"/>
          </a:xfrm>
          <a:prstGeom prst="rect">
            <a:avLst/>
          </a:prstGeom>
        </p:spPr>
        <p:txBody>
          <a:bodyPr lIns="0" tIns="0" rIns="0" bIns="0" rtlCol="0" anchor="t">
            <a:spAutoFit/>
          </a:bodyPr>
          <a:lstStyle/>
          <a:p>
            <a:pPr marL="0" lvl="0" indent="0" algn="just">
              <a:lnSpc>
                <a:spcPts val="3720"/>
              </a:lnSpc>
            </a:pPr>
            <a:r>
              <a:rPr lang="en-US" sz="2400" u="sng" dirty="0" err="1">
                <a:solidFill>
                  <a:srgbClr val="000000"/>
                </a:solidFill>
                <a:latin typeface="Open Sans"/>
                <a:ea typeface="Open Sans"/>
                <a:cs typeface="Open Sans"/>
                <a:sym typeface="Open Sans"/>
              </a:rPr>
              <a:t>Geldvorderingen</a:t>
            </a:r>
            <a:r>
              <a:rPr lang="en-US" sz="2400" u="sng" dirty="0">
                <a:solidFill>
                  <a:srgbClr val="000000"/>
                </a:solidFill>
                <a:latin typeface="Open Sans"/>
                <a:ea typeface="Open Sans"/>
                <a:cs typeface="Open Sans"/>
                <a:sym typeface="Open Sans"/>
              </a:rPr>
              <a:t> </a:t>
            </a:r>
            <a:r>
              <a:rPr lang="en-US" sz="2400" dirty="0">
                <a:solidFill>
                  <a:srgbClr val="000000"/>
                </a:solidFill>
                <a:latin typeface="Open Sans"/>
                <a:ea typeface="Open Sans"/>
                <a:cs typeface="Open Sans"/>
                <a:sym typeface="Open Sans"/>
              </a:rPr>
              <a:t>met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beloop</a:t>
            </a:r>
            <a:r>
              <a:rPr lang="en-US" sz="2400" dirty="0">
                <a:solidFill>
                  <a:srgbClr val="000000"/>
                </a:solidFill>
                <a:latin typeface="Open Sans"/>
                <a:ea typeface="Open Sans"/>
                <a:cs typeface="Open Sans"/>
                <a:sym typeface="Open Sans"/>
              </a:rPr>
              <a:t> van ten </a:t>
            </a:r>
            <a:r>
              <a:rPr lang="en-US" sz="2400" dirty="0" err="1">
                <a:solidFill>
                  <a:srgbClr val="000000"/>
                </a:solidFill>
                <a:latin typeface="Open Sans"/>
                <a:ea typeface="Open Sans"/>
                <a:cs typeface="Open Sans"/>
                <a:sym typeface="Open Sans"/>
              </a:rPr>
              <a:t>hoogste</a:t>
            </a:r>
            <a:r>
              <a:rPr lang="en-US" sz="2400" dirty="0">
                <a:solidFill>
                  <a:srgbClr val="000000"/>
                </a:solidFill>
                <a:latin typeface="Open Sans"/>
                <a:ea typeface="Open Sans"/>
                <a:cs typeface="Open Sans"/>
                <a:sym typeface="Open Sans"/>
              </a:rPr>
              <a:t> </a:t>
            </a:r>
            <a:r>
              <a:rPr lang="en-US" sz="2400" u="sng" dirty="0">
                <a:solidFill>
                  <a:srgbClr val="000000"/>
                </a:solidFill>
                <a:latin typeface="Open Sans"/>
                <a:ea typeface="Open Sans"/>
                <a:cs typeface="Open Sans"/>
                <a:sym typeface="Open Sans"/>
              </a:rPr>
              <a:t>€ 5.000</a:t>
            </a:r>
            <a:r>
              <a:rPr lang="en-US" sz="2400" dirty="0">
                <a:solidFill>
                  <a:srgbClr val="000000"/>
                </a:solidFill>
                <a:latin typeface="Open Sans"/>
                <a:ea typeface="Open Sans"/>
                <a:cs typeface="Open Sans"/>
                <a:sym typeface="Open Sans"/>
              </a:rPr>
              <a:t> in </a:t>
            </a:r>
            <a:r>
              <a:rPr lang="en-US" sz="2400" dirty="0" err="1">
                <a:solidFill>
                  <a:srgbClr val="000000"/>
                </a:solidFill>
                <a:latin typeface="Open Sans"/>
                <a:ea typeface="Open Sans"/>
                <a:cs typeface="Open Sans"/>
                <a:sym typeface="Open Sans"/>
              </a:rPr>
              <a:t>hoofdsom</a:t>
            </a:r>
            <a:r>
              <a:rPr lang="en-US" sz="2400" dirty="0">
                <a:solidFill>
                  <a:srgbClr val="000000"/>
                </a:solidFill>
                <a:latin typeface="Open Sans"/>
                <a:ea typeface="Open Sans"/>
                <a:cs typeface="Open Sans"/>
                <a:sym typeface="Open Sans"/>
              </a:rPr>
              <a:t>, de </a:t>
            </a:r>
            <a:r>
              <a:rPr lang="en-US" sz="2400" dirty="0" err="1">
                <a:solidFill>
                  <a:srgbClr val="000000"/>
                </a:solidFill>
                <a:latin typeface="Open Sans"/>
                <a:ea typeface="Open Sans"/>
                <a:cs typeface="Open Sans"/>
                <a:sym typeface="Open Sans"/>
              </a:rPr>
              <a:t>eventueel</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daarover</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verschuldigde</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rente</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niet</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inbegrepen</a:t>
            </a:r>
            <a:r>
              <a:rPr lang="en-US" sz="2400" dirty="0">
                <a:solidFill>
                  <a:srgbClr val="000000"/>
                </a:solidFill>
                <a:latin typeface="Open Sans"/>
                <a:ea typeface="Open Sans"/>
                <a:cs typeface="Open Sans"/>
                <a:sym typeface="Open Sans"/>
              </a:rPr>
              <a:t>, van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b="1" u="sng" dirty="0" err="1">
                <a:solidFill>
                  <a:srgbClr val="000000"/>
                </a:solidFill>
                <a:latin typeface="Open Sans"/>
                <a:ea typeface="Open Sans"/>
                <a:cs typeface="Open Sans"/>
                <a:sym typeface="Open Sans"/>
              </a:rPr>
              <a:t>natuurlijk</a:t>
            </a:r>
            <a:r>
              <a:rPr lang="en-US" sz="2400" b="1" u="sng" dirty="0">
                <a:solidFill>
                  <a:srgbClr val="000000"/>
                </a:solidFill>
                <a:latin typeface="Open Sans"/>
                <a:ea typeface="Open Sans"/>
                <a:cs typeface="Open Sans"/>
                <a:sym typeface="Open Sans"/>
              </a:rPr>
              <a:t> </a:t>
            </a:r>
            <a:r>
              <a:rPr lang="en-US" sz="2400" b="1" u="sng" dirty="0" err="1">
                <a:solidFill>
                  <a:srgbClr val="000000"/>
                </a:solidFill>
                <a:latin typeface="Open Sans"/>
                <a:ea typeface="Open Sans"/>
                <a:cs typeface="Open Sans"/>
                <a:sym typeface="Open Sans"/>
              </a:rPr>
              <a:t>persoon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ook</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indien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handelende</a:t>
            </a:r>
            <a:r>
              <a:rPr lang="en-US" sz="2400" dirty="0">
                <a:solidFill>
                  <a:srgbClr val="000000"/>
                </a:solidFill>
                <a:latin typeface="Open Sans"/>
                <a:ea typeface="Open Sans"/>
                <a:cs typeface="Open Sans"/>
                <a:sym typeface="Open Sans"/>
              </a:rPr>
              <a:t> in de </a:t>
            </a:r>
            <a:r>
              <a:rPr lang="en-US" sz="2400" dirty="0" err="1">
                <a:solidFill>
                  <a:srgbClr val="000000"/>
                </a:solidFill>
                <a:latin typeface="Open Sans"/>
                <a:ea typeface="Open Sans"/>
                <a:cs typeface="Open Sans"/>
                <a:sym typeface="Open Sans"/>
              </a:rPr>
              <a:t>uitoefening</a:t>
            </a:r>
            <a:r>
              <a:rPr lang="en-US" sz="2400" dirty="0">
                <a:solidFill>
                  <a:srgbClr val="000000"/>
                </a:solidFill>
                <a:latin typeface="Open Sans"/>
                <a:ea typeface="Open Sans"/>
                <a:cs typeface="Open Sans"/>
                <a:sym typeface="Open Sans"/>
              </a:rPr>
              <a:t> van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beroep</a:t>
            </a:r>
            <a:r>
              <a:rPr lang="en-US" sz="2400" dirty="0">
                <a:solidFill>
                  <a:srgbClr val="000000"/>
                </a:solidFill>
                <a:latin typeface="Open Sans"/>
                <a:ea typeface="Open Sans"/>
                <a:cs typeface="Open Sans"/>
                <a:sym typeface="Open Sans"/>
              </a:rPr>
              <a:t> of </a:t>
            </a:r>
            <a:r>
              <a:rPr lang="en-US" sz="2400" dirty="0" err="1">
                <a:solidFill>
                  <a:srgbClr val="000000"/>
                </a:solidFill>
                <a:latin typeface="Open Sans"/>
                <a:ea typeface="Open Sans"/>
                <a:cs typeface="Open Sans"/>
                <a:sym typeface="Open Sans"/>
              </a:rPr>
              <a:t>bedrijf</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waaronder</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mede</a:t>
            </a:r>
            <a:r>
              <a:rPr lang="en-US" sz="2400" dirty="0">
                <a:solidFill>
                  <a:srgbClr val="000000"/>
                </a:solidFill>
                <a:latin typeface="Open Sans"/>
                <a:ea typeface="Open Sans"/>
                <a:cs typeface="Open Sans"/>
                <a:sym typeface="Open Sans"/>
              </a:rPr>
              <a:t> is </a:t>
            </a:r>
            <a:r>
              <a:rPr lang="en-US" sz="2400" dirty="0" err="1">
                <a:solidFill>
                  <a:srgbClr val="000000"/>
                </a:solidFill>
                <a:latin typeface="Open Sans"/>
                <a:ea typeface="Open Sans"/>
                <a:cs typeface="Open Sans"/>
                <a:sym typeface="Open Sans"/>
              </a:rPr>
              <a:t>begrepen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indien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handelende</a:t>
            </a:r>
            <a:r>
              <a:rPr lang="en-US" sz="2400" dirty="0">
                <a:solidFill>
                  <a:srgbClr val="000000"/>
                </a:solidFill>
                <a:latin typeface="Open Sans"/>
                <a:ea typeface="Open Sans"/>
                <a:cs typeface="Open Sans"/>
                <a:sym typeface="Open Sans"/>
              </a:rPr>
              <a:t> in de </a:t>
            </a:r>
            <a:r>
              <a:rPr lang="en-US" sz="2400" dirty="0" err="1">
                <a:solidFill>
                  <a:srgbClr val="000000"/>
                </a:solidFill>
                <a:latin typeface="Open Sans"/>
                <a:ea typeface="Open Sans"/>
                <a:cs typeface="Open Sans"/>
                <a:sym typeface="Open Sans"/>
              </a:rPr>
              <a:t>vorm</a:t>
            </a:r>
            <a:r>
              <a:rPr lang="en-US" sz="2400" dirty="0">
                <a:solidFill>
                  <a:srgbClr val="000000"/>
                </a:solidFill>
                <a:latin typeface="Open Sans"/>
                <a:ea typeface="Open Sans"/>
                <a:cs typeface="Open Sans"/>
                <a:sym typeface="Open Sans"/>
              </a:rPr>
              <a:t> van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maatschap</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vennootschap</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onder</a:t>
            </a:r>
            <a:r>
              <a:rPr lang="en-US" sz="2400" dirty="0">
                <a:solidFill>
                  <a:srgbClr val="000000"/>
                </a:solidFill>
                <a:latin typeface="Open Sans"/>
                <a:ea typeface="Open Sans"/>
                <a:cs typeface="Open Sans"/>
                <a:sym typeface="Open Sans"/>
              </a:rPr>
              <a:t> </a:t>
            </a:r>
            <a:r>
              <a:rPr lang="en-US" sz="2400" dirty="0" err="1">
                <a:solidFill>
                  <a:srgbClr val="000000"/>
                </a:solidFill>
                <a:latin typeface="Open Sans"/>
                <a:ea typeface="Open Sans"/>
                <a:cs typeface="Open Sans"/>
                <a:sym typeface="Open Sans"/>
              </a:rPr>
              <a:t>firma</a:t>
            </a:r>
            <a:r>
              <a:rPr lang="en-US" sz="2400" dirty="0">
                <a:solidFill>
                  <a:srgbClr val="000000"/>
                </a:solidFill>
                <a:latin typeface="Open Sans"/>
                <a:ea typeface="Open Sans"/>
                <a:cs typeface="Open Sans"/>
                <a:sym typeface="Open Sans"/>
              </a:rPr>
              <a:t> of </a:t>
            </a:r>
            <a:r>
              <a:rPr lang="en-US" sz="2400" dirty="0" err="1">
                <a:solidFill>
                  <a:srgbClr val="000000"/>
                </a:solidFill>
                <a:latin typeface="Open Sans"/>
                <a:ea typeface="Open Sans"/>
                <a:cs typeface="Open Sans"/>
                <a:sym typeface="Open Sans"/>
              </a:rPr>
              <a:t>een</a:t>
            </a:r>
            <a:r>
              <a:rPr lang="en-US" sz="2400" dirty="0">
                <a:solidFill>
                  <a:srgbClr val="000000"/>
                </a:solidFill>
                <a:latin typeface="Open Sans"/>
                <a:ea typeface="Open Sans"/>
                <a:cs typeface="Open Sans"/>
                <a:sym typeface="Open Sans"/>
              </a:rPr>
              <a:t> commanditaire </a:t>
            </a:r>
            <a:r>
              <a:rPr lang="en-US" sz="2400" dirty="0" err="1">
                <a:solidFill>
                  <a:srgbClr val="000000"/>
                </a:solidFill>
                <a:latin typeface="Open Sans"/>
                <a:ea typeface="Open Sans"/>
                <a:cs typeface="Open Sans"/>
                <a:sym typeface="Open Sans"/>
              </a:rPr>
              <a:t>vennootschap</a:t>
            </a:r>
            <a:r>
              <a:rPr lang="en-US" sz="2400" dirty="0">
                <a:solidFill>
                  <a:srgbClr val="000000"/>
                </a:solidFill>
                <a:latin typeface="Open Sans"/>
                <a:ea typeface="Open Sans"/>
                <a:cs typeface="Open Sans"/>
                <a:sym typeface="Open Sans"/>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CFE"/>
        </a:solidFill>
        <a:effectLst/>
      </p:bgPr>
    </p:bg>
    <p:spTree>
      <p:nvGrpSpPr>
        <p:cNvPr id="1" name=""/>
        <p:cNvGrpSpPr/>
        <p:nvPr/>
      </p:nvGrpSpPr>
      <p:grpSpPr>
        <a:xfrm>
          <a:off x="0" y="0"/>
          <a:ext cx="0" cy="0"/>
          <a:chOff x="0" y="0"/>
          <a:chExt cx="0" cy="0"/>
        </a:xfrm>
      </p:grpSpPr>
      <p:grpSp>
        <p:nvGrpSpPr>
          <p:cNvPr id="2" name="Group 2"/>
          <p:cNvGrpSpPr/>
          <p:nvPr/>
        </p:nvGrpSpPr>
        <p:grpSpPr>
          <a:xfrm>
            <a:off x="0" y="6095718"/>
            <a:ext cx="18288000" cy="4191282"/>
            <a:chOff x="0" y="0"/>
            <a:chExt cx="4816593" cy="1103877"/>
          </a:xfrm>
        </p:grpSpPr>
        <p:sp>
          <p:nvSpPr>
            <p:cNvPr id="3" name="Freeform 3"/>
            <p:cNvSpPr/>
            <p:nvPr/>
          </p:nvSpPr>
          <p:spPr>
            <a:xfrm>
              <a:off x="0" y="0"/>
              <a:ext cx="4816592" cy="1103877"/>
            </a:xfrm>
            <a:custGeom>
              <a:avLst/>
              <a:gdLst/>
              <a:ahLst/>
              <a:cxnLst/>
              <a:rect l="l" t="t" r="r" b="b"/>
              <a:pathLst>
                <a:path w="4816592" h="1103877">
                  <a:moveTo>
                    <a:pt x="0" y="0"/>
                  </a:moveTo>
                  <a:lnTo>
                    <a:pt x="4816592" y="0"/>
                  </a:lnTo>
                  <a:lnTo>
                    <a:pt x="4816592" y="1103877"/>
                  </a:lnTo>
                  <a:lnTo>
                    <a:pt x="0" y="1103877"/>
                  </a:lnTo>
                  <a:close/>
                </a:path>
              </a:pathLst>
            </a:custGeom>
            <a:solidFill>
              <a:srgbClr val="EAE4D2"/>
            </a:solidFill>
          </p:spPr>
          <p:txBody>
            <a:bodyPr/>
            <a:lstStyle/>
            <a:p>
              <a:endParaRPr lang="nl-NL"/>
            </a:p>
          </p:txBody>
        </p:sp>
        <p:sp>
          <p:nvSpPr>
            <p:cNvPr id="4" name="TextBox 4"/>
            <p:cNvSpPr txBox="1"/>
            <p:nvPr/>
          </p:nvSpPr>
          <p:spPr>
            <a:xfrm>
              <a:off x="0" y="-47625"/>
              <a:ext cx="4816593" cy="1151502"/>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1122279" y="2020114"/>
            <a:ext cx="5014394" cy="6937413"/>
            <a:chOff x="0" y="0"/>
            <a:chExt cx="6685859" cy="9249884"/>
          </a:xfrm>
        </p:grpSpPr>
        <p:pic>
          <p:nvPicPr>
            <p:cNvPr id="6" name="Picture 6"/>
            <p:cNvPicPr>
              <a:picLocks noChangeAspect="1"/>
            </p:cNvPicPr>
            <p:nvPr/>
          </p:nvPicPr>
          <p:blipFill>
            <a:blip r:embed="rId2"/>
            <a:srcRect t="1074" b="1074"/>
            <a:stretch>
              <a:fillRect/>
            </a:stretch>
          </p:blipFill>
          <p:spPr>
            <a:xfrm>
              <a:off x="0" y="0"/>
              <a:ext cx="6685859" cy="9249884"/>
            </a:xfrm>
            <a:prstGeom prst="rect">
              <a:avLst/>
            </a:prstGeom>
          </p:spPr>
        </p:pic>
      </p:grpSp>
      <p:grpSp>
        <p:nvGrpSpPr>
          <p:cNvPr id="7" name="Group 7"/>
          <p:cNvGrpSpPr/>
          <p:nvPr/>
        </p:nvGrpSpPr>
        <p:grpSpPr>
          <a:xfrm>
            <a:off x="15853048" y="-912528"/>
            <a:ext cx="3803190" cy="380319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10" name="TextBox 10"/>
          <p:cNvSpPr txBox="1"/>
          <p:nvPr/>
        </p:nvSpPr>
        <p:spPr>
          <a:xfrm>
            <a:off x="7830382" y="571794"/>
            <a:ext cx="9552743" cy="784861"/>
          </a:xfrm>
          <a:prstGeom prst="rect">
            <a:avLst/>
          </a:prstGeom>
        </p:spPr>
        <p:txBody>
          <a:bodyPr lIns="0" tIns="0" rIns="0" bIns="0" rtlCol="0" anchor="t">
            <a:spAutoFit/>
          </a:bodyPr>
          <a:lstStyle/>
          <a:p>
            <a:pPr algn="l">
              <a:lnSpc>
                <a:spcPts val="5985"/>
              </a:lnSpc>
            </a:pPr>
            <a:r>
              <a:rPr lang="en-US" sz="5700" b="1" dirty="0">
                <a:solidFill>
                  <a:srgbClr val="9F1E66"/>
                </a:solidFill>
                <a:latin typeface="Inter Bold"/>
                <a:ea typeface="Inter Bold"/>
                <a:cs typeface="Inter Bold"/>
                <a:sym typeface="Inter Bold"/>
              </a:rPr>
              <a:t>WAT IS ER ANDERS?</a:t>
            </a:r>
          </a:p>
        </p:txBody>
      </p:sp>
      <p:sp>
        <p:nvSpPr>
          <p:cNvPr id="11" name="TextBox 11"/>
          <p:cNvSpPr txBox="1"/>
          <p:nvPr/>
        </p:nvSpPr>
        <p:spPr>
          <a:xfrm>
            <a:off x="8033263" y="1792431"/>
            <a:ext cx="9349862" cy="10199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Het is </a:t>
            </a:r>
            <a:r>
              <a:rPr lang="en-US" sz="2400" u="sng" spc="96">
                <a:solidFill>
                  <a:srgbClr val="9F1E66"/>
                </a:solidFill>
                <a:latin typeface="Open Sans"/>
                <a:ea typeface="Open Sans"/>
                <a:cs typeface="Open Sans"/>
                <a:sym typeface="Open Sans"/>
              </a:rPr>
              <a:t>facultatief/semi-dwingend</a:t>
            </a:r>
            <a:r>
              <a:rPr lang="en-US" sz="2400" spc="96">
                <a:solidFill>
                  <a:srgbClr val="9F1E66"/>
                </a:solidFill>
                <a:latin typeface="Open Sans"/>
                <a:ea typeface="Open Sans"/>
                <a:cs typeface="Open Sans"/>
                <a:sym typeface="Open Sans"/>
              </a:rPr>
              <a:t>: eiser bepaalt of hij gebruik maakt van de procedure bij de regelrechter, gedaagde volgt.</a:t>
            </a:r>
          </a:p>
        </p:txBody>
      </p:sp>
      <p:grpSp>
        <p:nvGrpSpPr>
          <p:cNvPr id="12" name="Group 12"/>
          <p:cNvGrpSpPr/>
          <p:nvPr/>
        </p:nvGrpSpPr>
        <p:grpSpPr>
          <a:xfrm>
            <a:off x="6952733" y="1916256"/>
            <a:ext cx="877649" cy="872872"/>
            <a:chOff x="0" y="0"/>
            <a:chExt cx="812800" cy="808376"/>
          </a:xfrm>
        </p:grpSpPr>
        <p:sp>
          <p:nvSpPr>
            <p:cNvPr id="13" name="Freeform 13"/>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4" name="TextBox 14"/>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01</a:t>
              </a:r>
            </a:p>
          </p:txBody>
        </p:sp>
      </p:grpSp>
      <p:grpSp>
        <p:nvGrpSpPr>
          <p:cNvPr id="15" name="Group 15"/>
          <p:cNvGrpSpPr/>
          <p:nvPr/>
        </p:nvGrpSpPr>
        <p:grpSpPr>
          <a:xfrm>
            <a:off x="6952733" y="3345587"/>
            <a:ext cx="877649" cy="872872"/>
            <a:chOff x="0" y="0"/>
            <a:chExt cx="812800" cy="808376"/>
          </a:xfrm>
        </p:grpSpPr>
        <p:sp>
          <p:nvSpPr>
            <p:cNvPr id="16" name="Freeform 16"/>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7" name="TextBox 17"/>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02</a:t>
              </a:r>
            </a:p>
          </p:txBody>
        </p:sp>
      </p:grpSp>
      <p:sp>
        <p:nvSpPr>
          <p:cNvPr id="18" name="TextBox 18"/>
          <p:cNvSpPr txBox="1"/>
          <p:nvPr/>
        </p:nvSpPr>
        <p:spPr>
          <a:xfrm>
            <a:off x="8033263" y="3221762"/>
            <a:ext cx="9349862" cy="10199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Eiser dient een </a:t>
            </a:r>
            <a:r>
              <a:rPr lang="en-US" sz="2400" u="sng" spc="96">
                <a:solidFill>
                  <a:srgbClr val="9F1E66"/>
                </a:solidFill>
                <a:latin typeface="Open Sans"/>
                <a:ea typeface="Open Sans"/>
                <a:cs typeface="Open Sans"/>
                <a:sym typeface="Open Sans"/>
              </a:rPr>
              <a:t>aanvraagformulier</a:t>
            </a:r>
            <a:r>
              <a:rPr lang="en-US" sz="2400" spc="96">
                <a:solidFill>
                  <a:srgbClr val="9F1E66"/>
                </a:solidFill>
                <a:latin typeface="Open Sans"/>
                <a:ea typeface="Open Sans"/>
                <a:cs typeface="Open Sans"/>
                <a:sym typeface="Open Sans"/>
              </a:rPr>
              <a:t> in in plaats van een dagvaarding.</a:t>
            </a:r>
          </a:p>
        </p:txBody>
      </p:sp>
      <p:sp>
        <p:nvSpPr>
          <p:cNvPr id="19" name="TextBox 19"/>
          <p:cNvSpPr txBox="1"/>
          <p:nvPr/>
        </p:nvSpPr>
        <p:spPr>
          <a:xfrm>
            <a:off x="8033263" y="4756049"/>
            <a:ext cx="9349862" cy="10199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Indien de zaak geschikt is voor de regelrechter, wordt </a:t>
            </a:r>
            <a:r>
              <a:rPr lang="en-US" sz="2400" u="sng" spc="96">
                <a:solidFill>
                  <a:srgbClr val="9F1E66"/>
                </a:solidFill>
                <a:latin typeface="Open Sans"/>
                <a:ea typeface="Open Sans"/>
                <a:cs typeface="Open Sans"/>
                <a:sym typeface="Open Sans"/>
              </a:rPr>
              <a:t>direct een mondelinge behandeling</a:t>
            </a:r>
            <a:r>
              <a:rPr lang="en-US" sz="2400" spc="96">
                <a:solidFill>
                  <a:srgbClr val="9F1E66"/>
                </a:solidFill>
                <a:latin typeface="Open Sans"/>
                <a:ea typeface="Open Sans"/>
                <a:cs typeface="Open Sans"/>
                <a:sym typeface="Open Sans"/>
              </a:rPr>
              <a:t> gepland.</a:t>
            </a:r>
          </a:p>
        </p:txBody>
      </p:sp>
      <p:sp>
        <p:nvSpPr>
          <p:cNvPr id="20" name="TextBox 20"/>
          <p:cNvSpPr txBox="1"/>
          <p:nvPr/>
        </p:nvSpPr>
        <p:spPr>
          <a:xfrm>
            <a:off x="8033263" y="6389885"/>
            <a:ext cx="9349862" cy="1019937"/>
          </a:xfrm>
          <a:prstGeom prst="rect">
            <a:avLst/>
          </a:prstGeom>
        </p:spPr>
        <p:txBody>
          <a:bodyPr lIns="0" tIns="0" rIns="0" bIns="0" rtlCol="0" anchor="t">
            <a:spAutoFit/>
          </a:bodyPr>
          <a:lstStyle/>
          <a:p>
            <a:pPr marL="0" lvl="0" indent="0" algn="just">
              <a:lnSpc>
                <a:spcPts val="4224"/>
              </a:lnSpc>
            </a:pPr>
            <a:r>
              <a:rPr lang="en-US" sz="2400" spc="96" dirty="0" err="1">
                <a:solidFill>
                  <a:srgbClr val="9F1E66"/>
                </a:solidFill>
                <a:latin typeface="Open Sans"/>
                <a:ea typeface="Open Sans"/>
                <a:cs typeface="Open Sans"/>
                <a:sym typeface="Open Sans"/>
              </a:rPr>
              <a:t>Gedaagde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kan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een</a:t>
            </a:r>
            <a:r>
              <a:rPr lang="en-US" sz="2400" spc="96" dirty="0">
                <a:solidFill>
                  <a:srgbClr val="9F1E66"/>
                </a:solidFill>
                <a:latin typeface="Open Sans"/>
                <a:ea typeface="Open Sans"/>
                <a:cs typeface="Open Sans"/>
                <a:sym typeface="Open Sans"/>
              </a:rPr>
              <a:t> </a:t>
            </a:r>
            <a:r>
              <a:rPr lang="en-US" sz="2400" u="sng" spc="96" dirty="0" err="1">
                <a:solidFill>
                  <a:srgbClr val="9F1E66"/>
                </a:solidFill>
                <a:latin typeface="Open Sans"/>
                <a:ea typeface="Open Sans"/>
                <a:cs typeface="Open Sans"/>
                <a:sym typeface="Open Sans"/>
              </a:rPr>
              <a:t>reactieformulier</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indienen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eventueel</a:t>
            </a:r>
            <a:r>
              <a:rPr lang="en-US" sz="2400" spc="96" dirty="0">
                <a:solidFill>
                  <a:srgbClr val="9F1E66"/>
                </a:solidFill>
                <a:latin typeface="Open Sans"/>
                <a:ea typeface="Open Sans"/>
                <a:cs typeface="Open Sans"/>
                <a:sym typeface="Open Sans"/>
              </a:rPr>
              <a:t> met </a:t>
            </a:r>
            <a:r>
              <a:rPr lang="en-US" sz="2400" spc="96" dirty="0" err="1">
                <a:solidFill>
                  <a:srgbClr val="9F1E66"/>
                </a:solidFill>
                <a:latin typeface="Open Sans"/>
                <a:ea typeface="Open Sans"/>
                <a:cs typeface="Open Sans"/>
                <a:sym typeface="Open Sans"/>
              </a:rPr>
              <a:t>een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eis</a:t>
            </a:r>
            <a:r>
              <a:rPr lang="en-US" sz="2400" spc="96" dirty="0">
                <a:solidFill>
                  <a:srgbClr val="9F1E66"/>
                </a:solidFill>
                <a:latin typeface="Open Sans"/>
                <a:ea typeface="Open Sans"/>
                <a:cs typeface="Open Sans"/>
                <a:sym typeface="Open Sans"/>
              </a:rPr>
              <a:t> in </a:t>
            </a:r>
            <a:r>
              <a:rPr lang="en-US" sz="2400" spc="96" dirty="0" err="1">
                <a:solidFill>
                  <a:srgbClr val="9F1E66"/>
                </a:solidFill>
                <a:latin typeface="Open Sans"/>
                <a:ea typeface="Open Sans"/>
                <a:cs typeface="Open Sans"/>
                <a:sym typeface="Open Sans"/>
              </a:rPr>
              <a:t>reconventie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uiterlijk</a:t>
            </a:r>
            <a:r>
              <a:rPr lang="en-US" sz="2400" spc="96" dirty="0">
                <a:solidFill>
                  <a:srgbClr val="9F1E66"/>
                </a:solidFill>
                <a:latin typeface="Open Sans"/>
                <a:ea typeface="Open Sans"/>
                <a:cs typeface="Open Sans"/>
                <a:sym typeface="Open Sans"/>
              </a:rPr>
              <a:t> 10 </a:t>
            </a:r>
            <a:r>
              <a:rPr lang="en-US" sz="2400" spc="96" dirty="0" err="1">
                <a:solidFill>
                  <a:srgbClr val="9F1E66"/>
                </a:solidFill>
                <a:latin typeface="Open Sans"/>
                <a:ea typeface="Open Sans"/>
                <a:cs typeface="Open Sans"/>
                <a:sym typeface="Open Sans"/>
              </a:rPr>
              <a:t>dagen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voor</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zitting</a:t>
            </a:r>
            <a:r>
              <a:rPr lang="en-US" sz="2400" spc="96" dirty="0">
                <a:solidFill>
                  <a:srgbClr val="9F1E66"/>
                </a:solidFill>
                <a:latin typeface="Open Sans"/>
                <a:ea typeface="Open Sans"/>
                <a:cs typeface="Open Sans"/>
                <a:sym typeface="Open Sans"/>
              </a:rPr>
              <a:t>).</a:t>
            </a:r>
          </a:p>
        </p:txBody>
      </p:sp>
      <p:sp>
        <p:nvSpPr>
          <p:cNvPr id="21" name="TextBox 21"/>
          <p:cNvSpPr txBox="1"/>
          <p:nvPr/>
        </p:nvSpPr>
        <p:spPr>
          <a:xfrm>
            <a:off x="8033263" y="8019422"/>
            <a:ext cx="9349862" cy="1560620"/>
          </a:xfrm>
          <a:prstGeom prst="rect">
            <a:avLst/>
          </a:prstGeom>
        </p:spPr>
        <p:txBody>
          <a:bodyPr lIns="0" tIns="0" rIns="0" bIns="0" rtlCol="0" anchor="t">
            <a:spAutoFit/>
          </a:bodyPr>
          <a:lstStyle/>
          <a:p>
            <a:pPr marL="0" lvl="0" indent="0" algn="just">
              <a:lnSpc>
                <a:spcPts val="4224"/>
              </a:lnSpc>
            </a:pPr>
            <a:r>
              <a:rPr lang="en-US" sz="2400" spc="96" dirty="0">
                <a:solidFill>
                  <a:srgbClr val="9F1E66"/>
                </a:solidFill>
                <a:latin typeface="Open Sans"/>
                <a:ea typeface="Open Sans"/>
                <a:cs typeface="Open Sans"/>
                <a:sym typeface="Open Sans"/>
              </a:rPr>
              <a:t>De </a:t>
            </a:r>
            <a:r>
              <a:rPr lang="en-US" sz="2400" spc="96" dirty="0" err="1">
                <a:solidFill>
                  <a:srgbClr val="9F1E66"/>
                </a:solidFill>
                <a:latin typeface="Open Sans"/>
                <a:ea typeface="Open Sans"/>
                <a:cs typeface="Open Sans"/>
                <a:sym typeface="Open Sans"/>
              </a:rPr>
              <a:t>processtukken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kunnen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ook</a:t>
            </a:r>
            <a:r>
              <a:rPr lang="en-US" sz="2400" spc="96" dirty="0">
                <a:solidFill>
                  <a:srgbClr val="9F1E66"/>
                </a:solidFill>
                <a:latin typeface="Open Sans"/>
                <a:ea typeface="Open Sans"/>
                <a:cs typeface="Open Sans"/>
                <a:sym typeface="Open Sans"/>
              </a:rPr>
              <a:t> </a:t>
            </a:r>
            <a:r>
              <a:rPr lang="en-US" sz="2400" u="sng" spc="96" dirty="0" err="1">
                <a:solidFill>
                  <a:srgbClr val="9F1E66"/>
                </a:solidFill>
                <a:latin typeface="Open Sans"/>
                <a:ea typeface="Open Sans"/>
                <a:cs typeface="Open Sans"/>
                <a:sym typeface="Open Sans"/>
              </a:rPr>
              <a:t>elektronisch</a:t>
            </a:r>
            <a:r>
              <a:rPr lang="en-US" sz="2400" u="sng" spc="96" dirty="0">
                <a:solidFill>
                  <a:srgbClr val="9F1E66"/>
                </a:solidFill>
                <a:latin typeface="Open Sans"/>
                <a:ea typeface="Open Sans"/>
                <a:cs typeface="Open Sans"/>
                <a:sym typeface="Open Sans"/>
              </a:rPr>
              <a:t> (via DT)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worden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ingediend</a:t>
            </a:r>
            <a:r>
              <a:rPr lang="en-US" sz="2400" spc="96" dirty="0">
                <a:solidFill>
                  <a:srgbClr val="9F1E66"/>
                </a:solidFill>
                <a:latin typeface="Open Sans"/>
                <a:ea typeface="Open Sans"/>
                <a:cs typeface="Open Sans"/>
                <a:sym typeface="Open Sans"/>
              </a:rPr>
              <a:t> en er is </a:t>
            </a:r>
            <a:r>
              <a:rPr lang="en-US" sz="2400" spc="96" dirty="0" err="1">
                <a:solidFill>
                  <a:srgbClr val="9F1E66"/>
                </a:solidFill>
                <a:latin typeface="Open Sans"/>
                <a:ea typeface="Open Sans"/>
                <a:cs typeface="Open Sans"/>
                <a:sym typeface="Open Sans"/>
              </a:rPr>
              <a:t>een</a:t>
            </a:r>
            <a:r>
              <a:rPr lang="en-US" sz="2400" spc="96" dirty="0">
                <a:solidFill>
                  <a:srgbClr val="9F1E66"/>
                </a:solidFill>
                <a:latin typeface="Open Sans"/>
                <a:ea typeface="Open Sans"/>
                <a:cs typeface="Open Sans"/>
                <a:sym typeface="Open Sans"/>
              </a:rPr>
              <a:t> </a:t>
            </a:r>
            <a:r>
              <a:rPr lang="en-US" sz="2400" u="sng" spc="96" dirty="0" err="1">
                <a:solidFill>
                  <a:srgbClr val="9F1E66"/>
                </a:solidFill>
                <a:latin typeface="Open Sans"/>
                <a:ea typeface="Open Sans"/>
                <a:cs typeface="Open Sans"/>
                <a:sym typeface="Open Sans"/>
              </a:rPr>
              <a:t>actieve</a:t>
            </a:r>
            <a:r>
              <a:rPr lang="en-US" sz="2400" u="sng" spc="96" dirty="0">
                <a:solidFill>
                  <a:srgbClr val="9F1E66"/>
                </a:solidFill>
                <a:latin typeface="Open Sans"/>
                <a:ea typeface="Open Sans"/>
                <a:cs typeface="Open Sans"/>
                <a:sym typeface="Open Sans"/>
              </a:rPr>
              <a:t> </a:t>
            </a:r>
            <a:r>
              <a:rPr lang="en-US" sz="2400" u="sng" spc="96" dirty="0" err="1">
                <a:solidFill>
                  <a:srgbClr val="9F1E66"/>
                </a:solidFill>
                <a:latin typeface="Open Sans"/>
                <a:ea typeface="Open Sans"/>
                <a:cs typeface="Open Sans"/>
                <a:sym typeface="Open Sans"/>
              </a:rPr>
              <a:t>benadering</a:t>
            </a:r>
            <a:r>
              <a:rPr lang="en-US" sz="2400" b="1" spc="96" dirty="0">
                <a:solidFill>
                  <a:srgbClr val="9F1E66"/>
                </a:solidFill>
                <a:latin typeface="Open Sans Bold"/>
                <a:ea typeface="Open Sans Bold"/>
                <a:cs typeface="Open Sans Bold"/>
                <a:sym typeface="Open Sans Bold"/>
              </a:rPr>
              <a:t> </a:t>
            </a:r>
            <a:r>
              <a:rPr lang="en-US" sz="2400" spc="96" dirty="0">
                <a:solidFill>
                  <a:srgbClr val="9F1E66"/>
                </a:solidFill>
                <a:latin typeface="Open Sans"/>
                <a:ea typeface="Open Sans"/>
                <a:cs typeface="Open Sans"/>
                <a:sym typeface="Open Sans"/>
              </a:rPr>
              <a:t>van </a:t>
            </a:r>
            <a:r>
              <a:rPr lang="en-US" sz="2400" spc="96" dirty="0" err="1">
                <a:solidFill>
                  <a:srgbClr val="9F1E66"/>
                </a:solidFill>
                <a:latin typeface="Open Sans"/>
                <a:ea typeface="Open Sans"/>
                <a:cs typeface="Open Sans"/>
                <a:sym typeface="Open Sans"/>
              </a:rPr>
              <a:t>partijen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Niet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digitaal</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procederen</a:t>
            </a:r>
            <a:r>
              <a:rPr lang="en-US" sz="2400" spc="96" dirty="0">
                <a:solidFill>
                  <a:srgbClr val="9F1E66"/>
                </a:solidFill>
                <a:latin typeface="Open Sans"/>
                <a:ea typeface="Open Sans"/>
                <a:cs typeface="Open Sans"/>
                <a:sym typeface="Open Sans"/>
              </a:rPr>
              <a:t> (post, </a:t>
            </a:r>
            <a:r>
              <a:rPr lang="en-US" sz="2400" spc="96" dirty="0" err="1">
                <a:solidFill>
                  <a:srgbClr val="9F1E66"/>
                </a:solidFill>
                <a:latin typeface="Open Sans"/>
                <a:ea typeface="Open Sans"/>
                <a:cs typeface="Open Sans"/>
                <a:sym typeface="Open Sans"/>
              </a:rPr>
              <a:t>afgifte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bij</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balie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blijft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mogelijk</a:t>
            </a:r>
            <a:r>
              <a:rPr lang="en-US" sz="2400" spc="96" dirty="0">
                <a:solidFill>
                  <a:srgbClr val="9F1E66"/>
                </a:solidFill>
                <a:latin typeface="Open Sans"/>
                <a:ea typeface="Open Sans"/>
                <a:cs typeface="Open Sans"/>
                <a:sym typeface="Open Sans"/>
              </a:rPr>
              <a:t>. </a:t>
            </a:r>
          </a:p>
        </p:txBody>
      </p:sp>
      <p:grpSp>
        <p:nvGrpSpPr>
          <p:cNvPr id="22" name="Group 22"/>
          <p:cNvGrpSpPr/>
          <p:nvPr/>
        </p:nvGrpSpPr>
        <p:grpSpPr>
          <a:xfrm>
            <a:off x="6952733" y="4903114"/>
            <a:ext cx="877649" cy="872872"/>
            <a:chOff x="0" y="0"/>
            <a:chExt cx="812800" cy="808376"/>
          </a:xfrm>
        </p:grpSpPr>
        <p:sp>
          <p:nvSpPr>
            <p:cNvPr id="23" name="Freeform 23"/>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24" name="TextBox 24"/>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03</a:t>
              </a:r>
            </a:p>
          </p:txBody>
        </p:sp>
      </p:grpSp>
      <p:grpSp>
        <p:nvGrpSpPr>
          <p:cNvPr id="25" name="Group 25"/>
          <p:cNvGrpSpPr/>
          <p:nvPr/>
        </p:nvGrpSpPr>
        <p:grpSpPr>
          <a:xfrm>
            <a:off x="6952733" y="6513710"/>
            <a:ext cx="877649" cy="872872"/>
            <a:chOff x="0" y="0"/>
            <a:chExt cx="812800" cy="808376"/>
          </a:xfrm>
        </p:grpSpPr>
        <p:sp>
          <p:nvSpPr>
            <p:cNvPr id="26" name="Freeform 26"/>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27" name="TextBox 27"/>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04</a:t>
              </a:r>
            </a:p>
          </p:txBody>
        </p:sp>
      </p:grpSp>
      <p:grpSp>
        <p:nvGrpSpPr>
          <p:cNvPr id="28" name="Group 28"/>
          <p:cNvGrpSpPr/>
          <p:nvPr/>
        </p:nvGrpSpPr>
        <p:grpSpPr>
          <a:xfrm>
            <a:off x="6952733" y="8166487"/>
            <a:ext cx="877649" cy="872872"/>
            <a:chOff x="0" y="0"/>
            <a:chExt cx="812800" cy="808376"/>
          </a:xfrm>
        </p:grpSpPr>
        <p:sp>
          <p:nvSpPr>
            <p:cNvPr id="29" name="Freeform 29"/>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30" name="TextBox 30"/>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05</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E0492-B0ED-D73C-A634-BF221B7A3AB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E568851-8D74-2844-3979-4AF6585AFFA7}"/>
              </a:ext>
            </a:extLst>
          </p:cNvPr>
          <p:cNvGrpSpPr/>
          <p:nvPr/>
        </p:nvGrpSpPr>
        <p:grpSpPr>
          <a:xfrm>
            <a:off x="0" y="5963914"/>
            <a:ext cx="18288000" cy="4191282"/>
            <a:chOff x="0" y="0"/>
            <a:chExt cx="4816593" cy="1103877"/>
          </a:xfrm>
        </p:grpSpPr>
        <p:sp>
          <p:nvSpPr>
            <p:cNvPr id="3" name="Freeform 3">
              <a:extLst>
                <a:ext uri="{FF2B5EF4-FFF2-40B4-BE49-F238E27FC236}">
                  <a16:creationId xmlns:a16="http://schemas.microsoft.com/office/drawing/2014/main" id="{CF4ABA78-24C2-757F-05B7-DCEB5E4F8E38}"/>
                </a:ext>
              </a:extLst>
            </p:cNvPr>
            <p:cNvSpPr/>
            <p:nvPr/>
          </p:nvSpPr>
          <p:spPr>
            <a:xfrm>
              <a:off x="0" y="0"/>
              <a:ext cx="4816592" cy="1103877"/>
            </a:xfrm>
            <a:custGeom>
              <a:avLst/>
              <a:gdLst/>
              <a:ahLst/>
              <a:cxnLst/>
              <a:rect l="l" t="t" r="r" b="b"/>
              <a:pathLst>
                <a:path w="4816592" h="1103877">
                  <a:moveTo>
                    <a:pt x="0" y="0"/>
                  </a:moveTo>
                  <a:lnTo>
                    <a:pt x="4816592" y="0"/>
                  </a:lnTo>
                  <a:lnTo>
                    <a:pt x="4816592" y="1103877"/>
                  </a:lnTo>
                  <a:lnTo>
                    <a:pt x="0" y="1103877"/>
                  </a:lnTo>
                  <a:close/>
                </a:path>
              </a:pathLst>
            </a:custGeom>
            <a:solidFill>
              <a:srgbClr val="EAE4D2"/>
            </a:solidFill>
          </p:spPr>
          <p:txBody>
            <a:bodyPr/>
            <a:lstStyle/>
            <a:p>
              <a:endParaRPr lang="nl-NL" dirty="0"/>
            </a:p>
          </p:txBody>
        </p:sp>
        <p:sp>
          <p:nvSpPr>
            <p:cNvPr id="4" name="TextBox 4">
              <a:extLst>
                <a:ext uri="{FF2B5EF4-FFF2-40B4-BE49-F238E27FC236}">
                  <a16:creationId xmlns:a16="http://schemas.microsoft.com/office/drawing/2014/main" id="{58DAE381-C6DF-DFE2-7964-A3F390E20FD3}"/>
                </a:ext>
              </a:extLst>
            </p:cNvPr>
            <p:cNvSpPr txBox="1"/>
            <p:nvPr/>
          </p:nvSpPr>
          <p:spPr>
            <a:xfrm>
              <a:off x="0" y="-47625"/>
              <a:ext cx="4816593" cy="1151502"/>
            </a:xfrm>
            <a:prstGeom prst="rect">
              <a:avLst/>
            </a:prstGeom>
          </p:spPr>
          <p:txBody>
            <a:bodyPr lIns="50800" tIns="50800" rIns="50800" bIns="50800" rtlCol="0" anchor="ctr"/>
            <a:lstStyle/>
            <a:p>
              <a:pPr algn="ctr">
                <a:lnSpc>
                  <a:spcPts val="2479"/>
                </a:lnSpc>
              </a:pPr>
              <a:endParaRPr/>
            </a:p>
          </p:txBody>
        </p:sp>
      </p:grpSp>
      <p:grpSp>
        <p:nvGrpSpPr>
          <p:cNvPr id="7" name="Group 7">
            <a:extLst>
              <a:ext uri="{FF2B5EF4-FFF2-40B4-BE49-F238E27FC236}">
                <a16:creationId xmlns:a16="http://schemas.microsoft.com/office/drawing/2014/main" id="{2AA93229-E6E7-23FE-A6D5-614174961B03}"/>
              </a:ext>
            </a:extLst>
          </p:cNvPr>
          <p:cNvGrpSpPr/>
          <p:nvPr/>
        </p:nvGrpSpPr>
        <p:grpSpPr>
          <a:xfrm>
            <a:off x="15853048" y="-912528"/>
            <a:ext cx="3803190" cy="3803190"/>
            <a:chOff x="0" y="0"/>
            <a:chExt cx="812800" cy="812800"/>
          </a:xfrm>
        </p:grpSpPr>
        <p:sp>
          <p:nvSpPr>
            <p:cNvPr id="8" name="Freeform 8">
              <a:extLst>
                <a:ext uri="{FF2B5EF4-FFF2-40B4-BE49-F238E27FC236}">
                  <a16:creationId xmlns:a16="http://schemas.microsoft.com/office/drawing/2014/main" id="{CA6993C6-CDB9-2F5E-3470-0C2B586F53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9" name="TextBox 9">
              <a:extLst>
                <a:ext uri="{FF2B5EF4-FFF2-40B4-BE49-F238E27FC236}">
                  <a16:creationId xmlns:a16="http://schemas.microsoft.com/office/drawing/2014/main" id="{78FDB00A-C8C0-ED29-1119-4DDC74D9865C}"/>
                </a:ext>
              </a:extLst>
            </p:cNvPr>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sp>
        <p:nvSpPr>
          <p:cNvPr id="10" name="TextBox 10">
            <a:extLst>
              <a:ext uri="{FF2B5EF4-FFF2-40B4-BE49-F238E27FC236}">
                <a16:creationId xmlns:a16="http://schemas.microsoft.com/office/drawing/2014/main" id="{1474B6F2-99EA-222A-885A-EBA95CE7E742}"/>
              </a:ext>
            </a:extLst>
          </p:cNvPr>
          <p:cNvSpPr txBox="1"/>
          <p:nvPr/>
        </p:nvSpPr>
        <p:spPr>
          <a:xfrm>
            <a:off x="7830382" y="571794"/>
            <a:ext cx="9552743" cy="784861"/>
          </a:xfrm>
          <a:prstGeom prst="rect">
            <a:avLst/>
          </a:prstGeom>
        </p:spPr>
        <p:txBody>
          <a:bodyPr lIns="0" tIns="0" rIns="0" bIns="0" rtlCol="0" anchor="t">
            <a:spAutoFit/>
          </a:bodyPr>
          <a:lstStyle/>
          <a:p>
            <a:pPr algn="l">
              <a:lnSpc>
                <a:spcPts val="5985"/>
              </a:lnSpc>
            </a:pPr>
            <a:r>
              <a:rPr lang="en-US" sz="5700" b="1" dirty="0">
                <a:solidFill>
                  <a:srgbClr val="9F1E66"/>
                </a:solidFill>
                <a:latin typeface="Inter Bold"/>
                <a:ea typeface="Inter Bold"/>
                <a:cs typeface="Inter Bold"/>
                <a:sym typeface="Inter Bold"/>
              </a:rPr>
              <a:t>WAT IS ER ANDERS?</a:t>
            </a:r>
          </a:p>
        </p:txBody>
      </p:sp>
      <p:sp>
        <p:nvSpPr>
          <p:cNvPr id="11" name="TextBox 11">
            <a:extLst>
              <a:ext uri="{FF2B5EF4-FFF2-40B4-BE49-F238E27FC236}">
                <a16:creationId xmlns:a16="http://schemas.microsoft.com/office/drawing/2014/main" id="{7FF4E557-A190-7D0B-C5CA-D42E8E7F0094}"/>
              </a:ext>
            </a:extLst>
          </p:cNvPr>
          <p:cNvSpPr txBox="1"/>
          <p:nvPr/>
        </p:nvSpPr>
        <p:spPr>
          <a:xfrm>
            <a:off x="8033263" y="1792431"/>
            <a:ext cx="9349862" cy="1022011"/>
          </a:xfrm>
          <a:prstGeom prst="rect">
            <a:avLst/>
          </a:prstGeom>
        </p:spPr>
        <p:txBody>
          <a:bodyPr lIns="0" tIns="0" rIns="0" bIns="0" rtlCol="0" anchor="t">
            <a:spAutoFit/>
          </a:bodyPr>
          <a:lstStyle/>
          <a:p>
            <a:pPr marL="0" lvl="0" indent="0" algn="just">
              <a:lnSpc>
                <a:spcPts val="4224"/>
              </a:lnSpc>
            </a:pPr>
            <a:r>
              <a:rPr lang="en-US" sz="2400" spc="96" dirty="0">
                <a:solidFill>
                  <a:srgbClr val="9F1E66"/>
                </a:solidFill>
                <a:latin typeface="Open Sans"/>
                <a:ea typeface="Open Sans"/>
                <a:cs typeface="Open Sans"/>
                <a:sym typeface="Open Sans"/>
              </a:rPr>
              <a:t>Er </a:t>
            </a:r>
            <a:r>
              <a:rPr lang="en-US" sz="2400" spc="96" dirty="0" err="1">
                <a:solidFill>
                  <a:srgbClr val="9F1E66"/>
                </a:solidFill>
                <a:latin typeface="Open Sans"/>
                <a:ea typeface="Open Sans"/>
                <a:cs typeface="Open Sans"/>
                <a:sym typeface="Open Sans"/>
              </a:rPr>
              <a:t>wordt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gebruik</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gemaakt</a:t>
            </a:r>
            <a:r>
              <a:rPr lang="en-US" sz="2400" spc="96" dirty="0">
                <a:solidFill>
                  <a:srgbClr val="9F1E66"/>
                </a:solidFill>
                <a:latin typeface="Open Sans"/>
                <a:ea typeface="Open Sans"/>
                <a:cs typeface="Open Sans"/>
                <a:sym typeface="Open Sans"/>
              </a:rPr>
              <a:t> van </a:t>
            </a:r>
            <a:r>
              <a:rPr lang="en-US" sz="2400" spc="96" dirty="0" err="1">
                <a:solidFill>
                  <a:srgbClr val="9F1E66"/>
                </a:solidFill>
                <a:latin typeface="Open Sans"/>
                <a:ea typeface="Open Sans"/>
                <a:cs typeface="Open Sans"/>
                <a:sym typeface="Open Sans"/>
              </a:rPr>
              <a:t>nieuwe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standaardbrieven</a:t>
            </a:r>
            <a:r>
              <a:rPr lang="en-US" sz="2400" spc="96" dirty="0">
                <a:solidFill>
                  <a:srgbClr val="9F1E66"/>
                </a:solidFill>
                <a:latin typeface="Open Sans"/>
                <a:ea typeface="Open Sans"/>
                <a:cs typeface="Open Sans"/>
                <a:sym typeface="Open Sans"/>
              </a:rPr>
              <a:t> door de vier </a:t>
            </a:r>
            <a:r>
              <a:rPr lang="en-US" sz="2400" spc="96" dirty="0" err="1">
                <a:solidFill>
                  <a:srgbClr val="9F1E66"/>
                </a:solidFill>
                <a:latin typeface="Open Sans"/>
                <a:ea typeface="Open Sans"/>
                <a:cs typeface="Open Sans"/>
                <a:sym typeface="Open Sans"/>
              </a:rPr>
              <a:t>rechtbanken</a:t>
            </a:r>
            <a:r>
              <a:rPr lang="en-US" sz="2400" spc="96" dirty="0">
                <a:solidFill>
                  <a:srgbClr val="9F1E66"/>
                </a:solidFill>
                <a:latin typeface="Open Sans"/>
                <a:ea typeface="Open Sans"/>
                <a:cs typeface="Open Sans"/>
                <a:sym typeface="Open Sans"/>
              </a:rPr>
              <a:t>.</a:t>
            </a:r>
          </a:p>
        </p:txBody>
      </p:sp>
      <p:grpSp>
        <p:nvGrpSpPr>
          <p:cNvPr id="12" name="Group 12">
            <a:extLst>
              <a:ext uri="{FF2B5EF4-FFF2-40B4-BE49-F238E27FC236}">
                <a16:creationId xmlns:a16="http://schemas.microsoft.com/office/drawing/2014/main" id="{EBCC93A3-AA51-9E0C-BFAC-A5CB09CC6537}"/>
              </a:ext>
            </a:extLst>
          </p:cNvPr>
          <p:cNvGrpSpPr/>
          <p:nvPr/>
        </p:nvGrpSpPr>
        <p:grpSpPr>
          <a:xfrm>
            <a:off x="6952733" y="1916256"/>
            <a:ext cx="877649" cy="872872"/>
            <a:chOff x="0" y="0"/>
            <a:chExt cx="812800" cy="808376"/>
          </a:xfrm>
        </p:grpSpPr>
        <p:sp>
          <p:nvSpPr>
            <p:cNvPr id="13" name="Freeform 13">
              <a:extLst>
                <a:ext uri="{FF2B5EF4-FFF2-40B4-BE49-F238E27FC236}">
                  <a16:creationId xmlns:a16="http://schemas.microsoft.com/office/drawing/2014/main" id="{06E9239D-9555-C679-A50B-8F8D8E688A1C}"/>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4" name="TextBox 14">
              <a:extLst>
                <a:ext uri="{FF2B5EF4-FFF2-40B4-BE49-F238E27FC236}">
                  <a16:creationId xmlns:a16="http://schemas.microsoft.com/office/drawing/2014/main" id="{F55C2ADD-EE7E-58A5-B5B2-B8D1692D573D}"/>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FCFCFE"/>
                  </a:solidFill>
                  <a:latin typeface="Inter Bold"/>
                  <a:ea typeface="Inter Bold"/>
                  <a:cs typeface="Inter Bold"/>
                  <a:sym typeface="Inter Bold"/>
                </a:rPr>
                <a:t>07</a:t>
              </a:r>
            </a:p>
          </p:txBody>
        </p:sp>
      </p:grpSp>
      <p:sp>
        <p:nvSpPr>
          <p:cNvPr id="19" name="TextBox 19">
            <a:extLst>
              <a:ext uri="{FF2B5EF4-FFF2-40B4-BE49-F238E27FC236}">
                <a16:creationId xmlns:a16="http://schemas.microsoft.com/office/drawing/2014/main" id="{37AED844-D9FF-A39F-96DE-D8EA0E48BDDC}"/>
              </a:ext>
            </a:extLst>
          </p:cNvPr>
          <p:cNvSpPr txBox="1"/>
          <p:nvPr/>
        </p:nvSpPr>
        <p:spPr>
          <a:xfrm>
            <a:off x="8033262" y="4756049"/>
            <a:ext cx="9873738" cy="1022011"/>
          </a:xfrm>
          <a:prstGeom prst="rect">
            <a:avLst/>
          </a:prstGeom>
        </p:spPr>
        <p:txBody>
          <a:bodyPr wrap="square" lIns="0" tIns="0" rIns="0" bIns="0" rtlCol="0" anchor="t">
            <a:spAutoFit/>
          </a:bodyPr>
          <a:lstStyle/>
          <a:p>
            <a:pPr marL="0" lvl="0" indent="0" algn="just">
              <a:lnSpc>
                <a:spcPts val="4224"/>
              </a:lnSpc>
            </a:pPr>
            <a:r>
              <a:rPr lang="en-US" sz="2400" spc="96" dirty="0">
                <a:solidFill>
                  <a:srgbClr val="9F1E66"/>
                </a:solidFill>
                <a:latin typeface="Open Sans"/>
                <a:ea typeface="Open Sans"/>
                <a:cs typeface="Open Sans"/>
                <a:sym typeface="Open Sans"/>
              </a:rPr>
              <a:t>Er </a:t>
            </a:r>
            <a:r>
              <a:rPr lang="en-US" sz="2400" spc="96" dirty="0" err="1">
                <a:solidFill>
                  <a:srgbClr val="9F1E66"/>
                </a:solidFill>
                <a:latin typeface="Open Sans"/>
                <a:ea typeface="Open Sans"/>
                <a:cs typeface="Open Sans"/>
                <a:sym typeface="Open Sans"/>
              </a:rPr>
              <a:t>wordt</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gebruik</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gemaakt</a:t>
            </a:r>
            <a:r>
              <a:rPr lang="en-US" sz="2400" spc="96" dirty="0">
                <a:solidFill>
                  <a:srgbClr val="9F1E66"/>
                </a:solidFill>
                <a:latin typeface="Open Sans"/>
                <a:ea typeface="Open Sans"/>
                <a:cs typeface="Open Sans"/>
                <a:sym typeface="Open Sans"/>
              </a:rPr>
              <a:t> van </a:t>
            </a:r>
            <a:r>
              <a:rPr lang="en-US" sz="2400" spc="96" dirty="0" err="1">
                <a:solidFill>
                  <a:srgbClr val="9F1E66"/>
                </a:solidFill>
                <a:latin typeface="Open Sans"/>
                <a:ea typeface="Open Sans"/>
                <a:cs typeface="Open Sans"/>
                <a:sym typeface="Open Sans"/>
              </a:rPr>
              <a:t>Whatsapp</a:t>
            </a:r>
            <a:r>
              <a:rPr lang="en-US" sz="2400" spc="96" dirty="0">
                <a:solidFill>
                  <a:srgbClr val="9F1E66"/>
                </a:solidFill>
                <a:latin typeface="Open Sans"/>
                <a:ea typeface="Open Sans"/>
                <a:cs typeface="Open Sans"/>
                <a:sym typeface="Open Sans"/>
              </a:rPr>
              <a:t>/SMS om de </a:t>
            </a:r>
            <a:r>
              <a:rPr lang="en-US" sz="2400" spc="96" dirty="0" err="1">
                <a:solidFill>
                  <a:srgbClr val="9F1E66"/>
                </a:solidFill>
                <a:latin typeface="Open Sans"/>
                <a:ea typeface="Open Sans"/>
                <a:cs typeface="Open Sans"/>
                <a:sym typeface="Open Sans"/>
              </a:rPr>
              <a:t>rechtzoekenden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actief</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te</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benaderen</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bv</a:t>
            </a:r>
            <a:r>
              <a:rPr lang="en-US" sz="2400" spc="96" dirty="0">
                <a:solidFill>
                  <a:srgbClr val="9F1E66"/>
                </a:solidFill>
                <a:latin typeface="Open Sans"/>
                <a:ea typeface="Open Sans"/>
                <a:cs typeface="Open Sans"/>
                <a:sym typeface="Open Sans"/>
              </a:rPr>
              <a:t> </a:t>
            </a:r>
            <a:r>
              <a:rPr lang="en-US" sz="2400" spc="96" dirty="0" err="1">
                <a:solidFill>
                  <a:srgbClr val="9F1E66"/>
                </a:solidFill>
                <a:latin typeface="Open Sans"/>
                <a:ea typeface="Open Sans"/>
                <a:cs typeface="Open Sans"/>
                <a:sym typeface="Open Sans"/>
              </a:rPr>
              <a:t>herinneren</a:t>
            </a:r>
            <a:r>
              <a:rPr lang="en-US" sz="2400" spc="96" dirty="0">
                <a:solidFill>
                  <a:srgbClr val="9F1E66"/>
                </a:solidFill>
                <a:latin typeface="Open Sans"/>
                <a:ea typeface="Open Sans"/>
                <a:cs typeface="Open Sans"/>
                <a:sym typeface="Open Sans"/>
              </a:rPr>
              <a:t> aan </a:t>
            </a:r>
            <a:r>
              <a:rPr lang="en-US" sz="2400" spc="96" dirty="0" err="1">
                <a:solidFill>
                  <a:srgbClr val="9F1E66"/>
                </a:solidFill>
                <a:latin typeface="Open Sans"/>
                <a:ea typeface="Open Sans"/>
                <a:cs typeface="Open Sans"/>
                <a:sym typeface="Open Sans"/>
              </a:rPr>
              <a:t>zitting</a:t>
            </a:r>
            <a:r>
              <a:rPr lang="en-US" sz="2400" spc="96" dirty="0">
                <a:solidFill>
                  <a:srgbClr val="9F1E66"/>
                </a:solidFill>
                <a:latin typeface="Open Sans"/>
                <a:ea typeface="Open Sans"/>
                <a:cs typeface="Open Sans"/>
                <a:sym typeface="Open Sans"/>
              </a:rPr>
              <a:t>. </a:t>
            </a:r>
          </a:p>
        </p:txBody>
      </p:sp>
      <p:grpSp>
        <p:nvGrpSpPr>
          <p:cNvPr id="22" name="Group 22">
            <a:extLst>
              <a:ext uri="{FF2B5EF4-FFF2-40B4-BE49-F238E27FC236}">
                <a16:creationId xmlns:a16="http://schemas.microsoft.com/office/drawing/2014/main" id="{8DED9728-6E96-3459-5A35-74D5F90A92C3}"/>
              </a:ext>
            </a:extLst>
          </p:cNvPr>
          <p:cNvGrpSpPr/>
          <p:nvPr/>
        </p:nvGrpSpPr>
        <p:grpSpPr>
          <a:xfrm>
            <a:off x="6952733" y="4903114"/>
            <a:ext cx="877649" cy="872872"/>
            <a:chOff x="0" y="0"/>
            <a:chExt cx="812800" cy="808376"/>
          </a:xfrm>
        </p:grpSpPr>
        <p:sp>
          <p:nvSpPr>
            <p:cNvPr id="23" name="Freeform 23">
              <a:extLst>
                <a:ext uri="{FF2B5EF4-FFF2-40B4-BE49-F238E27FC236}">
                  <a16:creationId xmlns:a16="http://schemas.microsoft.com/office/drawing/2014/main" id="{8C89CCF4-2683-DBE9-FD67-C2731D597BC7}"/>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24" name="TextBox 24">
              <a:extLst>
                <a:ext uri="{FF2B5EF4-FFF2-40B4-BE49-F238E27FC236}">
                  <a16:creationId xmlns:a16="http://schemas.microsoft.com/office/drawing/2014/main" id="{79BF996F-4327-3FE1-29BC-087CC5C42300}"/>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FCFCFE"/>
                  </a:solidFill>
                  <a:latin typeface="Inter Bold"/>
                  <a:ea typeface="Inter Bold"/>
                  <a:cs typeface="Inter Bold"/>
                  <a:sym typeface="Inter Bold"/>
                </a:rPr>
                <a:t>08</a:t>
              </a:r>
            </a:p>
          </p:txBody>
        </p:sp>
      </p:grpSp>
      <p:sp>
        <p:nvSpPr>
          <p:cNvPr id="27" name="TextBox 27">
            <a:extLst>
              <a:ext uri="{FF2B5EF4-FFF2-40B4-BE49-F238E27FC236}">
                <a16:creationId xmlns:a16="http://schemas.microsoft.com/office/drawing/2014/main" id="{66A1C1BB-CFFF-9C64-8CA8-C358E89F6AE8}"/>
              </a:ext>
            </a:extLst>
          </p:cNvPr>
          <p:cNvSpPr txBox="1"/>
          <p:nvPr/>
        </p:nvSpPr>
        <p:spPr>
          <a:xfrm>
            <a:off x="7035013" y="6533832"/>
            <a:ext cx="713090" cy="770918"/>
          </a:xfrm>
          <a:prstGeom prst="rect">
            <a:avLst/>
          </a:prstGeom>
        </p:spPr>
        <p:txBody>
          <a:bodyPr lIns="44470" tIns="44470" rIns="44470" bIns="44470" rtlCol="0" anchor="ctr"/>
          <a:lstStyle/>
          <a:p>
            <a:pPr algn="ctr">
              <a:lnSpc>
                <a:spcPts val="4199"/>
              </a:lnSpc>
            </a:pPr>
            <a:endParaRPr lang="en-US" sz="2999" b="1" dirty="0">
              <a:solidFill>
                <a:srgbClr val="FCFCFE"/>
              </a:solidFill>
              <a:latin typeface="Inter Bold"/>
              <a:ea typeface="Inter Bold"/>
              <a:cs typeface="Inter Bold"/>
              <a:sym typeface="Inter Bold"/>
            </a:endParaRPr>
          </a:p>
        </p:txBody>
      </p:sp>
      <p:grpSp>
        <p:nvGrpSpPr>
          <p:cNvPr id="28" name="Group 28">
            <a:extLst>
              <a:ext uri="{FF2B5EF4-FFF2-40B4-BE49-F238E27FC236}">
                <a16:creationId xmlns:a16="http://schemas.microsoft.com/office/drawing/2014/main" id="{85458B41-0E4C-F7EE-3984-6D1D9324FFF6}"/>
              </a:ext>
            </a:extLst>
          </p:cNvPr>
          <p:cNvGrpSpPr/>
          <p:nvPr/>
        </p:nvGrpSpPr>
        <p:grpSpPr>
          <a:xfrm>
            <a:off x="6952733" y="8166487"/>
            <a:ext cx="877649" cy="872872"/>
            <a:chOff x="0" y="0"/>
            <a:chExt cx="812800" cy="808376"/>
          </a:xfrm>
        </p:grpSpPr>
        <p:sp>
          <p:nvSpPr>
            <p:cNvPr id="29" name="Freeform 29">
              <a:extLst>
                <a:ext uri="{FF2B5EF4-FFF2-40B4-BE49-F238E27FC236}">
                  <a16:creationId xmlns:a16="http://schemas.microsoft.com/office/drawing/2014/main" id="{5765726C-475F-C5A1-E076-80716F8E1319}"/>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30" name="TextBox 30">
              <a:extLst>
                <a:ext uri="{FF2B5EF4-FFF2-40B4-BE49-F238E27FC236}">
                  <a16:creationId xmlns:a16="http://schemas.microsoft.com/office/drawing/2014/main" id="{BDE38D89-C49C-54F3-C441-8A2AA7A15229}"/>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FCFCFE"/>
                  </a:solidFill>
                  <a:latin typeface="Inter Bold"/>
                  <a:ea typeface="Inter Bold"/>
                  <a:cs typeface="Inter Bold"/>
                  <a:sym typeface="Inter Bold"/>
                </a:rPr>
                <a:t>09</a:t>
              </a:r>
            </a:p>
          </p:txBody>
        </p:sp>
      </p:grpSp>
      <p:pic>
        <p:nvPicPr>
          <p:cNvPr id="32" name="Afbeelding 31">
            <a:extLst>
              <a:ext uri="{FF2B5EF4-FFF2-40B4-BE49-F238E27FC236}">
                <a16:creationId xmlns:a16="http://schemas.microsoft.com/office/drawing/2014/main" id="{BD078438-7C31-E3A9-2D45-B903A90E96CA}"/>
              </a:ext>
            </a:extLst>
          </p:cNvPr>
          <p:cNvPicPr>
            <a:picLocks noChangeAspect="1"/>
          </p:cNvPicPr>
          <p:nvPr/>
        </p:nvPicPr>
        <p:blipFill>
          <a:blip r:embed="rId2"/>
          <a:stretch>
            <a:fillRect/>
          </a:stretch>
        </p:blipFill>
        <p:spPr>
          <a:xfrm>
            <a:off x="1099254" y="1939917"/>
            <a:ext cx="3609190" cy="6795759"/>
          </a:xfrm>
          <a:prstGeom prst="rect">
            <a:avLst/>
          </a:prstGeom>
        </p:spPr>
      </p:pic>
      <p:sp>
        <p:nvSpPr>
          <p:cNvPr id="33" name="TextBox 20">
            <a:extLst>
              <a:ext uri="{FF2B5EF4-FFF2-40B4-BE49-F238E27FC236}">
                <a16:creationId xmlns:a16="http://schemas.microsoft.com/office/drawing/2014/main" id="{B7F6AEFD-D3C2-19F5-7419-4DF1C44F78C3}"/>
              </a:ext>
            </a:extLst>
          </p:cNvPr>
          <p:cNvSpPr txBox="1"/>
          <p:nvPr/>
        </p:nvSpPr>
        <p:spPr>
          <a:xfrm>
            <a:off x="8042407" y="8300144"/>
            <a:ext cx="9349862" cy="483402"/>
          </a:xfrm>
          <a:prstGeom prst="rect">
            <a:avLst/>
          </a:prstGeom>
        </p:spPr>
        <p:txBody>
          <a:bodyPr lIns="0" tIns="0" rIns="0" bIns="0" rtlCol="0" anchor="t">
            <a:spAutoFit/>
          </a:bodyPr>
          <a:lstStyle/>
          <a:p>
            <a:pPr marL="0" lvl="0" indent="0" algn="just">
              <a:lnSpc>
                <a:spcPts val="4224"/>
              </a:lnSpc>
            </a:pPr>
            <a:r>
              <a:rPr lang="en-US" sz="2400" spc="96" dirty="0" err="1">
                <a:solidFill>
                  <a:srgbClr val="9F1E66"/>
                </a:solidFill>
                <a:latin typeface="Open Sans"/>
                <a:ea typeface="Open Sans"/>
                <a:cs typeface="Open Sans"/>
                <a:sym typeface="Open Sans"/>
              </a:rPr>
              <a:t>Verstek</a:t>
            </a:r>
            <a:r>
              <a:rPr lang="en-US" sz="2400" spc="96" dirty="0">
                <a:solidFill>
                  <a:srgbClr val="9F1E66"/>
                </a:solidFill>
                <a:latin typeface="Open Sans"/>
                <a:ea typeface="Open Sans"/>
                <a:cs typeface="Open Sans"/>
                <a:sym typeface="Open Sans"/>
              </a:rPr>
              <a:t> is </a:t>
            </a:r>
            <a:r>
              <a:rPr lang="en-US" sz="2400" spc="96" dirty="0" err="1">
                <a:solidFill>
                  <a:srgbClr val="9F1E66"/>
                </a:solidFill>
                <a:latin typeface="Open Sans"/>
                <a:ea typeface="Open Sans"/>
                <a:cs typeface="Open Sans"/>
                <a:sym typeface="Open Sans"/>
              </a:rPr>
              <a:t>mogelijk</a:t>
            </a:r>
            <a:r>
              <a:rPr lang="en-US" sz="2400" spc="96" dirty="0">
                <a:solidFill>
                  <a:srgbClr val="9F1E66"/>
                </a:solidFill>
                <a:latin typeface="Open Sans"/>
                <a:ea typeface="Open Sans"/>
                <a:cs typeface="Open Sans"/>
                <a:sym typeface="Open Sans"/>
              </a:rPr>
              <a:t>.</a:t>
            </a:r>
          </a:p>
        </p:txBody>
      </p:sp>
    </p:spTree>
    <p:extLst>
      <p:ext uri="{BB962C8B-B14F-4D97-AF65-F5344CB8AC3E}">
        <p14:creationId xmlns:p14="http://schemas.microsoft.com/office/powerpoint/2010/main" val="209286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CFE"/>
        </a:solidFill>
        <a:effectLst/>
      </p:bgPr>
    </p:bg>
    <p:spTree>
      <p:nvGrpSpPr>
        <p:cNvPr id="1" name=""/>
        <p:cNvGrpSpPr/>
        <p:nvPr/>
      </p:nvGrpSpPr>
      <p:grpSpPr>
        <a:xfrm>
          <a:off x="0" y="0"/>
          <a:ext cx="0" cy="0"/>
          <a:chOff x="0" y="0"/>
          <a:chExt cx="0" cy="0"/>
        </a:xfrm>
      </p:grpSpPr>
      <p:grpSp>
        <p:nvGrpSpPr>
          <p:cNvPr id="2" name="Group 2"/>
          <p:cNvGrpSpPr/>
          <p:nvPr/>
        </p:nvGrpSpPr>
        <p:grpSpPr>
          <a:xfrm>
            <a:off x="0" y="6095718"/>
            <a:ext cx="18288000" cy="4191282"/>
            <a:chOff x="0" y="0"/>
            <a:chExt cx="4816593" cy="1103877"/>
          </a:xfrm>
        </p:grpSpPr>
        <p:sp>
          <p:nvSpPr>
            <p:cNvPr id="3" name="Freeform 3"/>
            <p:cNvSpPr/>
            <p:nvPr/>
          </p:nvSpPr>
          <p:spPr>
            <a:xfrm>
              <a:off x="0" y="0"/>
              <a:ext cx="4816592" cy="1103877"/>
            </a:xfrm>
            <a:custGeom>
              <a:avLst/>
              <a:gdLst/>
              <a:ahLst/>
              <a:cxnLst/>
              <a:rect l="l" t="t" r="r" b="b"/>
              <a:pathLst>
                <a:path w="4816592" h="1103877">
                  <a:moveTo>
                    <a:pt x="0" y="0"/>
                  </a:moveTo>
                  <a:lnTo>
                    <a:pt x="4816592" y="0"/>
                  </a:lnTo>
                  <a:lnTo>
                    <a:pt x="4816592" y="1103877"/>
                  </a:lnTo>
                  <a:lnTo>
                    <a:pt x="0" y="1103877"/>
                  </a:lnTo>
                  <a:close/>
                </a:path>
              </a:pathLst>
            </a:custGeom>
            <a:solidFill>
              <a:srgbClr val="EAE4D2"/>
            </a:solidFill>
          </p:spPr>
          <p:txBody>
            <a:bodyPr/>
            <a:lstStyle/>
            <a:p>
              <a:endParaRPr lang="nl-NL"/>
            </a:p>
          </p:txBody>
        </p:sp>
        <p:sp>
          <p:nvSpPr>
            <p:cNvPr id="4" name="TextBox 4"/>
            <p:cNvSpPr txBox="1"/>
            <p:nvPr/>
          </p:nvSpPr>
          <p:spPr>
            <a:xfrm>
              <a:off x="0" y="-47625"/>
              <a:ext cx="4816593" cy="1151502"/>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15853048" y="-912528"/>
            <a:ext cx="3803190" cy="380319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8" name="Group 8"/>
          <p:cNvGrpSpPr/>
          <p:nvPr/>
        </p:nvGrpSpPr>
        <p:grpSpPr>
          <a:xfrm>
            <a:off x="5806979" y="1863877"/>
            <a:ext cx="877649" cy="872872"/>
            <a:chOff x="0" y="0"/>
            <a:chExt cx="812800" cy="808376"/>
          </a:xfrm>
        </p:grpSpPr>
        <p:sp>
          <p:nvSpPr>
            <p:cNvPr id="9" name="Freeform 9"/>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0" name="TextBox 10"/>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01</a:t>
              </a:r>
            </a:p>
          </p:txBody>
        </p:sp>
      </p:grpSp>
      <p:grpSp>
        <p:nvGrpSpPr>
          <p:cNvPr id="11" name="Group 11"/>
          <p:cNvGrpSpPr/>
          <p:nvPr/>
        </p:nvGrpSpPr>
        <p:grpSpPr>
          <a:xfrm>
            <a:off x="5806979" y="3708299"/>
            <a:ext cx="877649" cy="872872"/>
            <a:chOff x="0" y="0"/>
            <a:chExt cx="812800" cy="808376"/>
          </a:xfrm>
        </p:grpSpPr>
        <p:sp>
          <p:nvSpPr>
            <p:cNvPr id="12" name="Freeform 12"/>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3" name="TextBox 13"/>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02</a:t>
              </a:r>
            </a:p>
          </p:txBody>
        </p:sp>
      </p:grpSp>
      <p:grpSp>
        <p:nvGrpSpPr>
          <p:cNvPr id="14" name="Group 14"/>
          <p:cNvGrpSpPr/>
          <p:nvPr/>
        </p:nvGrpSpPr>
        <p:grpSpPr>
          <a:xfrm>
            <a:off x="5806979" y="5556692"/>
            <a:ext cx="877649" cy="872872"/>
            <a:chOff x="0" y="0"/>
            <a:chExt cx="812800" cy="808376"/>
          </a:xfrm>
        </p:grpSpPr>
        <p:sp>
          <p:nvSpPr>
            <p:cNvPr id="15" name="Freeform 15"/>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6" name="TextBox 16"/>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03</a:t>
              </a:r>
            </a:p>
          </p:txBody>
        </p:sp>
      </p:grpSp>
      <p:grpSp>
        <p:nvGrpSpPr>
          <p:cNvPr id="17" name="Group 17"/>
          <p:cNvGrpSpPr/>
          <p:nvPr/>
        </p:nvGrpSpPr>
        <p:grpSpPr>
          <a:xfrm>
            <a:off x="5806979" y="7401113"/>
            <a:ext cx="877649" cy="872872"/>
            <a:chOff x="0" y="0"/>
            <a:chExt cx="812800" cy="808376"/>
          </a:xfrm>
        </p:grpSpPr>
        <p:sp>
          <p:nvSpPr>
            <p:cNvPr id="18" name="Freeform 18"/>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A31A67"/>
            </a:solidFill>
          </p:spPr>
          <p:txBody>
            <a:bodyPr/>
            <a:lstStyle/>
            <a:p>
              <a:endParaRPr lang="nl-NL"/>
            </a:p>
          </p:txBody>
        </p:sp>
        <p:sp>
          <p:nvSpPr>
            <p:cNvPr id="19" name="TextBox 19"/>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FCFCFE"/>
                  </a:solidFill>
                  <a:latin typeface="Inter Bold"/>
                  <a:ea typeface="Inter Bold"/>
                  <a:cs typeface="Inter Bold"/>
                  <a:sym typeface="Inter Bold"/>
                </a:rPr>
                <a:t>04</a:t>
              </a:r>
            </a:p>
          </p:txBody>
        </p:sp>
      </p:grpSp>
      <p:sp>
        <p:nvSpPr>
          <p:cNvPr id="20" name="Freeform 20"/>
          <p:cNvSpPr/>
          <p:nvPr/>
        </p:nvSpPr>
        <p:spPr>
          <a:xfrm>
            <a:off x="1792077" y="3526943"/>
            <a:ext cx="3132568" cy="2466185"/>
          </a:xfrm>
          <a:custGeom>
            <a:avLst/>
            <a:gdLst/>
            <a:ahLst/>
            <a:cxnLst/>
            <a:rect l="l" t="t" r="r" b="b"/>
            <a:pathLst>
              <a:path w="3132568" h="2466185">
                <a:moveTo>
                  <a:pt x="0" y="0"/>
                </a:moveTo>
                <a:lnTo>
                  <a:pt x="3132568" y="0"/>
                </a:lnTo>
                <a:lnTo>
                  <a:pt x="3132568" y="2466185"/>
                </a:lnTo>
                <a:lnTo>
                  <a:pt x="0" y="24661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21" name="TextBox 21"/>
          <p:cNvSpPr txBox="1"/>
          <p:nvPr/>
        </p:nvSpPr>
        <p:spPr>
          <a:xfrm>
            <a:off x="6952733" y="571794"/>
            <a:ext cx="10430392" cy="784861"/>
          </a:xfrm>
          <a:prstGeom prst="rect">
            <a:avLst/>
          </a:prstGeom>
        </p:spPr>
        <p:txBody>
          <a:bodyPr lIns="0" tIns="0" rIns="0" bIns="0" rtlCol="0" anchor="t">
            <a:spAutoFit/>
          </a:bodyPr>
          <a:lstStyle/>
          <a:p>
            <a:pPr algn="l">
              <a:lnSpc>
                <a:spcPts val="5985"/>
              </a:lnSpc>
            </a:pPr>
            <a:r>
              <a:rPr lang="en-US" sz="5700" b="1">
                <a:solidFill>
                  <a:srgbClr val="9F1E66"/>
                </a:solidFill>
                <a:latin typeface="Inter Bold"/>
                <a:ea typeface="Inter Bold"/>
                <a:cs typeface="Inter Bold"/>
                <a:sym typeface="Inter Bold"/>
              </a:rPr>
              <a:t>WAT VERANDERT ER NIET?</a:t>
            </a:r>
          </a:p>
        </p:txBody>
      </p:sp>
      <p:sp>
        <p:nvSpPr>
          <p:cNvPr id="22" name="TextBox 22"/>
          <p:cNvSpPr txBox="1"/>
          <p:nvPr/>
        </p:nvSpPr>
        <p:spPr>
          <a:xfrm>
            <a:off x="7492998" y="2045940"/>
            <a:ext cx="9349862" cy="4865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Na de mondelinge behandeling kan </a:t>
            </a:r>
            <a:r>
              <a:rPr lang="en-US" sz="2400" u="sng" spc="96">
                <a:solidFill>
                  <a:srgbClr val="9F1E66"/>
                </a:solidFill>
                <a:latin typeface="Open Sans"/>
                <a:ea typeface="Open Sans"/>
                <a:cs typeface="Open Sans"/>
                <a:sym typeface="Open Sans"/>
              </a:rPr>
              <a:t>vonnis</a:t>
            </a:r>
            <a:r>
              <a:rPr lang="en-US" sz="2400" spc="96">
                <a:solidFill>
                  <a:srgbClr val="9F1E66"/>
                </a:solidFill>
                <a:latin typeface="Open Sans"/>
                <a:ea typeface="Open Sans"/>
                <a:cs typeface="Open Sans"/>
                <a:sym typeface="Open Sans"/>
              </a:rPr>
              <a:t> worden gewezen.</a:t>
            </a:r>
          </a:p>
        </p:txBody>
      </p:sp>
      <p:sp>
        <p:nvSpPr>
          <p:cNvPr id="23" name="TextBox 23"/>
          <p:cNvSpPr txBox="1"/>
          <p:nvPr/>
        </p:nvSpPr>
        <p:spPr>
          <a:xfrm>
            <a:off x="7492998" y="3839553"/>
            <a:ext cx="9349862" cy="4865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De </a:t>
            </a:r>
            <a:r>
              <a:rPr lang="en-US" sz="2400" u="sng" spc="96">
                <a:solidFill>
                  <a:srgbClr val="9F1E66"/>
                </a:solidFill>
                <a:latin typeface="Open Sans"/>
                <a:ea typeface="Open Sans"/>
                <a:cs typeface="Open Sans"/>
                <a:sym typeface="Open Sans"/>
              </a:rPr>
              <a:t>bewijsregels</a:t>
            </a:r>
            <a:r>
              <a:rPr lang="en-US" sz="2400" spc="96">
                <a:solidFill>
                  <a:srgbClr val="9F1E66"/>
                </a:solidFill>
                <a:latin typeface="Open Sans"/>
                <a:ea typeface="Open Sans"/>
                <a:cs typeface="Open Sans"/>
                <a:sym typeface="Open Sans"/>
              </a:rPr>
              <a:t> gelden evengoed.</a:t>
            </a:r>
          </a:p>
        </p:txBody>
      </p:sp>
      <p:sp>
        <p:nvSpPr>
          <p:cNvPr id="24" name="TextBox 24"/>
          <p:cNvSpPr txBox="1"/>
          <p:nvPr/>
        </p:nvSpPr>
        <p:spPr>
          <a:xfrm>
            <a:off x="7492998" y="5432867"/>
            <a:ext cx="9349862" cy="1553337"/>
          </a:xfrm>
          <a:prstGeom prst="rect">
            <a:avLst/>
          </a:prstGeom>
        </p:spPr>
        <p:txBody>
          <a:bodyPr lIns="0" tIns="0" rIns="0" bIns="0" rtlCol="0" anchor="t">
            <a:spAutoFit/>
          </a:bodyPr>
          <a:lstStyle/>
          <a:p>
            <a:pPr algn="just">
              <a:lnSpc>
                <a:spcPts val="4224"/>
              </a:lnSpc>
            </a:pPr>
            <a:r>
              <a:rPr lang="en-US" sz="2400" spc="96">
                <a:solidFill>
                  <a:srgbClr val="9F1E66"/>
                </a:solidFill>
                <a:latin typeface="Open Sans"/>
                <a:ea typeface="Open Sans"/>
                <a:cs typeface="Open Sans"/>
                <a:sym typeface="Open Sans"/>
              </a:rPr>
              <a:t>Het recht op </a:t>
            </a:r>
            <a:r>
              <a:rPr lang="en-US" sz="2400" u="sng" spc="96">
                <a:solidFill>
                  <a:srgbClr val="9F1E66"/>
                </a:solidFill>
                <a:latin typeface="Open Sans"/>
                <a:ea typeface="Open Sans"/>
                <a:cs typeface="Open Sans"/>
                <a:sym typeface="Open Sans"/>
              </a:rPr>
              <a:t>verzet, hoger beroep en cassatie</a:t>
            </a:r>
            <a:r>
              <a:rPr lang="en-US" sz="2400" spc="96">
                <a:solidFill>
                  <a:srgbClr val="9F1E66"/>
                </a:solidFill>
                <a:latin typeface="Open Sans"/>
                <a:ea typeface="Open Sans"/>
                <a:cs typeface="Open Sans"/>
                <a:sym typeface="Open Sans"/>
              </a:rPr>
              <a:t> blijft bestaan.</a:t>
            </a:r>
          </a:p>
          <a:p>
            <a:pPr marL="0" lvl="0" indent="0" algn="just">
              <a:lnSpc>
                <a:spcPts val="4224"/>
              </a:lnSpc>
            </a:pPr>
            <a:r>
              <a:rPr lang="en-US" sz="2400" spc="96">
                <a:solidFill>
                  <a:srgbClr val="9F1E66"/>
                </a:solidFill>
                <a:latin typeface="Open Sans"/>
                <a:ea typeface="Open Sans"/>
                <a:cs typeface="Open Sans"/>
                <a:sym typeface="Open Sans"/>
              </a:rPr>
              <a:t>Verzet: via een schriftelijke mededeling (per post of via DT) aan de griffier. </a:t>
            </a:r>
          </a:p>
        </p:txBody>
      </p:sp>
      <p:sp>
        <p:nvSpPr>
          <p:cNvPr id="25" name="TextBox 25"/>
          <p:cNvSpPr txBox="1"/>
          <p:nvPr/>
        </p:nvSpPr>
        <p:spPr>
          <a:xfrm>
            <a:off x="7492998" y="7391118"/>
            <a:ext cx="9349862" cy="486537"/>
          </a:xfrm>
          <a:prstGeom prst="rect">
            <a:avLst/>
          </a:prstGeom>
        </p:spPr>
        <p:txBody>
          <a:bodyPr lIns="0" tIns="0" rIns="0" bIns="0" rtlCol="0" anchor="t">
            <a:spAutoFit/>
          </a:bodyPr>
          <a:lstStyle/>
          <a:p>
            <a:pPr marL="0" lvl="0" indent="0" algn="just">
              <a:lnSpc>
                <a:spcPts val="4224"/>
              </a:lnSpc>
            </a:pPr>
            <a:r>
              <a:rPr lang="en-US" sz="2400" spc="96">
                <a:solidFill>
                  <a:srgbClr val="9F1E66"/>
                </a:solidFill>
                <a:latin typeface="Open Sans"/>
                <a:ea typeface="Open Sans"/>
                <a:cs typeface="Open Sans"/>
                <a:sym typeface="Open Sans"/>
              </a:rPr>
              <a:t>Het </a:t>
            </a:r>
            <a:r>
              <a:rPr lang="en-US" sz="2400" u="sng" spc="96">
                <a:solidFill>
                  <a:srgbClr val="9F1E66"/>
                </a:solidFill>
                <a:latin typeface="Open Sans"/>
                <a:ea typeface="Open Sans"/>
                <a:cs typeface="Open Sans"/>
                <a:sym typeface="Open Sans"/>
              </a:rPr>
              <a:t>griffierecht blijft hetzelfde als in de reguliere procedure.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8901" y="5143500"/>
            <a:ext cx="2874773" cy="2657277"/>
            <a:chOff x="0" y="0"/>
            <a:chExt cx="3833030" cy="3543036"/>
          </a:xfrm>
        </p:grpSpPr>
        <p:pic>
          <p:nvPicPr>
            <p:cNvPr id="3" name="Picture 3"/>
            <p:cNvPicPr>
              <a:picLocks noChangeAspect="1"/>
            </p:cNvPicPr>
            <p:nvPr/>
          </p:nvPicPr>
          <p:blipFill>
            <a:blip r:embed="rId2"/>
            <a:srcRect l="1808" r="1808"/>
            <a:stretch>
              <a:fillRect/>
            </a:stretch>
          </p:blipFill>
          <p:spPr>
            <a:xfrm>
              <a:off x="0" y="0"/>
              <a:ext cx="3833030" cy="3543036"/>
            </a:xfrm>
            <a:prstGeom prst="rect">
              <a:avLst/>
            </a:prstGeom>
          </p:spPr>
        </p:pic>
      </p:grpSp>
      <p:grpSp>
        <p:nvGrpSpPr>
          <p:cNvPr id="4" name="Group 4"/>
          <p:cNvGrpSpPr/>
          <p:nvPr/>
        </p:nvGrpSpPr>
        <p:grpSpPr>
          <a:xfrm>
            <a:off x="7718306" y="0"/>
            <a:ext cx="10569694" cy="10287000"/>
            <a:chOff x="0" y="0"/>
            <a:chExt cx="2783788" cy="2709333"/>
          </a:xfrm>
        </p:grpSpPr>
        <p:sp>
          <p:nvSpPr>
            <p:cNvPr id="5" name="Freeform 5"/>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253266"/>
            </a:solidFill>
          </p:spPr>
          <p:txBody>
            <a:bodyPr/>
            <a:lstStyle/>
            <a:p>
              <a:endParaRPr lang="nl-NL"/>
            </a:p>
          </p:txBody>
        </p:sp>
        <p:sp>
          <p:nvSpPr>
            <p:cNvPr id="6" name="TextBox 6"/>
            <p:cNvSpPr txBox="1"/>
            <p:nvPr/>
          </p:nvSpPr>
          <p:spPr>
            <a:xfrm>
              <a:off x="0" y="-47625"/>
              <a:ext cx="2783788" cy="2756958"/>
            </a:xfrm>
            <a:prstGeom prst="rect">
              <a:avLst/>
            </a:prstGeom>
          </p:spPr>
          <p:txBody>
            <a:bodyPr lIns="50800" tIns="50800" rIns="50800" bIns="50800" rtlCol="0" anchor="ctr"/>
            <a:lstStyle/>
            <a:p>
              <a:pPr algn="ctr">
                <a:lnSpc>
                  <a:spcPts val="2479"/>
                </a:lnSpc>
              </a:pPr>
              <a:endParaRPr/>
            </a:p>
          </p:txBody>
        </p:sp>
      </p:grpSp>
      <p:sp>
        <p:nvSpPr>
          <p:cNvPr id="7" name="AutoShape 7"/>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8" name="Group 8"/>
          <p:cNvGrpSpPr/>
          <p:nvPr/>
        </p:nvGrpSpPr>
        <p:grpSpPr>
          <a:xfrm>
            <a:off x="8932435" y="4445873"/>
            <a:ext cx="877649" cy="87764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0" name="TextBox 10"/>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000000"/>
                  </a:solidFill>
                  <a:latin typeface="Inter Bold"/>
                  <a:ea typeface="Inter Bold"/>
                  <a:cs typeface="Inter Bold"/>
                  <a:sym typeface="Inter Bold"/>
                </a:rPr>
                <a:t>02</a:t>
              </a:r>
            </a:p>
          </p:txBody>
        </p:sp>
      </p:grpSp>
      <p:sp>
        <p:nvSpPr>
          <p:cNvPr id="11" name="Freeform 11"/>
          <p:cNvSpPr/>
          <p:nvPr/>
        </p:nvSpPr>
        <p:spPr>
          <a:xfrm rot="-396354">
            <a:off x="4826044" y="2103187"/>
            <a:ext cx="3591228" cy="1534434"/>
          </a:xfrm>
          <a:custGeom>
            <a:avLst/>
            <a:gdLst/>
            <a:ahLst/>
            <a:cxnLst/>
            <a:rect l="l" t="t" r="r" b="b"/>
            <a:pathLst>
              <a:path w="3591228" h="1534434">
                <a:moveTo>
                  <a:pt x="0" y="0"/>
                </a:moveTo>
                <a:lnTo>
                  <a:pt x="3591228" y="0"/>
                </a:lnTo>
                <a:lnTo>
                  <a:pt x="3591228" y="1534434"/>
                </a:lnTo>
                <a:lnTo>
                  <a:pt x="0" y="15344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13" name="Group 13"/>
          <p:cNvGrpSpPr/>
          <p:nvPr/>
        </p:nvGrpSpPr>
        <p:grpSpPr>
          <a:xfrm>
            <a:off x="8932435" y="1871678"/>
            <a:ext cx="877649" cy="872872"/>
            <a:chOff x="0" y="0"/>
            <a:chExt cx="812800" cy="808376"/>
          </a:xfrm>
        </p:grpSpPr>
        <p:sp>
          <p:nvSpPr>
            <p:cNvPr id="14" name="Freeform 14"/>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5" name="TextBox 15"/>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231F20"/>
                  </a:solidFill>
                  <a:latin typeface="Inter Bold"/>
                  <a:ea typeface="Inter Bold"/>
                  <a:cs typeface="Inter Bold"/>
                  <a:sym typeface="Inter Bold"/>
                </a:rPr>
                <a:t>01</a:t>
              </a:r>
            </a:p>
          </p:txBody>
        </p:sp>
      </p:grpSp>
      <p:grpSp>
        <p:nvGrpSpPr>
          <p:cNvPr id="16" name="Group 16"/>
          <p:cNvGrpSpPr/>
          <p:nvPr/>
        </p:nvGrpSpPr>
        <p:grpSpPr>
          <a:xfrm>
            <a:off x="8932435" y="7727024"/>
            <a:ext cx="877649" cy="87764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8" name="TextBox 18"/>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000000"/>
                  </a:solidFill>
                  <a:latin typeface="Inter Bold"/>
                  <a:ea typeface="Inter Bold"/>
                  <a:cs typeface="Inter Bold"/>
                  <a:sym typeface="Inter Bold"/>
                </a:rPr>
                <a:t>03</a:t>
              </a:r>
            </a:p>
          </p:txBody>
        </p:sp>
      </p:grpSp>
      <p:sp>
        <p:nvSpPr>
          <p:cNvPr id="19" name="Freeform 19"/>
          <p:cNvSpPr/>
          <p:nvPr/>
        </p:nvSpPr>
        <p:spPr>
          <a:xfrm rot="-1953806">
            <a:off x="6377450" y="7765902"/>
            <a:ext cx="2206041" cy="1207565"/>
          </a:xfrm>
          <a:custGeom>
            <a:avLst/>
            <a:gdLst/>
            <a:ahLst/>
            <a:cxnLst/>
            <a:rect l="l" t="t" r="r" b="b"/>
            <a:pathLst>
              <a:path w="2206041" h="1207565">
                <a:moveTo>
                  <a:pt x="0" y="0"/>
                </a:moveTo>
                <a:lnTo>
                  <a:pt x="2206040" y="0"/>
                </a:lnTo>
                <a:lnTo>
                  <a:pt x="2206040" y="1207564"/>
                </a:lnTo>
                <a:lnTo>
                  <a:pt x="0" y="12075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NL"/>
          </a:p>
        </p:txBody>
      </p:sp>
      <p:sp>
        <p:nvSpPr>
          <p:cNvPr id="21" name="Freeform 21"/>
          <p:cNvSpPr/>
          <p:nvPr/>
        </p:nvSpPr>
        <p:spPr>
          <a:xfrm rot="-5400000">
            <a:off x="5618471" y="3726445"/>
            <a:ext cx="1376588" cy="4114800"/>
          </a:xfrm>
          <a:custGeom>
            <a:avLst/>
            <a:gdLst/>
            <a:ahLst/>
            <a:cxnLst/>
            <a:rect l="l" t="t" r="r" b="b"/>
            <a:pathLst>
              <a:path w="1376588" h="4114800">
                <a:moveTo>
                  <a:pt x="0" y="0"/>
                </a:moveTo>
                <a:lnTo>
                  <a:pt x="1376588" y="0"/>
                </a:lnTo>
                <a:lnTo>
                  <a:pt x="1376588"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NL"/>
          </a:p>
        </p:txBody>
      </p:sp>
      <p:sp>
        <p:nvSpPr>
          <p:cNvPr id="22" name="TextBox 22"/>
          <p:cNvSpPr txBox="1"/>
          <p:nvPr/>
        </p:nvSpPr>
        <p:spPr>
          <a:xfrm>
            <a:off x="839945" y="505119"/>
            <a:ext cx="6818840" cy="1095377"/>
          </a:xfrm>
          <a:prstGeom prst="rect">
            <a:avLst/>
          </a:prstGeom>
        </p:spPr>
        <p:txBody>
          <a:bodyPr lIns="0" tIns="0" rIns="0" bIns="0" rtlCol="0" anchor="t">
            <a:spAutoFit/>
          </a:bodyPr>
          <a:lstStyle/>
          <a:p>
            <a:pPr algn="l">
              <a:lnSpc>
                <a:spcPts val="4200"/>
              </a:lnSpc>
            </a:pPr>
            <a:r>
              <a:rPr lang="en-US" sz="4000" b="1">
                <a:solidFill>
                  <a:srgbClr val="A31A67"/>
                </a:solidFill>
                <a:latin typeface="Inter Bold"/>
                <a:ea typeface="Inter Bold"/>
                <a:cs typeface="Inter Bold"/>
                <a:sym typeface="Inter Bold"/>
              </a:rPr>
              <a:t>HOE ZIET DE PROCEDURE ERUIT?</a:t>
            </a:r>
          </a:p>
        </p:txBody>
      </p:sp>
      <p:sp>
        <p:nvSpPr>
          <p:cNvPr id="23" name="TextBox 23"/>
          <p:cNvSpPr txBox="1"/>
          <p:nvPr/>
        </p:nvSpPr>
        <p:spPr>
          <a:xfrm>
            <a:off x="10352335" y="1844564"/>
            <a:ext cx="7641844" cy="869950"/>
          </a:xfrm>
          <a:prstGeom prst="rect">
            <a:avLst/>
          </a:prstGeom>
        </p:spPr>
        <p:txBody>
          <a:bodyPr lIns="0" tIns="0" rIns="0" bIns="0" rtlCol="0" anchor="t">
            <a:spAutoFit/>
          </a:bodyPr>
          <a:lstStyle/>
          <a:p>
            <a:pPr algn="l">
              <a:lnSpc>
                <a:spcPts val="3779"/>
              </a:lnSpc>
            </a:pPr>
            <a:r>
              <a:rPr lang="en-US" sz="2699" b="1">
                <a:solidFill>
                  <a:srgbClr val="FFFFFF"/>
                </a:solidFill>
                <a:latin typeface="Open Sans Bold"/>
                <a:ea typeface="Open Sans Bold"/>
                <a:cs typeface="Open Sans Bold"/>
                <a:sym typeface="Open Sans Bold"/>
              </a:rPr>
              <a:t>Aanvraagformulier</a:t>
            </a:r>
          </a:p>
          <a:p>
            <a:pPr algn="l">
              <a:lnSpc>
                <a:spcPts val="3220"/>
              </a:lnSpc>
            </a:pPr>
            <a:endParaRPr lang="en-US" sz="2699" b="1">
              <a:solidFill>
                <a:srgbClr val="FFFFFF"/>
              </a:solidFill>
              <a:latin typeface="Open Sans Bold"/>
              <a:ea typeface="Open Sans Bold"/>
              <a:cs typeface="Open Sans Bold"/>
              <a:sym typeface="Open Sans Bold"/>
            </a:endParaRPr>
          </a:p>
        </p:txBody>
      </p:sp>
      <p:sp>
        <p:nvSpPr>
          <p:cNvPr id="24" name="TextBox 24"/>
          <p:cNvSpPr txBox="1"/>
          <p:nvPr/>
        </p:nvSpPr>
        <p:spPr>
          <a:xfrm>
            <a:off x="10352335" y="4443690"/>
            <a:ext cx="7641844" cy="464820"/>
          </a:xfrm>
          <a:prstGeom prst="rect">
            <a:avLst/>
          </a:prstGeom>
        </p:spPr>
        <p:txBody>
          <a:bodyPr lIns="0" tIns="0" rIns="0" bIns="0" rtlCol="0" anchor="t">
            <a:spAutoFit/>
          </a:bodyPr>
          <a:lstStyle/>
          <a:p>
            <a:pPr algn="l">
              <a:lnSpc>
                <a:spcPts val="3779"/>
              </a:lnSpc>
            </a:pPr>
            <a:r>
              <a:rPr lang="en-US" sz="2699" b="1">
                <a:solidFill>
                  <a:srgbClr val="FFFFFF"/>
                </a:solidFill>
                <a:latin typeface="Inter Bold"/>
                <a:ea typeface="Inter Bold"/>
                <a:cs typeface="Inter Bold"/>
                <a:sym typeface="Inter Bold"/>
              </a:rPr>
              <a:t>Mondelinge behandeling</a:t>
            </a:r>
          </a:p>
        </p:txBody>
      </p:sp>
      <p:sp>
        <p:nvSpPr>
          <p:cNvPr id="25" name="TextBox 25"/>
          <p:cNvSpPr txBox="1"/>
          <p:nvPr/>
        </p:nvSpPr>
        <p:spPr>
          <a:xfrm>
            <a:off x="10352335" y="5067300"/>
            <a:ext cx="7641844" cy="2303145"/>
          </a:xfrm>
          <a:prstGeom prst="rect">
            <a:avLst/>
          </a:prstGeom>
        </p:spPr>
        <p:txBody>
          <a:bodyPr lIns="0" tIns="0" rIns="0" bIns="0" rtlCol="0" anchor="t">
            <a:spAutoFit/>
          </a:bodyPr>
          <a:lstStyle/>
          <a:p>
            <a:pPr algn="just">
              <a:lnSpc>
                <a:spcPts val="3720"/>
              </a:lnSpc>
            </a:pPr>
            <a:r>
              <a:rPr lang="en-US" sz="2400">
                <a:solidFill>
                  <a:srgbClr val="FFFFFF"/>
                </a:solidFill>
                <a:latin typeface="Open Sans"/>
                <a:ea typeface="Open Sans"/>
                <a:cs typeface="Open Sans"/>
                <a:sym typeface="Open Sans"/>
              </a:rPr>
              <a:t>Evt. </a:t>
            </a:r>
            <a:r>
              <a:rPr lang="en-US" sz="2400" u="sng">
                <a:solidFill>
                  <a:srgbClr val="FFFFFF"/>
                </a:solidFill>
                <a:latin typeface="Open Sans"/>
                <a:ea typeface="Open Sans"/>
                <a:cs typeface="Open Sans"/>
                <a:sym typeface="Open Sans"/>
              </a:rPr>
              <a:t>reactieformulier</a:t>
            </a:r>
            <a:r>
              <a:rPr lang="en-US" sz="2400">
                <a:solidFill>
                  <a:srgbClr val="FFFFFF"/>
                </a:solidFill>
                <a:latin typeface="Open Sans"/>
                <a:ea typeface="Open Sans"/>
                <a:cs typeface="Open Sans"/>
                <a:sym typeface="Open Sans"/>
              </a:rPr>
              <a:t> + eventuele eis in reconventie (tot 10 dagen voor de zitting).</a:t>
            </a:r>
          </a:p>
          <a:p>
            <a:pPr marL="0" lvl="0" indent="0" algn="just">
              <a:lnSpc>
                <a:spcPts val="3720"/>
              </a:lnSpc>
            </a:pPr>
            <a:r>
              <a:rPr lang="en-US" sz="2400">
                <a:solidFill>
                  <a:srgbClr val="FFFFFF"/>
                </a:solidFill>
                <a:latin typeface="Open Sans"/>
                <a:ea typeface="Open Sans"/>
                <a:cs typeface="Open Sans"/>
                <a:sym typeface="Open Sans"/>
              </a:rPr>
              <a:t>Let op: het voeren van verweer </a:t>
            </a:r>
            <a:r>
              <a:rPr lang="en-US" sz="2400" b="1">
                <a:solidFill>
                  <a:srgbClr val="FFFFFF"/>
                </a:solidFill>
                <a:latin typeface="Open Sans Bold"/>
                <a:ea typeface="Open Sans Bold"/>
                <a:cs typeface="Open Sans Bold"/>
                <a:sym typeface="Open Sans Bold"/>
              </a:rPr>
              <a:t>en</a:t>
            </a:r>
            <a:r>
              <a:rPr lang="en-US" sz="2400">
                <a:solidFill>
                  <a:srgbClr val="FFFFFF"/>
                </a:solidFill>
                <a:latin typeface="Open Sans"/>
                <a:ea typeface="Open Sans"/>
                <a:cs typeface="Open Sans"/>
                <a:sym typeface="Open Sans"/>
              </a:rPr>
              <a:t> het instellen van een eis in reconventie kunnen ook mondeling tijdens de zitting worden gedaan.</a:t>
            </a:r>
          </a:p>
        </p:txBody>
      </p:sp>
      <p:sp>
        <p:nvSpPr>
          <p:cNvPr id="26" name="TextBox 26"/>
          <p:cNvSpPr txBox="1"/>
          <p:nvPr/>
        </p:nvSpPr>
        <p:spPr>
          <a:xfrm>
            <a:off x="10352335" y="7904864"/>
            <a:ext cx="7641844" cy="464820"/>
          </a:xfrm>
          <a:prstGeom prst="rect">
            <a:avLst/>
          </a:prstGeom>
        </p:spPr>
        <p:txBody>
          <a:bodyPr lIns="0" tIns="0" rIns="0" bIns="0" rtlCol="0" anchor="t">
            <a:spAutoFit/>
          </a:bodyPr>
          <a:lstStyle/>
          <a:p>
            <a:pPr algn="l">
              <a:lnSpc>
                <a:spcPts val="3779"/>
              </a:lnSpc>
            </a:pPr>
            <a:r>
              <a:rPr lang="en-US" sz="2699" b="1">
                <a:solidFill>
                  <a:srgbClr val="FFFFFF"/>
                </a:solidFill>
                <a:latin typeface="Inter Bold"/>
                <a:ea typeface="Inter Bold"/>
                <a:cs typeface="Inter Bold"/>
                <a:sym typeface="Inter Bold"/>
              </a:rPr>
              <a:t>Uitspraak</a:t>
            </a:r>
          </a:p>
        </p:txBody>
      </p:sp>
      <p:pic>
        <p:nvPicPr>
          <p:cNvPr id="28" name="Afbeelding 27">
            <a:extLst>
              <a:ext uri="{FF2B5EF4-FFF2-40B4-BE49-F238E27FC236}">
                <a16:creationId xmlns:a16="http://schemas.microsoft.com/office/drawing/2014/main" id="{5E599622-33C7-0195-D98D-A7C0512052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71854" y="7456198"/>
            <a:ext cx="2132391" cy="2132391"/>
          </a:xfrm>
          <a:prstGeom prst="rect">
            <a:avLst/>
          </a:prstGeom>
        </p:spPr>
      </p:pic>
      <p:pic>
        <p:nvPicPr>
          <p:cNvPr id="30" name="Afbeelding 29">
            <a:extLst>
              <a:ext uri="{FF2B5EF4-FFF2-40B4-BE49-F238E27FC236}">
                <a16:creationId xmlns:a16="http://schemas.microsoft.com/office/drawing/2014/main" id="{BBD815D6-A04C-A54B-CAE1-98B2B0ED6D90}"/>
              </a:ext>
            </a:extLst>
          </p:cNvPr>
          <p:cNvPicPr>
            <a:picLocks noChangeAspect="1"/>
          </p:cNvPicPr>
          <p:nvPr/>
        </p:nvPicPr>
        <p:blipFill>
          <a:blip r:embed="rId10" cstate="print">
            <a:extLst>
              <a:ext uri="{28A0092B-C50C-407E-A947-70E740481C1C}">
                <a14:useLocalDpi xmlns:a14="http://schemas.microsoft.com/office/drawing/2010/main" val="0"/>
              </a:ext>
            </a:extLst>
          </a:blip>
          <a:srcRect l="20666" t="17316" r="40553" b="51266"/>
          <a:stretch/>
        </p:blipFill>
        <p:spPr>
          <a:xfrm>
            <a:off x="2806535" y="2081964"/>
            <a:ext cx="2108036" cy="241532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4350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266"/>
            </a:solidFill>
          </p:spPr>
          <p:txBody>
            <a:bodyPr/>
            <a:lstStyle/>
            <a:p>
              <a:endParaRPr lang="nl-NL"/>
            </a:p>
          </p:txBody>
        </p:sp>
        <p:sp>
          <p:nvSpPr>
            <p:cNvPr id="4" name="TextBox 4"/>
            <p:cNvSpPr txBox="1"/>
            <p:nvPr/>
          </p:nvSpPr>
          <p:spPr>
            <a:xfrm>
              <a:off x="0" y="-47625"/>
              <a:ext cx="4816593" cy="1402292"/>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739546" y="0"/>
            <a:ext cx="6214276" cy="9258300"/>
            <a:chOff x="0" y="0"/>
            <a:chExt cx="8285701" cy="12344400"/>
          </a:xfrm>
        </p:grpSpPr>
        <p:pic>
          <p:nvPicPr>
            <p:cNvPr id="6" name="Picture 6"/>
            <p:cNvPicPr>
              <a:picLocks noChangeAspect="1"/>
            </p:cNvPicPr>
            <p:nvPr/>
          </p:nvPicPr>
          <p:blipFill>
            <a:blip r:embed="rId2"/>
            <a:srcRect l="27640" r="27640"/>
            <a:stretch>
              <a:fillRect/>
            </a:stretch>
          </p:blipFill>
          <p:spPr>
            <a:xfrm>
              <a:off x="0" y="0"/>
              <a:ext cx="8285701" cy="12344400"/>
            </a:xfrm>
            <a:prstGeom prst="rect">
              <a:avLst/>
            </a:prstGeom>
          </p:spPr>
        </p:pic>
      </p:grpSp>
      <p:grpSp>
        <p:nvGrpSpPr>
          <p:cNvPr id="7" name="Group 7"/>
          <p:cNvGrpSpPr/>
          <p:nvPr/>
        </p:nvGrpSpPr>
        <p:grpSpPr>
          <a:xfrm>
            <a:off x="15853048" y="-912528"/>
            <a:ext cx="3803190" cy="380319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6F6F6"/>
              </a:solidFill>
              <a:prstDash val="solid"/>
              <a:miter/>
            </a:ln>
          </p:spPr>
          <p:txBody>
            <a:bodyPr/>
            <a:lstStyle/>
            <a:p>
              <a:endParaRPr lang="nl-NL"/>
            </a:p>
          </p:txBody>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479"/>
                </a:lnSpc>
              </a:pPr>
              <a:endParaRPr/>
            </a:p>
          </p:txBody>
        </p:sp>
      </p:grpSp>
      <p:grpSp>
        <p:nvGrpSpPr>
          <p:cNvPr id="10" name="Group 10"/>
          <p:cNvGrpSpPr/>
          <p:nvPr/>
        </p:nvGrpSpPr>
        <p:grpSpPr>
          <a:xfrm>
            <a:off x="7830382" y="2890662"/>
            <a:ext cx="877649" cy="872872"/>
            <a:chOff x="0" y="0"/>
            <a:chExt cx="812800" cy="808376"/>
          </a:xfrm>
        </p:grpSpPr>
        <p:sp>
          <p:nvSpPr>
            <p:cNvPr id="11" name="Freeform 11"/>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2" name="TextBox 12"/>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231F20"/>
                  </a:solidFill>
                  <a:latin typeface="Inter Bold"/>
                  <a:ea typeface="Inter Bold"/>
                  <a:cs typeface="Inter Bold"/>
                  <a:sym typeface="Inter Bold"/>
                </a:rPr>
                <a:t>01</a:t>
              </a:r>
            </a:p>
          </p:txBody>
        </p:sp>
      </p:grpSp>
      <p:sp>
        <p:nvSpPr>
          <p:cNvPr id="13" name="Freeform 13"/>
          <p:cNvSpPr/>
          <p:nvPr/>
        </p:nvSpPr>
        <p:spPr>
          <a:xfrm>
            <a:off x="15459666" y="2504850"/>
            <a:ext cx="2059951" cy="2168369"/>
          </a:xfrm>
          <a:custGeom>
            <a:avLst/>
            <a:gdLst/>
            <a:ahLst/>
            <a:cxnLst/>
            <a:rect l="l" t="t" r="r" b="b"/>
            <a:pathLst>
              <a:path w="2059951" h="2168369">
                <a:moveTo>
                  <a:pt x="0" y="0"/>
                </a:moveTo>
                <a:lnTo>
                  <a:pt x="2059951" y="0"/>
                </a:lnTo>
                <a:lnTo>
                  <a:pt x="2059951" y="2168370"/>
                </a:lnTo>
                <a:lnTo>
                  <a:pt x="0" y="21683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4" name="TextBox 14"/>
          <p:cNvSpPr txBox="1"/>
          <p:nvPr/>
        </p:nvSpPr>
        <p:spPr>
          <a:xfrm>
            <a:off x="7830382" y="571794"/>
            <a:ext cx="9552743" cy="708661"/>
          </a:xfrm>
          <a:prstGeom prst="rect">
            <a:avLst/>
          </a:prstGeom>
        </p:spPr>
        <p:txBody>
          <a:bodyPr lIns="0" tIns="0" rIns="0" bIns="0" rtlCol="0" anchor="t">
            <a:spAutoFit/>
          </a:bodyPr>
          <a:lstStyle/>
          <a:p>
            <a:pPr algn="l">
              <a:lnSpc>
                <a:spcPts val="5460"/>
              </a:lnSpc>
            </a:pPr>
            <a:r>
              <a:rPr lang="en-US" sz="5200" b="1" dirty="0">
                <a:solidFill>
                  <a:srgbClr val="9F1E66"/>
                </a:solidFill>
                <a:latin typeface="Inter Bold"/>
                <a:ea typeface="Inter Bold"/>
                <a:cs typeface="Inter Bold"/>
                <a:sym typeface="Inter Bold"/>
              </a:rPr>
              <a:t>MONDELINGE BEHANDELING</a:t>
            </a:r>
          </a:p>
        </p:txBody>
      </p:sp>
      <p:sp>
        <p:nvSpPr>
          <p:cNvPr id="15" name="TextBox 15"/>
          <p:cNvSpPr txBox="1"/>
          <p:nvPr/>
        </p:nvSpPr>
        <p:spPr>
          <a:xfrm>
            <a:off x="9144000" y="2793697"/>
            <a:ext cx="5967846" cy="1543051"/>
          </a:xfrm>
          <a:prstGeom prst="rect">
            <a:avLst/>
          </a:prstGeom>
        </p:spPr>
        <p:txBody>
          <a:bodyPr lIns="0" tIns="0" rIns="0" bIns="0" rtlCol="0" anchor="t">
            <a:spAutoFit/>
          </a:bodyPr>
          <a:lstStyle/>
          <a:p>
            <a:pPr algn="l">
              <a:lnSpc>
                <a:spcPts val="4199"/>
              </a:lnSpc>
              <a:spcBef>
                <a:spcPct val="0"/>
              </a:spcBef>
            </a:pPr>
            <a:r>
              <a:rPr lang="en-US" sz="2999">
                <a:solidFill>
                  <a:srgbClr val="000000"/>
                </a:solidFill>
                <a:latin typeface="Open Sans"/>
                <a:ea typeface="Open Sans"/>
                <a:cs typeface="Open Sans"/>
                <a:sym typeface="Open Sans"/>
              </a:rPr>
              <a:t>Kort voor de mondelinge behandeling wordt een herinnering verstuurd.</a:t>
            </a:r>
          </a:p>
        </p:txBody>
      </p:sp>
      <p:grpSp>
        <p:nvGrpSpPr>
          <p:cNvPr id="16" name="Group 16"/>
          <p:cNvGrpSpPr/>
          <p:nvPr/>
        </p:nvGrpSpPr>
        <p:grpSpPr>
          <a:xfrm>
            <a:off x="7830382" y="5399110"/>
            <a:ext cx="877649" cy="872872"/>
            <a:chOff x="0" y="0"/>
            <a:chExt cx="812800" cy="808376"/>
          </a:xfrm>
        </p:grpSpPr>
        <p:sp>
          <p:nvSpPr>
            <p:cNvPr id="17" name="Freeform 17"/>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8" name="TextBox 18"/>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231F20"/>
                  </a:solidFill>
                  <a:latin typeface="Inter Bold"/>
                  <a:ea typeface="Inter Bold"/>
                  <a:cs typeface="Inter Bold"/>
                  <a:sym typeface="Inter Bold"/>
                </a:rPr>
                <a:t>02</a:t>
              </a:r>
            </a:p>
          </p:txBody>
        </p:sp>
      </p:grpSp>
      <p:sp>
        <p:nvSpPr>
          <p:cNvPr id="19" name="TextBox 19"/>
          <p:cNvSpPr txBox="1"/>
          <p:nvPr/>
        </p:nvSpPr>
        <p:spPr>
          <a:xfrm>
            <a:off x="9144000" y="5348287"/>
            <a:ext cx="8115300" cy="3638551"/>
          </a:xfrm>
          <a:prstGeom prst="rect">
            <a:avLst/>
          </a:prstGeom>
        </p:spPr>
        <p:txBody>
          <a:bodyPr lIns="0" tIns="0" rIns="0" bIns="0" rtlCol="0" anchor="t">
            <a:spAutoFit/>
          </a:bodyPr>
          <a:lstStyle/>
          <a:p>
            <a:pPr algn="l">
              <a:lnSpc>
                <a:spcPts val="4199"/>
              </a:lnSpc>
            </a:pPr>
            <a:r>
              <a:rPr lang="en-US" sz="2999">
                <a:solidFill>
                  <a:srgbClr val="FFFFFF"/>
                </a:solidFill>
                <a:latin typeface="Open Sans"/>
                <a:ea typeface="Open Sans"/>
                <a:cs typeface="Open Sans"/>
                <a:sym typeface="Open Sans"/>
              </a:rPr>
              <a:t>Tijdens de zitting:</a:t>
            </a:r>
          </a:p>
          <a:p>
            <a:pPr marL="647692" lvl="1" indent="-323846" algn="l">
              <a:lnSpc>
                <a:spcPts val="4199"/>
              </a:lnSpc>
              <a:buFont typeface="Arial"/>
              <a:buChar char="•"/>
            </a:pPr>
            <a:r>
              <a:rPr lang="en-US" sz="2999">
                <a:solidFill>
                  <a:srgbClr val="FFFFFF"/>
                </a:solidFill>
                <a:latin typeface="Open Sans"/>
                <a:ea typeface="Open Sans"/>
                <a:cs typeface="Open Sans"/>
                <a:sym typeface="Open Sans"/>
              </a:rPr>
              <a:t>eis veranderen/vermeerderen</a:t>
            </a:r>
          </a:p>
          <a:p>
            <a:pPr marL="647692" lvl="1" indent="-323846" algn="l">
              <a:lnSpc>
                <a:spcPts val="4199"/>
              </a:lnSpc>
              <a:buFont typeface="Arial"/>
              <a:buChar char="•"/>
            </a:pPr>
            <a:r>
              <a:rPr lang="en-US" sz="2999">
                <a:solidFill>
                  <a:srgbClr val="FFFFFF"/>
                </a:solidFill>
                <a:latin typeface="Open Sans"/>
                <a:ea typeface="Open Sans"/>
                <a:cs typeface="Open Sans"/>
                <a:sym typeface="Open Sans"/>
              </a:rPr>
              <a:t>instellen incidentele vorderingen</a:t>
            </a:r>
          </a:p>
          <a:p>
            <a:pPr algn="l">
              <a:lnSpc>
                <a:spcPts val="4199"/>
              </a:lnSpc>
              <a:spcBef>
                <a:spcPct val="0"/>
              </a:spcBef>
            </a:pPr>
            <a:r>
              <a:rPr lang="en-US" sz="2999" u="sng">
                <a:solidFill>
                  <a:srgbClr val="FFFFFF"/>
                </a:solidFill>
                <a:latin typeface="Open Sans"/>
                <a:ea typeface="Open Sans"/>
                <a:cs typeface="Open Sans"/>
                <a:sym typeface="Open Sans"/>
              </a:rPr>
              <a:t>mits</a:t>
            </a:r>
            <a:r>
              <a:rPr lang="en-US" sz="2999">
                <a:solidFill>
                  <a:srgbClr val="FFFFFF"/>
                </a:solidFill>
                <a:latin typeface="Open Sans"/>
                <a:ea typeface="Open Sans"/>
                <a:cs typeface="Open Sans"/>
                <a:sym typeface="Open Sans"/>
              </a:rPr>
              <a:t> de wederpartij is verschenen of op andere wijze bekend is geworden met de verandering of vermeerdering van eis of incidentele vordering.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09284" y="0"/>
            <a:ext cx="12978716" cy="10287000"/>
            <a:chOff x="0" y="0"/>
            <a:chExt cx="3418263" cy="2709333"/>
          </a:xfrm>
        </p:grpSpPr>
        <p:sp>
          <p:nvSpPr>
            <p:cNvPr id="3" name="Freeform 3"/>
            <p:cNvSpPr/>
            <p:nvPr/>
          </p:nvSpPr>
          <p:spPr>
            <a:xfrm>
              <a:off x="0" y="0"/>
              <a:ext cx="3418263" cy="2709333"/>
            </a:xfrm>
            <a:custGeom>
              <a:avLst/>
              <a:gdLst/>
              <a:ahLst/>
              <a:cxnLst/>
              <a:rect l="l" t="t" r="r" b="b"/>
              <a:pathLst>
                <a:path w="3418263" h="2709333">
                  <a:moveTo>
                    <a:pt x="0" y="0"/>
                  </a:moveTo>
                  <a:lnTo>
                    <a:pt x="3418263" y="0"/>
                  </a:lnTo>
                  <a:lnTo>
                    <a:pt x="3418263" y="2709333"/>
                  </a:lnTo>
                  <a:lnTo>
                    <a:pt x="0" y="2709333"/>
                  </a:lnTo>
                  <a:close/>
                </a:path>
              </a:pathLst>
            </a:custGeom>
            <a:solidFill>
              <a:srgbClr val="253266"/>
            </a:solidFill>
          </p:spPr>
          <p:txBody>
            <a:bodyPr/>
            <a:lstStyle/>
            <a:p>
              <a:endParaRPr lang="nl-NL"/>
            </a:p>
          </p:txBody>
        </p:sp>
        <p:sp>
          <p:nvSpPr>
            <p:cNvPr id="4" name="TextBox 4"/>
            <p:cNvSpPr txBox="1"/>
            <p:nvPr/>
          </p:nvSpPr>
          <p:spPr>
            <a:xfrm>
              <a:off x="0" y="-47625"/>
              <a:ext cx="3418263" cy="2756958"/>
            </a:xfrm>
            <a:prstGeom prst="rect">
              <a:avLst/>
            </a:prstGeom>
          </p:spPr>
          <p:txBody>
            <a:bodyPr lIns="50800" tIns="50800" rIns="50800" bIns="50800" rtlCol="0" anchor="ctr"/>
            <a:lstStyle/>
            <a:p>
              <a:pPr algn="ctr">
                <a:lnSpc>
                  <a:spcPts val="2479"/>
                </a:lnSpc>
              </a:pPr>
              <a:endParaRPr/>
            </a:p>
          </p:txBody>
        </p:sp>
      </p:grpSp>
      <p:sp>
        <p:nvSpPr>
          <p:cNvPr id="5" name="AutoShape 5"/>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6" name="Group 6"/>
          <p:cNvGrpSpPr/>
          <p:nvPr/>
        </p:nvGrpSpPr>
        <p:grpSpPr>
          <a:xfrm>
            <a:off x="6508725" y="4625896"/>
            <a:ext cx="877649" cy="87764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8" name="TextBox 8"/>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000000"/>
                  </a:solidFill>
                  <a:latin typeface="Inter Bold"/>
                  <a:ea typeface="Inter Bold"/>
                  <a:cs typeface="Inter Bold"/>
                  <a:sym typeface="Inter Bold"/>
                </a:rPr>
                <a:t>02</a:t>
              </a:r>
            </a:p>
          </p:txBody>
        </p:sp>
      </p:grpSp>
      <p:grpSp>
        <p:nvGrpSpPr>
          <p:cNvPr id="9" name="Group 9"/>
          <p:cNvGrpSpPr/>
          <p:nvPr/>
        </p:nvGrpSpPr>
        <p:grpSpPr>
          <a:xfrm>
            <a:off x="6508725" y="1871678"/>
            <a:ext cx="877649" cy="872872"/>
            <a:chOff x="0" y="0"/>
            <a:chExt cx="812800" cy="808376"/>
          </a:xfrm>
        </p:grpSpPr>
        <p:sp>
          <p:nvSpPr>
            <p:cNvPr id="10" name="Freeform 10"/>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1" name="TextBox 11"/>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a:solidFill>
                    <a:srgbClr val="231F20"/>
                  </a:solidFill>
                  <a:latin typeface="Inter Bold"/>
                  <a:ea typeface="Inter Bold"/>
                  <a:cs typeface="Inter Bold"/>
                  <a:sym typeface="Inter Bold"/>
                </a:rPr>
                <a:t>01</a:t>
              </a:r>
            </a:p>
          </p:txBody>
        </p:sp>
      </p:grpSp>
      <p:grpSp>
        <p:nvGrpSpPr>
          <p:cNvPr id="12" name="Group 12"/>
          <p:cNvGrpSpPr/>
          <p:nvPr/>
        </p:nvGrpSpPr>
        <p:grpSpPr>
          <a:xfrm>
            <a:off x="6508725" y="7185660"/>
            <a:ext cx="877649" cy="87764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4" name="TextBox 14"/>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a:solidFill>
                    <a:srgbClr val="000000"/>
                  </a:solidFill>
                  <a:latin typeface="Inter Bold"/>
                  <a:ea typeface="Inter Bold"/>
                  <a:cs typeface="Inter Bold"/>
                  <a:sym typeface="Inter Bold"/>
                </a:rPr>
                <a:t>03</a:t>
              </a:r>
            </a:p>
          </p:txBody>
        </p:sp>
      </p:grpSp>
      <p:sp>
        <p:nvSpPr>
          <p:cNvPr id="15" name="Freeform 15"/>
          <p:cNvSpPr/>
          <p:nvPr/>
        </p:nvSpPr>
        <p:spPr>
          <a:xfrm>
            <a:off x="222173" y="3097070"/>
            <a:ext cx="5906643" cy="3935301"/>
          </a:xfrm>
          <a:custGeom>
            <a:avLst/>
            <a:gdLst/>
            <a:ahLst/>
            <a:cxnLst/>
            <a:rect l="l" t="t" r="r" b="b"/>
            <a:pathLst>
              <a:path w="5906643" h="3935301">
                <a:moveTo>
                  <a:pt x="0" y="0"/>
                </a:moveTo>
                <a:lnTo>
                  <a:pt x="5906643" y="0"/>
                </a:lnTo>
                <a:lnTo>
                  <a:pt x="5906643" y="3935301"/>
                </a:lnTo>
                <a:lnTo>
                  <a:pt x="0" y="3935301"/>
                </a:lnTo>
                <a:lnTo>
                  <a:pt x="0" y="0"/>
                </a:lnTo>
                <a:close/>
              </a:path>
            </a:pathLst>
          </a:custGeom>
          <a:blipFill>
            <a:blip r:embed="rId2"/>
            <a:stretch>
              <a:fillRect/>
            </a:stretch>
          </a:blipFill>
        </p:spPr>
        <p:txBody>
          <a:bodyPr/>
          <a:lstStyle/>
          <a:p>
            <a:endParaRPr lang="nl-NL"/>
          </a:p>
        </p:txBody>
      </p:sp>
      <p:sp>
        <p:nvSpPr>
          <p:cNvPr id="16" name="TextBox 16"/>
          <p:cNvSpPr txBox="1"/>
          <p:nvPr/>
        </p:nvSpPr>
        <p:spPr>
          <a:xfrm>
            <a:off x="839945" y="533694"/>
            <a:ext cx="6818840" cy="861060"/>
          </a:xfrm>
          <a:prstGeom prst="rect">
            <a:avLst/>
          </a:prstGeom>
        </p:spPr>
        <p:txBody>
          <a:bodyPr lIns="0" tIns="0" rIns="0" bIns="0" rtlCol="0" anchor="t">
            <a:spAutoFit/>
          </a:bodyPr>
          <a:lstStyle/>
          <a:p>
            <a:pPr algn="l">
              <a:lnSpc>
                <a:spcPts val="6510"/>
              </a:lnSpc>
            </a:pPr>
            <a:r>
              <a:rPr lang="en-US" sz="6200" b="1">
                <a:solidFill>
                  <a:srgbClr val="A31A67"/>
                </a:solidFill>
                <a:latin typeface="Inter Bold"/>
                <a:ea typeface="Inter Bold"/>
                <a:cs typeface="Inter Bold"/>
                <a:sym typeface="Inter Bold"/>
              </a:rPr>
              <a:t>VONNIS</a:t>
            </a:r>
          </a:p>
        </p:txBody>
      </p:sp>
      <p:sp>
        <p:nvSpPr>
          <p:cNvPr id="17" name="TextBox 17"/>
          <p:cNvSpPr txBox="1"/>
          <p:nvPr/>
        </p:nvSpPr>
        <p:spPr>
          <a:xfrm>
            <a:off x="7918199" y="1874600"/>
            <a:ext cx="7641844" cy="1417320"/>
          </a:xfrm>
          <a:prstGeom prst="rect">
            <a:avLst/>
          </a:prstGeom>
        </p:spPr>
        <p:txBody>
          <a:bodyPr lIns="0" tIns="0" rIns="0" bIns="0" rtlCol="0" anchor="t">
            <a:spAutoFit/>
          </a:bodyPr>
          <a:lstStyle/>
          <a:p>
            <a:pPr algn="l">
              <a:lnSpc>
                <a:spcPts val="3779"/>
              </a:lnSpc>
            </a:pPr>
            <a:r>
              <a:rPr lang="en-US" sz="2699">
                <a:solidFill>
                  <a:srgbClr val="FFFFFF"/>
                </a:solidFill>
                <a:latin typeface="Open Sans"/>
                <a:ea typeface="Open Sans"/>
                <a:cs typeface="Open Sans"/>
                <a:sym typeface="Open Sans"/>
              </a:rPr>
              <a:t>De regelrechter doet op de mondelinge behandeling of zo spoedig mogelijk na de mondelinge behandeling uitspraak.</a:t>
            </a:r>
          </a:p>
        </p:txBody>
      </p:sp>
      <p:sp>
        <p:nvSpPr>
          <p:cNvPr id="18" name="TextBox 18"/>
          <p:cNvSpPr txBox="1"/>
          <p:nvPr/>
        </p:nvSpPr>
        <p:spPr>
          <a:xfrm>
            <a:off x="7918199" y="4678680"/>
            <a:ext cx="7641844" cy="941070"/>
          </a:xfrm>
          <a:prstGeom prst="rect">
            <a:avLst/>
          </a:prstGeom>
        </p:spPr>
        <p:txBody>
          <a:bodyPr lIns="0" tIns="0" rIns="0" bIns="0" rtlCol="0" anchor="t">
            <a:spAutoFit/>
          </a:bodyPr>
          <a:lstStyle/>
          <a:p>
            <a:pPr algn="l">
              <a:lnSpc>
                <a:spcPts val="3779"/>
              </a:lnSpc>
            </a:pPr>
            <a:r>
              <a:rPr lang="en-US" sz="2699">
                <a:solidFill>
                  <a:srgbClr val="FFFFFF"/>
                </a:solidFill>
                <a:latin typeface="Inter"/>
                <a:ea typeface="Inter"/>
                <a:cs typeface="Inter"/>
                <a:sym typeface="Inter"/>
              </a:rPr>
              <a:t>De uitspraak vermeldt welke rechtsmiddelen kunnen worden ingesteld.</a:t>
            </a:r>
          </a:p>
        </p:txBody>
      </p:sp>
      <p:sp>
        <p:nvSpPr>
          <p:cNvPr id="19" name="TextBox 19"/>
          <p:cNvSpPr txBox="1"/>
          <p:nvPr/>
        </p:nvSpPr>
        <p:spPr>
          <a:xfrm>
            <a:off x="7918199" y="7010400"/>
            <a:ext cx="7641844" cy="2883418"/>
          </a:xfrm>
          <a:prstGeom prst="rect">
            <a:avLst/>
          </a:prstGeom>
        </p:spPr>
        <p:txBody>
          <a:bodyPr lIns="0" tIns="0" rIns="0" bIns="0" rtlCol="0" anchor="t">
            <a:spAutoFit/>
          </a:bodyPr>
          <a:lstStyle/>
          <a:p>
            <a:pPr algn="l">
              <a:lnSpc>
                <a:spcPts val="3779"/>
              </a:lnSpc>
            </a:pPr>
            <a:r>
              <a:rPr lang="en-US" sz="2699" dirty="0">
                <a:solidFill>
                  <a:srgbClr val="FFFFFF"/>
                </a:solidFill>
                <a:latin typeface="Inter"/>
                <a:ea typeface="Inter"/>
                <a:cs typeface="Inter"/>
                <a:sym typeface="Inter"/>
              </a:rPr>
              <a:t>De </a:t>
            </a:r>
            <a:r>
              <a:rPr lang="en-US" sz="2699" dirty="0" err="1">
                <a:solidFill>
                  <a:srgbClr val="FFFFFF"/>
                </a:solidFill>
                <a:latin typeface="Inter"/>
                <a:ea typeface="Inter"/>
                <a:cs typeface="Inter"/>
                <a:sym typeface="Inter"/>
              </a:rPr>
              <a:t>partij</a:t>
            </a:r>
            <a:r>
              <a:rPr lang="en-US" sz="2699" dirty="0">
                <a:solidFill>
                  <a:srgbClr val="FFFFFF"/>
                </a:solidFill>
                <a:latin typeface="Inter"/>
                <a:ea typeface="Inter"/>
                <a:cs typeface="Inter"/>
                <a:sym typeface="Inter"/>
              </a:rPr>
              <a:t> die in het </a:t>
            </a:r>
            <a:r>
              <a:rPr lang="en-US" sz="2699" dirty="0" err="1">
                <a:solidFill>
                  <a:srgbClr val="FFFFFF"/>
                </a:solidFill>
                <a:latin typeface="Inter"/>
                <a:ea typeface="Inter"/>
                <a:cs typeface="Inter"/>
                <a:sym typeface="Inter"/>
              </a:rPr>
              <a:t>ongelijk</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wordt</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gesteld</a:t>
            </a:r>
            <a:r>
              <a:rPr lang="en-US" sz="2699" dirty="0">
                <a:solidFill>
                  <a:srgbClr val="FFFFFF"/>
                </a:solidFill>
                <a:latin typeface="Inter"/>
                <a:ea typeface="Inter"/>
                <a:cs typeface="Inter"/>
                <a:sym typeface="Inter"/>
              </a:rPr>
              <a:t>, </a:t>
            </a:r>
            <a:r>
              <a:rPr lang="en-US" sz="2699" u="sng" dirty="0" err="1">
                <a:solidFill>
                  <a:srgbClr val="FFFFFF"/>
                </a:solidFill>
                <a:latin typeface="Inter"/>
                <a:ea typeface="Inter"/>
                <a:cs typeface="Inter"/>
                <a:sym typeface="Inter"/>
              </a:rPr>
              <a:t>kan</a:t>
            </a:r>
            <a:r>
              <a:rPr lang="en-US" sz="2699" dirty="0">
                <a:solidFill>
                  <a:srgbClr val="FFFFFF"/>
                </a:solidFill>
                <a:latin typeface="Inter"/>
                <a:ea typeface="Inter"/>
                <a:cs typeface="Inter"/>
                <a:sym typeface="Inter"/>
              </a:rPr>
              <a:t> in de </a:t>
            </a:r>
            <a:r>
              <a:rPr lang="en-US" sz="2699" dirty="0" err="1">
                <a:solidFill>
                  <a:srgbClr val="FFFFFF"/>
                </a:solidFill>
                <a:latin typeface="Inter"/>
                <a:ea typeface="Inter"/>
                <a:cs typeface="Inter"/>
                <a:sym typeface="Inter"/>
              </a:rPr>
              <a:t>kosten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worden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veroordeeld</a:t>
            </a:r>
            <a:r>
              <a:rPr lang="en-US" sz="2699" dirty="0">
                <a:solidFill>
                  <a:srgbClr val="FFFFFF"/>
                </a:solidFill>
                <a:latin typeface="Inter"/>
                <a:ea typeface="Inter"/>
                <a:cs typeface="Inter"/>
                <a:sym typeface="Inter"/>
              </a:rPr>
              <a:t>. De </a:t>
            </a:r>
            <a:r>
              <a:rPr lang="en-US" sz="2699" dirty="0" err="1">
                <a:solidFill>
                  <a:srgbClr val="FFFFFF"/>
                </a:solidFill>
                <a:latin typeface="Inter"/>
                <a:ea typeface="Inter"/>
                <a:cs typeface="Inter"/>
                <a:sym typeface="Inter"/>
              </a:rPr>
              <a:t>kosten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mogen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echter</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geheel</a:t>
            </a:r>
            <a:r>
              <a:rPr lang="en-US" sz="2699" dirty="0">
                <a:solidFill>
                  <a:srgbClr val="FFFFFF"/>
                </a:solidFill>
                <a:latin typeface="Inter"/>
                <a:ea typeface="Inter"/>
                <a:cs typeface="Inter"/>
                <a:sym typeface="Inter"/>
              </a:rPr>
              <a:t> of </a:t>
            </a:r>
            <a:r>
              <a:rPr lang="en-US" sz="2699" dirty="0" err="1">
                <a:solidFill>
                  <a:srgbClr val="FFFFFF"/>
                </a:solidFill>
                <a:latin typeface="Inter"/>
                <a:ea typeface="Inter"/>
                <a:cs typeface="Inter"/>
                <a:sym typeface="Inter"/>
              </a:rPr>
              <a:t>gedeeltelijk</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worden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gecompenseerd</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indien</a:t>
            </a:r>
            <a:r>
              <a:rPr lang="en-US" sz="2699" dirty="0">
                <a:solidFill>
                  <a:srgbClr val="FFFFFF"/>
                </a:solidFill>
                <a:latin typeface="Inter"/>
                <a:ea typeface="Inter"/>
                <a:cs typeface="Inter"/>
                <a:sym typeface="Inter"/>
              </a:rPr>
              <a:t> de </a:t>
            </a:r>
            <a:r>
              <a:rPr lang="en-US" sz="2699" dirty="0" err="1">
                <a:solidFill>
                  <a:srgbClr val="FFFFFF"/>
                </a:solidFill>
                <a:latin typeface="Inter"/>
                <a:ea typeface="Inter"/>
                <a:cs typeface="Inter"/>
                <a:sym typeface="Inter"/>
              </a:rPr>
              <a:t>rechter</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dit</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geraden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acht</a:t>
            </a:r>
            <a:r>
              <a:rPr lang="en-US" sz="2699" dirty="0">
                <a:solidFill>
                  <a:srgbClr val="FFFFFF"/>
                </a:solidFill>
                <a:latin typeface="Inter"/>
                <a:ea typeface="Inter"/>
                <a:cs typeface="Inter"/>
                <a:sym typeface="Inter"/>
              </a:rPr>
              <a:t> met het </a:t>
            </a:r>
            <a:r>
              <a:rPr lang="en-US" sz="2699" dirty="0" err="1">
                <a:solidFill>
                  <a:srgbClr val="FFFFFF"/>
                </a:solidFill>
                <a:latin typeface="Inter"/>
                <a:ea typeface="Inter"/>
                <a:cs typeface="Inter"/>
                <a:sym typeface="Inter"/>
              </a:rPr>
              <a:t>oog</a:t>
            </a:r>
            <a:r>
              <a:rPr lang="en-US" sz="2699" dirty="0">
                <a:solidFill>
                  <a:srgbClr val="FFFFFF"/>
                </a:solidFill>
                <a:latin typeface="Inter"/>
                <a:ea typeface="Inter"/>
                <a:cs typeface="Inter"/>
                <a:sym typeface="Inter"/>
              </a:rPr>
              <a:t> op de </a:t>
            </a:r>
            <a:r>
              <a:rPr lang="en-US" sz="2699" dirty="0" err="1">
                <a:solidFill>
                  <a:srgbClr val="FFFFFF"/>
                </a:solidFill>
                <a:latin typeface="Inter"/>
                <a:ea typeface="Inter"/>
                <a:cs typeface="Inter"/>
                <a:sym typeface="Inter"/>
              </a:rPr>
              <a:t>omstandigheden</a:t>
            </a:r>
            <a:r>
              <a:rPr lang="en-US" sz="2699" dirty="0">
                <a:solidFill>
                  <a:srgbClr val="FFFFFF"/>
                </a:solidFill>
                <a:latin typeface="Inter"/>
                <a:ea typeface="Inter"/>
                <a:cs typeface="Inter"/>
                <a:sym typeface="Inter"/>
              </a:rPr>
              <a:t> van het </a:t>
            </a:r>
            <a:r>
              <a:rPr lang="en-US" sz="2699" dirty="0" err="1">
                <a:solidFill>
                  <a:srgbClr val="FFFFFF"/>
                </a:solidFill>
                <a:latin typeface="Inter"/>
                <a:ea typeface="Inter"/>
                <a:cs typeface="Inter"/>
                <a:sym typeface="Inter"/>
              </a:rPr>
              <a:t>geval</a:t>
            </a:r>
            <a:r>
              <a:rPr lang="en-US" sz="2699" dirty="0">
                <a:solidFill>
                  <a:srgbClr val="FFFFFF"/>
                </a:solidFill>
                <a:latin typeface="Inter"/>
                <a:ea typeface="Inter"/>
                <a:cs typeface="Inter"/>
                <a:sym typeface="Inter"/>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10B36-13FA-D003-D9C5-762A1F32DE9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5555629-85C0-22BC-AEB6-A8E51C3D1FA9}"/>
              </a:ext>
            </a:extLst>
          </p:cNvPr>
          <p:cNvGrpSpPr/>
          <p:nvPr/>
        </p:nvGrpSpPr>
        <p:grpSpPr>
          <a:xfrm>
            <a:off x="5309284" y="0"/>
            <a:ext cx="12978716" cy="10287000"/>
            <a:chOff x="0" y="0"/>
            <a:chExt cx="3418263" cy="2709333"/>
          </a:xfrm>
        </p:grpSpPr>
        <p:sp>
          <p:nvSpPr>
            <p:cNvPr id="3" name="Freeform 3">
              <a:extLst>
                <a:ext uri="{FF2B5EF4-FFF2-40B4-BE49-F238E27FC236}">
                  <a16:creationId xmlns:a16="http://schemas.microsoft.com/office/drawing/2014/main" id="{748A891E-AFAC-C905-1EBA-D67B79DD65FD}"/>
                </a:ext>
              </a:extLst>
            </p:cNvPr>
            <p:cNvSpPr/>
            <p:nvPr/>
          </p:nvSpPr>
          <p:spPr>
            <a:xfrm>
              <a:off x="0" y="0"/>
              <a:ext cx="3418263" cy="2709333"/>
            </a:xfrm>
            <a:custGeom>
              <a:avLst/>
              <a:gdLst/>
              <a:ahLst/>
              <a:cxnLst/>
              <a:rect l="l" t="t" r="r" b="b"/>
              <a:pathLst>
                <a:path w="3418263" h="2709333">
                  <a:moveTo>
                    <a:pt x="0" y="0"/>
                  </a:moveTo>
                  <a:lnTo>
                    <a:pt x="3418263" y="0"/>
                  </a:lnTo>
                  <a:lnTo>
                    <a:pt x="3418263"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B5D47550-07B1-9985-ABFA-8744466931FE}"/>
                </a:ext>
              </a:extLst>
            </p:cNvPr>
            <p:cNvSpPr txBox="1"/>
            <p:nvPr/>
          </p:nvSpPr>
          <p:spPr>
            <a:xfrm>
              <a:off x="0" y="-47625"/>
              <a:ext cx="3418263"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A9CACA39-C9F4-4789-ABC1-F91B0E12109B}"/>
              </a:ext>
            </a:extLst>
          </p:cNvPr>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a:p>
        </p:txBody>
      </p:sp>
      <p:grpSp>
        <p:nvGrpSpPr>
          <p:cNvPr id="6" name="Group 6">
            <a:extLst>
              <a:ext uri="{FF2B5EF4-FFF2-40B4-BE49-F238E27FC236}">
                <a16:creationId xmlns:a16="http://schemas.microsoft.com/office/drawing/2014/main" id="{EAA02B42-EB07-1551-0631-3993C43E3B3B}"/>
              </a:ext>
            </a:extLst>
          </p:cNvPr>
          <p:cNvGrpSpPr/>
          <p:nvPr/>
        </p:nvGrpSpPr>
        <p:grpSpPr>
          <a:xfrm>
            <a:off x="6461708" y="3988288"/>
            <a:ext cx="877649" cy="877649"/>
            <a:chOff x="-43543" y="-590495"/>
            <a:chExt cx="812800" cy="812800"/>
          </a:xfrm>
        </p:grpSpPr>
        <p:sp>
          <p:nvSpPr>
            <p:cNvPr id="7" name="Freeform 7">
              <a:extLst>
                <a:ext uri="{FF2B5EF4-FFF2-40B4-BE49-F238E27FC236}">
                  <a16:creationId xmlns:a16="http://schemas.microsoft.com/office/drawing/2014/main" id="{C0DFC254-E5CD-E5F3-48A3-D87FE6376C8C}"/>
                </a:ext>
              </a:extLst>
            </p:cNvPr>
            <p:cNvSpPr/>
            <p:nvPr/>
          </p:nvSpPr>
          <p:spPr>
            <a:xfrm>
              <a:off x="-43543" y="-590495"/>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8" name="TextBox 8">
              <a:extLst>
                <a:ext uri="{FF2B5EF4-FFF2-40B4-BE49-F238E27FC236}">
                  <a16:creationId xmlns:a16="http://schemas.microsoft.com/office/drawing/2014/main" id="{572A278A-25DA-AAA2-FC10-3DBA29B8D84C}"/>
                </a:ext>
              </a:extLst>
            </p:cNvPr>
            <p:cNvSpPr txBox="1"/>
            <p:nvPr/>
          </p:nvSpPr>
          <p:spPr>
            <a:xfrm>
              <a:off x="32656" y="-590495"/>
              <a:ext cx="660400" cy="812800"/>
            </a:xfrm>
            <a:prstGeom prst="rect">
              <a:avLst/>
            </a:prstGeom>
          </p:spPr>
          <p:txBody>
            <a:bodyPr lIns="44470" tIns="44470" rIns="44470" bIns="44470" rtlCol="0" anchor="ctr"/>
            <a:lstStyle/>
            <a:p>
              <a:pPr algn="ctr">
                <a:lnSpc>
                  <a:spcPts val="4199"/>
                </a:lnSpc>
              </a:pPr>
              <a:r>
                <a:rPr lang="en-US" sz="2999" b="1" dirty="0">
                  <a:solidFill>
                    <a:srgbClr val="000000"/>
                  </a:solidFill>
                  <a:latin typeface="Inter Bold"/>
                  <a:ea typeface="Inter Bold"/>
                  <a:cs typeface="Inter Bold"/>
                  <a:sym typeface="Inter Bold"/>
                </a:rPr>
                <a:t>02</a:t>
              </a:r>
            </a:p>
          </p:txBody>
        </p:sp>
      </p:grpSp>
      <p:grpSp>
        <p:nvGrpSpPr>
          <p:cNvPr id="9" name="Group 9">
            <a:extLst>
              <a:ext uri="{FF2B5EF4-FFF2-40B4-BE49-F238E27FC236}">
                <a16:creationId xmlns:a16="http://schemas.microsoft.com/office/drawing/2014/main" id="{8476EF8F-CF66-CA8A-C65F-100E4BDA9E30}"/>
              </a:ext>
            </a:extLst>
          </p:cNvPr>
          <p:cNvGrpSpPr/>
          <p:nvPr/>
        </p:nvGrpSpPr>
        <p:grpSpPr>
          <a:xfrm>
            <a:off x="6508725" y="2046434"/>
            <a:ext cx="877649" cy="872872"/>
            <a:chOff x="0" y="161843"/>
            <a:chExt cx="812800" cy="808376"/>
          </a:xfrm>
        </p:grpSpPr>
        <p:sp>
          <p:nvSpPr>
            <p:cNvPr id="10" name="Freeform 10">
              <a:extLst>
                <a:ext uri="{FF2B5EF4-FFF2-40B4-BE49-F238E27FC236}">
                  <a16:creationId xmlns:a16="http://schemas.microsoft.com/office/drawing/2014/main" id="{F2A4BD2D-AE79-B802-BE2D-F4FD518826FA}"/>
                </a:ext>
              </a:extLst>
            </p:cNvPr>
            <p:cNvSpPr/>
            <p:nvPr/>
          </p:nvSpPr>
          <p:spPr>
            <a:xfrm>
              <a:off x="0" y="161843"/>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11" name="TextBox 11">
              <a:extLst>
                <a:ext uri="{FF2B5EF4-FFF2-40B4-BE49-F238E27FC236}">
                  <a16:creationId xmlns:a16="http://schemas.microsoft.com/office/drawing/2014/main" id="{0859DD17-EB1B-568E-5069-B49492026589}"/>
                </a:ext>
              </a:extLst>
            </p:cNvPr>
            <p:cNvSpPr txBox="1"/>
            <p:nvPr/>
          </p:nvSpPr>
          <p:spPr>
            <a:xfrm>
              <a:off x="63350" y="161843"/>
              <a:ext cx="660400" cy="713955"/>
            </a:xfrm>
            <a:prstGeom prst="rect">
              <a:avLst/>
            </a:prstGeom>
          </p:spPr>
          <p:txBody>
            <a:bodyPr lIns="44470" tIns="44470" rIns="44470" bIns="44470" rtlCol="0" anchor="ctr"/>
            <a:lstStyle/>
            <a:p>
              <a:pPr algn="ctr">
                <a:lnSpc>
                  <a:spcPts val="4199"/>
                </a:lnSpc>
              </a:pPr>
              <a:r>
                <a:rPr lang="en-US" sz="2999" b="1" dirty="0">
                  <a:solidFill>
                    <a:srgbClr val="231F20"/>
                  </a:solidFill>
                  <a:latin typeface="Inter Bold"/>
                  <a:ea typeface="Inter Bold"/>
                  <a:cs typeface="Inter Bold"/>
                  <a:sym typeface="Inter Bold"/>
                </a:rPr>
                <a:t>01</a:t>
              </a:r>
            </a:p>
          </p:txBody>
        </p:sp>
      </p:grpSp>
      <p:grpSp>
        <p:nvGrpSpPr>
          <p:cNvPr id="12" name="Group 12">
            <a:extLst>
              <a:ext uri="{FF2B5EF4-FFF2-40B4-BE49-F238E27FC236}">
                <a16:creationId xmlns:a16="http://schemas.microsoft.com/office/drawing/2014/main" id="{D6368E2D-7850-252F-0A9B-603919B2C349}"/>
              </a:ext>
            </a:extLst>
          </p:cNvPr>
          <p:cNvGrpSpPr/>
          <p:nvPr/>
        </p:nvGrpSpPr>
        <p:grpSpPr>
          <a:xfrm>
            <a:off x="6508725" y="7185660"/>
            <a:ext cx="877649" cy="877649"/>
            <a:chOff x="0" y="0"/>
            <a:chExt cx="812800" cy="812800"/>
          </a:xfrm>
        </p:grpSpPr>
        <p:sp>
          <p:nvSpPr>
            <p:cNvPr id="13" name="Freeform 13">
              <a:extLst>
                <a:ext uri="{FF2B5EF4-FFF2-40B4-BE49-F238E27FC236}">
                  <a16:creationId xmlns:a16="http://schemas.microsoft.com/office/drawing/2014/main" id="{DF7C27DB-8198-C6CF-4C70-EFA264C813F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E4D2"/>
            </a:solidFill>
          </p:spPr>
          <p:txBody>
            <a:bodyPr/>
            <a:lstStyle/>
            <a:p>
              <a:endParaRPr lang="nl-NL"/>
            </a:p>
          </p:txBody>
        </p:sp>
        <p:sp>
          <p:nvSpPr>
            <p:cNvPr id="14" name="TextBox 14">
              <a:extLst>
                <a:ext uri="{FF2B5EF4-FFF2-40B4-BE49-F238E27FC236}">
                  <a16:creationId xmlns:a16="http://schemas.microsoft.com/office/drawing/2014/main" id="{14BB0876-3DFF-66F1-6B8F-0CAF5D5C74B8}"/>
                </a:ext>
              </a:extLst>
            </p:cNvPr>
            <p:cNvSpPr txBox="1"/>
            <p:nvPr/>
          </p:nvSpPr>
          <p:spPr>
            <a:xfrm>
              <a:off x="76200" y="19050"/>
              <a:ext cx="660400" cy="717550"/>
            </a:xfrm>
            <a:prstGeom prst="rect">
              <a:avLst/>
            </a:prstGeom>
          </p:spPr>
          <p:txBody>
            <a:bodyPr lIns="44470" tIns="44470" rIns="44470" bIns="44470" rtlCol="0" anchor="ctr"/>
            <a:lstStyle/>
            <a:p>
              <a:pPr algn="ctr">
                <a:lnSpc>
                  <a:spcPts val="4199"/>
                </a:lnSpc>
              </a:pPr>
              <a:r>
                <a:rPr lang="en-US" sz="2999" b="1" dirty="0">
                  <a:solidFill>
                    <a:srgbClr val="000000"/>
                  </a:solidFill>
                  <a:latin typeface="Inter Bold"/>
                  <a:ea typeface="Inter Bold"/>
                  <a:cs typeface="Inter Bold"/>
                  <a:sym typeface="Inter Bold"/>
                </a:rPr>
                <a:t>04</a:t>
              </a:r>
            </a:p>
          </p:txBody>
        </p:sp>
      </p:grpSp>
      <p:sp>
        <p:nvSpPr>
          <p:cNvPr id="16" name="TextBox 16">
            <a:extLst>
              <a:ext uri="{FF2B5EF4-FFF2-40B4-BE49-F238E27FC236}">
                <a16:creationId xmlns:a16="http://schemas.microsoft.com/office/drawing/2014/main" id="{A2B29DE5-0D74-1119-953B-38297D6707EA}"/>
              </a:ext>
            </a:extLst>
          </p:cNvPr>
          <p:cNvSpPr txBox="1"/>
          <p:nvPr/>
        </p:nvSpPr>
        <p:spPr>
          <a:xfrm>
            <a:off x="839945" y="533694"/>
            <a:ext cx="6818840" cy="861060"/>
          </a:xfrm>
          <a:prstGeom prst="rect">
            <a:avLst/>
          </a:prstGeom>
        </p:spPr>
        <p:txBody>
          <a:bodyPr lIns="0" tIns="0" rIns="0" bIns="0" rtlCol="0" anchor="t">
            <a:spAutoFit/>
          </a:bodyPr>
          <a:lstStyle/>
          <a:p>
            <a:pPr algn="l">
              <a:lnSpc>
                <a:spcPts val="6510"/>
              </a:lnSpc>
            </a:pPr>
            <a:r>
              <a:rPr lang="en-US" sz="6200" b="1" dirty="0" err="1">
                <a:solidFill>
                  <a:srgbClr val="A31A67"/>
                </a:solidFill>
                <a:latin typeface="Inter Bold"/>
                <a:ea typeface="Inter Bold"/>
                <a:cs typeface="Inter Bold"/>
                <a:sym typeface="Inter Bold"/>
              </a:rPr>
              <a:t>Termijnen</a:t>
            </a:r>
            <a:endParaRPr lang="en-US" sz="6200" b="1" dirty="0">
              <a:solidFill>
                <a:srgbClr val="A31A67"/>
              </a:solidFill>
              <a:latin typeface="Inter Bold"/>
              <a:ea typeface="Inter Bold"/>
              <a:cs typeface="Inter Bold"/>
              <a:sym typeface="Inter Bold"/>
            </a:endParaRPr>
          </a:p>
        </p:txBody>
      </p:sp>
      <p:sp>
        <p:nvSpPr>
          <p:cNvPr id="17" name="TextBox 17">
            <a:extLst>
              <a:ext uri="{FF2B5EF4-FFF2-40B4-BE49-F238E27FC236}">
                <a16:creationId xmlns:a16="http://schemas.microsoft.com/office/drawing/2014/main" id="{2DFA4688-220B-84CA-998F-791F7614394E}"/>
              </a:ext>
            </a:extLst>
          </p:cNvPr>
          <p:cNvSpPr txBox="1"/>
          <p:nvPr/>
        </p:nvSpPr>
        <p:spPr>
          <a:xfrm>
            <a:off x="7837749" y="1958714"/>
            <a:ext cx="7641844" cy="1292662"/>
          </a:xfrm>
          <a:prstGeom prst="rect">
            <a:avLst/>
          </a:prstGeom>
        </p:spPr>
        <p:txBody>
          <a:bodyPr lIns="0" tIns="0" rIns="0" bIns="0" rtlCol="0" anchor="t">
            <a:spAutoFit/>
          </a:bodyPr>
          <a:lstStyle/>
          <a:p>
            <a:pPr>
              <a:defRPr/>
            </a:pPr>
            <a:r>
              <a:rPr lang="nl-NL" altLang="nl-NL" sz="2800" dirty="0">
                <a:solidFill>
                  <a:schemeClr val="bg1"/>
                </a:solidFill>
              </a:rPr>
              <a:t>Binnen 5 werkdagen na ontvangst aanvraagformulier moet de kantonrechter beslissen of de zaak in behandeling wordt genomen</a:t>
            </a:r>
          </a:p>
        </p:txBody>
      </p:sp>
      <p:sp>
        <p:nvSpPr>
          <p:cNvPr id="18" name="TextBox 18">
            <a:extLst>
              <a:ext uri="{FF2B5EF4-FFF2-40B4-BE49-F238E27FC236}">
                <a16:creationId xmlns:a16="http://schemas.microsoft.com/office/drawing/2014/main" id="{77003BDB-9E8B-BFD3-2E52-3531511AA65D}"/>
              </a:ext>
            </a:extLst>
          </p:cNvPr>
          <p:cNvSpPr txBox="1"/>
          <p:nvPr/>
        </p:nvSpPr>
        <p:spPr>
          <a:xfrm>
            <a:off x="7905494" y="3988288"/>
            <a:ext cx="7641844" cy="861774"/>
          </a:xfrm>
          <a:prstGeom prst="rect">
            <a:avLst/>
          </a:prstGeom>
        </p:spPr>
        <p:txBody>
          <a:bodyPr lIns="0" tIns="0" rIns="0" bIns="0" rtlCol="0" anchor="t">
            <a:spAutoFit/>
          </a:bodyPr>
          <a:lstStyle/>
          <a:p>
            <a:pPr>
              <a:defRPr/>
            </a:pPr>
            <a:r>
              <a:rPr lang="nl-NL" altLang="nl-NL" sz="2800" dirty="0">
                <a:solidFill>
                  <a:schemeClr val="bg1"/>
                </a:solidFill>
              </a:rPr>
              <a:t>Opgeven verhinderdata: binnen 5 werkdagen na verzoek rechtbank</a:t>
            </a:r>
          </a:p>
        </p:txBody>
      </p:sp>
      <p:sp>
        <p:nvSpPr>
          <p:cNvPr id="19" name="TextBox 19">
            <a:extLst>
              <a:ext uri="{FF2B5EF4-FFF2-40B4-BE49-F238E27FC236}">
                <a16:creationId xmlns:a16="http://schemas.microsoft.com/office/drawing/2014/main" id="{17577D26-558C-D440-815D-2E092B767CED}"/>
              </a:ext>
            </a:extLst>
          </p:cNvPr>
          <p:cNvSpPr txBox="1"/>
          <p:nvPr/>
        </p:nvSpPr>
        <p:spPr>
          <a:xfrm>
            <a:off x="7905494" y="7185660"/>
            <a:ext cx="7641844" cy="934166"/>
          </a:xfrm>
          <a:prstGeom prst="rect">
            <a:avLst/>
          </a:prstGeom>
        </p:spPr>
        <p:txBody>
          <a:bodyPr lIns="0" tIns="0" rIns="0" bIns="0" rtlCol="0" anchor="t">
            <a:spAutoFit/>
          </a:bodyPr>
          <a:lstStyle/>
          <a:p>
            <a:pPr algn="l">
              <a:lnSpc>
                <a:spcPts val="3779"/>
              </a:lnSpc>
            </a:pPr>
            <a:r>
              <a:rPr lang="en-US" sz="2699" dirty="0" err="1">
                <a:solidFill>
                  <a:srgbClr val="FFFFFF"/>
                </a:solidFill>
                <a:latin typeface="Inter"/>
                <a:ea typeface="Inter"/>
                <a:cs typeface="Inter"/>
                <a:sym typeface="Inter"/>
              </a:rPr>
              <a:t>Uitstel</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zitting</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vragen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binnen</a:t>
            </a:r>
            <a:r>
              <a:rPr lang="en-US" sz="2699" dirty="0">
                <a:solidFill>
                  <a:srgbClr val="FFFFFF"/>
                </a:solidFill>
                <a:latin typeface="Inter"/>
                <a:ea typeface="Inter"/>
                <a:cs typeface="Inter"/>
                <a:sym typeface="Inter"/>
              </a:rPr>
              <a:t> 5 </a:t>
            </a:r>
            <a:r>
              <a:rPr lang="en-US" sz="2699" dirty="0" err="1">
                <a:solidFill>
                  <a:srgbClr val="FFFFFF"/>
                </a:solidFill>
                <a:latin typeface="Inter"/>
                <a:ea typeface="Inter"/>
                <a:cs typeface="Inter"/>
                <a:sym typeface="Inter"/>
              </a:rPr>
              <a:t>werkdagen</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na</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verzending</a:t>
            </a:r>
            <a:r>
              <a:rPr lang="en-US" sz="2699" dirty="0">
                <a:solidFill>
                  <a:srgbClr val="FFFFFF"/>
                </a:solidFill>
                <a:latin typeface="Inter"/>
                <a:ea typeface="Inter"/>
                <a:cs typeface="Inter"/>
                <a:sym typeface="Inter"/>
              </a:rPr>
              <a:t> </a:t>
            </a:r>
            <a:r>
              <a:rPr lang="en-US" sz="2699" dirty="0" err="1">
                <a:solidFill>
                  <a:srgbClr val="FFFFFF"/>
                </a:solidFill>
                <a:latin typeface="Inter"/>
                <a:ea typeface="Inter"/>
                <a:cs typeface="Inter"/>
                <a:sym typeface="Inter"/>
              </a:rPr>
              <a:t>oproep</a:t>
            </a:r>
            <a:endParaRPr lang="en-US" sz="2699" dirty="0">
              <a:solidFill>
                <a:srgbClr val="FFFFFF"/>
              </a:solidFill>
              <a:latin typeface="Inter"/>
              <a:ea typeface="Inter"/>
              <a:cs typeface="Inter"/>
              <a:sym typeface="Inter"/>
            </a:endParaRPr>
          </a:p>
        </p:txBody>
      </p:sp>
      <p:grpSp>
        <p:nvGrpSpPr>
          <p:cNvPr id="20" name="Group 9">
            <a:extLst>
              <a:ext uri="{FF2B5EF4-FFF2-40B4-BE49-F238E27FC236}">
                <a16:creationId xmlns:a16="http://schemas.microsoft.com/office/drawing/2014/main" id="{3C706033-59CD-8FEF-2CCB-9992FEFB2AD7}"/>
              </a:ext>
            </a:extLst>
          </p:cNvPr>
          <p:cNvGrpSpPr/>
          <p:nvPr/>
        </p:nvGrpSpPr>
        <p:grpSpPr>
          <a:xfrm>
            <a:off x="6474067" y="5534116"/>
            <a:ext cx="877649" cy="872872"/>
            <a:chOff x="0" y="0"/>
            <a:chExt cx="812800" cy="808376"/>
          </a:xfrm>
        </p:grpSpPr>
        <p:sp>
          <p:nvSpPr>
            <p:cNvPr id="21" name="Freeform 10">
              <a:extLst>
                <a:ext uri="{FF2B5EF4-FFF2-40B4-BE49-F238E27FC236}">
                  <a16:creationId xmlns:a16="http://schemas.microsoft.com/office/drawing/2014/main" id="{DC9A406A-D318-8475-E8C2-ED6E60203E89}"/>
                </a:ext>
              </a:extLst>
            </p:cNvPr>
            <p:cNvSpPr/>
            <p:nvPr/>
          </p:nvSpPr>
          <p:spPr>
            <a:xfrm>
              <a:off x="0" y="0"/>
              <a:ext cx="812800" cy="808376"/>
            </a:xfrm>
            <a:custGeom>
              <a:avLst/>
              <a:gdLst/>
              <a:ahLst/>
              <a:cxnLst/>
              <a:rect l="l" t="t" r="r" b="b"/>
              <a:pathLst>
                <a:path w="812800" h="808376">
                  <a:moveTo>
                    <a:pt x="406400" y="0"/>
                  </a:moveTo>
                  <a:cubicBezTo>
                    <a:pt x="181951" y="0"/>
                    <a:pt x="0" y="180961"/>
                    <a:pt x="0" y="404188"/>
                  </a:cubicBezTo>
                  <a:cubicBezTo>
                    <a:pt x="0" y="627415"/>
                    <a:pt x="181951" y="808376"/>
                    <a:pt x="406400" y="808376"/>
                  </a:cubicBezTo>
                  <a:cubicBezTo>
                    <a:pt x="630849" y="808376"/>
                    <a:pt x="812800" y="627415"/>
                    <a:pt x="812800" y="404188"/>
                  </a:cubicBezTo>
                  <a:cubicBezTo>
                    <a:pt x="812800" y="180961"/>
                    <a:pt x="630849" y="0"/>
                    <a:pt x="406400" y="0"/>
                  </a:cubicBezTo>
                  <a:close/>
                </a:path>
              </a:pathLst>
            </a:custGeom>
            <a:solidFill>
              <a:srgbClr val="EAE4D2"/>
            </a:solidFill>
          </p:spPr>
          <p:txBody>
            <a:bodyPr/>
            <a:lstStyle/>
            <a:p>
              <a:endParaRPr lang="nl-NL"/>
            </a:p>
          </p:txBody>
        </p:sp>
        <p:sp>
          <p:nvSpPr>
            <p:cNvPr id="22" name="TextBox 11">
              <a:extLst>
                <a:ext uri="{FF2B5EF4-FFF2-40B4-BE49-F238E27FC236}">
                  <a16:creationId xmlns:a16="http://schemas.microsoft.com/office/drawing/2014/main" id="{86D24AEE-86E7-5820-2D33-C22EE640E8D2}"/>
                </a:ext>
              </a:extLst>
            </p:cNvPr>
            <p:cNvSpPr txBox="1"/>
            <p:nvPr/>
          </p:nvSpPr>
          <p:spPr>
            <a:xfrm>
              <a:off x="76200" y="18635"/>
              <a:ext cx="660400" cy="713955"/>
            </a:xfrm>
            <a:prstGeom prst="rect">
              <a:avLst/>
            </a:prstGeom>
          </p:spPr>
          <p:txBody>
            <a:bodyPr lIns="44470" tIns="44470" rIns="44470" bIns="44470" rtlCol="0" anchor="ctr"/>
            <a:lstStyle/>
            <a:p>
              <a:pPr algn="ctr">
                <a:lnSpc>
                  <a:spcPts val="4199"/>
                </a:lnSpc>
              </a:pPr>
              <a:r>
                <a:rPr lang="en-US" sz="2999" b="1" dirty="0">
                  <a:solidFill>
                    <a:srgbClr val="231F20"/>
                  </a:solidFill>
                  <a:latin typeface="Inter Bold"/>
                  <a:ea typeface="Inter Bold"/>
                  <a:cs typeface="Inter Bold"/>
                  <a:sym typeface="Inter Bold"/>
                </a:rPr>
                <a:t>03</a:t>
              </a:r>
            </a:p>
          </p:txBody>
        </p:sp>
      </p:grpSp>
      <p:sp>
        <p:nvSpPr>
          <p:cNvPr id="23" name="TextBox 18">
            <a:extLst>
              <a:ext uri="{FF2B5EF4-FFF2-40B4-BE49-F238E27FC236}">
                <a16:creationId xmlns:a16="http://schemas.microsoft.com/office/drawing/2014/main" id="{E08AB23C-284B-591F-37A7-3CBBB2EF1FA2}"/>
              </a:ext>
            </a:extLst>
          </p:cNvPr>
          <p:cNvSpPr txBox="1"/>
          <p:nvPr/>
        </p:nvSpPr>
        <p:spPr>
          <a:xfrm>
            <a:off x="8000133" y="5586974"/>
            <a:ext cx="7641844" cy="861774"/>
          </a:xfrm>
          <a:prstGeom prst="rect">
            <a:avLst/>
          </a:prstGeom>
        </p:spPr>
        <p:txBody>
          <a:bodyPr lIns="0" tIns="0" rIns="0" bIns="0" rtlCol="0" anchor="t">
            <a:spAutoFit/>
          </a:bodyPr>
          <a:lstStyle/>
          <a:p>
            <a:pPr>
              <a:defRPr/>
            </a:pPr>
            <a:r>
              <a:rPr lang="nl-NL" altLang="nl-NL" sz="2800" dirty="0">
                <a:solidFill>
                  <a:schemeClr val="bg1"/>
                </a:solidFill>
              </a:rPr>
              <a:t>Stukken indienen: uiterlijk 10 werkdagen voor de zitting</a:t>
            </a:r>
          </a:p>
        </p:txBody>
      </p:sp>
      <p:pic>
        <p:nvPicPr>
          <p:cNvPr id="4098" name="Picture 2" descr="Op welk moment ging de tijd in?">
            <a:extLst>
              <a:ext uri="{FF2B5EF4-FFF2-40B4-BE49-F238E27FC236}">
                <a16:creationId xmlns:a16="http://schemas.microsoft.com/office/drawing/2014/main" id="{2A5F9811-80D9-B623-F19F-299BBA1ECA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4171" y="3695700"/>
            <a:ext cx="3562659" cy="2362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095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D36ED-974A-1481-1983-2679C0D1A7C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69DCED4-AD72-18C1-499D-F1DACC14C086}"/>
              </a:ext>
            </a:extLst>
          </p:cNvPr>
          <p:cNvGrpSpPr/>
          <p:nvPr/>
        </p:nvGrpSpPr>
        <p:grpSpPr>
          <a:xfrm>
            <a:off x="5309284" y="0"/>
            <a:ext cx="12978716" cy="10287000"/>
            <a:chOff x="0" y="0"/>
            <a:chExt cx="3418263" cy="2709333"/>
          </a:xfrm>
        </p:grpSpPr>
        <p:sp>
          <p:nvSpPr>
            <p:cNvPr id="3" name="Freeform 3">
              <a:extLst>
                <a:ext uri="{FF2B5EF4-FFF2-40B4-BE49-F238E27FC236}">
                  <a16:creationId xmlns:a16="http://schemas.microsoft.com/office/drawing/2014/main" id="{789C0B37-FF57-F23F-B824-FF44DE309846}"/>
                </a:ext>
              </a:extLst>
            </p:cNvPr>
            <p:cNvSpPr/>
            <p:nvPr/>
          </p:nvSpPr>
          <p:spPr>
            <a:xfrm>
              <a:off x="0" y="0"/>
              <a:ext cx="3418263" cy="2709333"/>
            </a:xfrm>
            <a:custGeom>
              <a:avLst/>
              <a:gdLst/>
              <a:ahLst/>
              <a:cxnLst/>
              <a:rect l="l" t="t" r="r" b="b"/>
              <a:pathLst>
                <a:path w="3418263" h="2709333">
                  <a:moveTo>
                    <a:pt x="0" y="0"/>
                  </a:moveTo>
                  <a:lnTo>
                    <a:pt x="3418263" y="0"/>
                  </a:lnTo>
                  <a:lnTo>
                    <a:pt x="3418263" y="2709333"/>
                  </a:lnTo>
                  <a:lnTo>
                    <a:pt x="0" y="2709333"/>
                  </a:lnTo>
                  <a:close/>
                </a:path>
              </a:pathLst>
            </a:custGeom>
            <a:solidFill>
              <a:srgbClr val="253266"/>
            </a:solidFill>
          </p:spPr>
          <p:txBody>
            <a:bodyPr/>
            <a:lstStyle/>
            <a:p>
              <a:endParaRPr lang="nl-NL"/>
            </a:p>
          </p:txBody>
        </p:sp>
        <p:sp>
          <p:nvSpPr>
            <p:cNvPr id="4" name="TextBox 4">
              <a:extLst>
                <a:ext uri="{FF2B5EF4-FFF2-40B4-BE49-F238E27FC236}">
                  <a16:creationId xmlns:a16="http://schemas.microsoft.com/office/drawing/2014/main" id="{50E71DF4-8608-BE93-462D-31C36FE8C3DC}"/>
                </a:ext>
              </a:extLst>
            </p:cNvPr>
            <p:cNvSpPr txBox="1"/>
            <p:nvPr/>
          </p:nvSpPr>
          <p:spPr>
            <a:xfrm>
              <a:off x="0" y="-47625"/>
              <a:ext cx="3418263" cy="2756958"/>
            </a:xfrm>
            <a:prstGeom prst="rect">
              <a:avLst/>
            </a:prstGeom>
          </p:spPr>
          <p:txBody>
            <a:bodyPr lIns="50800" tIns="50800" rIns="50800" bIns="50800" rtlCol="0" anchor="ctr"/>
            <a:lstStyle/>
            <a:p>
              <a:pPr algn="ctr">
                <a:lnSpc>
                  <a:spcPts val="2479"/>
                </a:lnSpc>
              </a:pPr>
              <a:endParaRPr/>
            </a:p>
          </p:txBody>
        </p:sp>
      </p:grpSp>
      <p:sp>
        <p:nvSpPr>
          <p:cNvPr id="5" name="AutoShape 5">
            <a:extLst>
              <a:ext uri="{FF2B5EF4-FFF2-40B4-BE49-F238E27FC236}">
                <a16:creationId xmlns:a16="http://schemas.microsoft.com/office/drawing/2014/main" id="{BD2FFE0F-0314-C981-A001-116AF0F446DD}"/>
              </a:ext>
            </a:extLst>
          </p:cNvPr>
          <p:cNvSpPr/>
          <p:nvPr/>
        </p:nvSpPr>
        <p:spPr>
          <a:xfrm flipV="1">
            <a:off x="839945" y="1871678"/>
            <a:ext cx="1858299" cy="0"/>
          </a:xfrm>
          <a:prstGeom prst="line">
            <a:avLst/>
          </a:prstGeom>
          <a:ln w="76200" cap="flat">
            <a:solidFill>
              <a:srgbClr val="F6F6F6"/>
            </a:solidFill>
            <a:prstDash val="solid"/>
            <a:headEnd type="none" w="sm" len="sm"/>
            <a:tailEnd type="none" w="sm" len="sm"/>
          </a:ln>
        </p:spPr>
        <p:txBody>
          <a:bodyPr/>
          <a:lstStyle/>
          <a:p>
            <a:endParaRPr lang="nl-NL" dirty="0"/>
          </a:p>
        </p:txBody>
      </p:sp>
      <p:pic>
        <p:nvPicPr>
          <p:cNvPr id="15" name="Tijdelijke aanduiding voor inhoud 5" descr="vraagteken.jpg">
            <a:extLst>
              <a:ext uri="{FF2B5EF4-FFF2-40B4-BE49-F238E27FC236}">
                <a16:creationId xmlns:a16="http://schemas.microsoft.com/office/drawing/2014/main" id="{1553A444-2D8C-9BB3-7E88-A8FE50BDCAE6}"/>
              </a:ext>
            </a:extLst>
          </p:cNvPr>
          <p:cNvPicPr>
            <a:picLocks noChangeAspect="1"/>
          </p:cNvPicPr>
          <p:nvPr/>
        </p:nvPicPr>
        <p:blipFill rotWithShape="1">
          <a:blip r:embed="rId2" cstate="print"/>
          <a:srcRect l="-119159" t="-3172" r="-62088" b="-6628"/>
          <a:stretch/>
        </p:blipFill>
        <p:spPr bwMode="auto">
          <a:xfrm>
            <a:off x="-457200" y="1843738"/>
            <a:ext cx="20446316" cy="6812758"/>
          </a:xfrm>
          <a:prstGeom prst="rect">
            <a:avLst/>
          </a:prstGeom>
          <a:noFill/>
          <a:ln w="9525">
            <a:noFill/>
            <a:miter lim="800000"/>
            <a:headEnd/>
            <a:tailEnd/>
          </a:ln>
        </p:spPr>
      </p:pic>
      <p:sp>
        <p:nvSpPr>
          <p:cNvPr id="7" name="Tekstvak 6">
            <a:extLst>
              <a:ext uri="{FF2B5EF4-FFF2-40B4-BE49-F238E27FC236}">
                <a16:creationId xmlns:a16="http://schemas.microsoft.com/office/drawing/2014/main" id="{C2B2F11E-233F-03B5-A2BA-F90223D98260}"/>
              </a:ext>
            </a:extLst>
          </p:cNvPr>
          <p:cNvSpPr txBox="1"/>
          <p:nvPr/>
        </p:nvSpPr>
        <p:spPr>
          <a:xfrm>
            <a:off x="533400" y="3253438"/>
            <a:ext cx="4876800" cy="1723549"/>
          </a:xfrm>
          <a:prstGeom prst="rect">
            <a:avLst/>
          </a:prstGeom>
          <a:noFill/>
        </p:spPr>
        <p:txBody>
          <a:bodyPr wrap="square" rtlCol="0">
            <a:spAutoFit/>
          </a:bodyPr>
          <a:lstStyle/>
          <a:p>
            <a:r>
              <a:rPr lang="en-US" sz="8800" b="1" dirty="0" err="1">
                <a:solidFill>
                  <a:srgbClr val="A31A67"/>
                </a:solidFill>
                <a:latin typeface="Inter Bold"/>
                <a:ea typeface="Inter Bold"/>
                <a:cs typeface="Inter Bold"/>
                <a:sym typeface="Inter Bold"/>
              </a:rPr>
              <a:t>Vragen</a:t>
            </a:r>
            <a:r>
              <a:rPr lang="en-US" sz="8800" b="1" dirty="0">
                <a:solidFill>
                  <a:srgbClr val="A31A67"/>
                </a:solidFill>
                <a:latin typeface="Inter Bold"/>
                <a:ea typeface="Inter Bold"/>
                <a:cs typeface="Inter Bold"/>
                <a:sym typeface="Inter Bold"/>
              </a:rPr>
              <a:t>?</a:t>
            </a:r>
          </a:p>
          <a:p>
            <a:endParaRPr lang="nl-NL" dirty="0"/>
          </a:p>
        </p:txBody>
      </p:sp>
    </p:spTree>
    <p:extLst>
      <p:ext uri="{BB962C8B-B14F-4D97-AF65-F5344CB8AC3E}">
        <p14:creationId xmlns:p14="http://schemas.microsoft.com/office/powerpoint/2010/main" val="2887588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KennisItem" ma:contentTypeID="0x0101003D6A691CD1FD426BB6C9CBE61C2BE88000970CD4298871544FB6643732768E6088" ma:contentTypeVersion="4" ma:contentTypeDescription="Een nieuw document maken." ma:contentTypeScope="" ma:versionID="3951ea96ca008e9f45b361b225a27894">
  <xsd:schema xmlns:xsd="http://www.w3.org/2001/XMLSchema" xmlns:xs="http://www.w3.org/2001/XMLSchema" xmlns:p="http://schemas.microsoft.com/office/2006/metadata/properties" xmlns:ns1="http://schemas.microsoft.com/sharepoint/v3" xmlns:ns2="6e88f817-7825-43ee-8de5-ff8bc520e1cf" targetNamespace="http://schemas.microsoft.com/office/2006/metadata/properties" ma:root="true" ma:fieldsID="1a631d75a0a04c83f493593aee397c47" ns1:_="" ns2:_="">
    <xsd:import namespace="http://schemas.microsoft.com/sharepoint/v3"/>
    <xsd:import namespace="6e88f817-7825-43ee-8de5-ff8bc520e1cf"/>
    <xsd:element name="properties">
      <xsd:complexType>
        <xsd:sequence>
          <xsd:element name="documentManagement">
            <xsd:complexType>
              <xsd:all>
                <xsd:element ref="ns1:URL" minOccurs="0"/>
                <xsd:element ref="ns2:MKO_Description" minOccurs="0"/>
                <xsd:element ref="ns2:MKO_Url" minOccurs="0"/>
                <xsd:element ref="ns2:MKO_Volgor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8"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e88f817-7825-43ee-8de5-ff8bc520e1cf" elementFormDefault="qualified">
    <xsd:import namespace="http://schemas.microsoft.com/office/2006/documentManagement/types"/>
    <xsd:import namespace="http://schemas.microsoft.com/office/infopath/2007/PartnerControls"/>
    <xsd:element name="MKO_Description" ma:index="9" nillable="true" ma:displayName="Omschrijving" ma:internalName="MKO_Description">
      <xsd:simpleType>
        <xsd:restriction base="dms:Note">
          <xsd:maxLength value="255"/>
        </xsd:restriction>
      </xsd:simpleType>
    </xsd:element>
    <xsd:element name="MKO_Url" ma:index="10" nillable="true" ma:displayName="MKO_Url" ma:internalName="MKO_Url">
      <xsd:simpleType>
        <xsd:restriction base="dms:Note">
          <xsd:maxLength value="255"/>
        </xsd:restriction>
      </xsd:simpleType>
    </xsd:element>
    <xsd:element name="MKO_Volgorde" ma:index="11" nillable="true" ma:displayName="Volgorde" ma:internalName="MKO_Volgorde" ma:readOnly="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KO_Url xmlns="6e88f817-7825-43ee-8de5-ff8bc520e1cf" xsi:nil="true"/>
    <MKO_Volgorde xmlns="6e88f817-7825-43ee-8de5-ff8bc520e1cf" xsi:nil="true"/>
    <URL xmlns="http://schemas.microsoft.com/sharepoint/v3">
      <Url xsi:nil="true"/>
      <Description xsi:nil="true"/>
    </URL>
    <MKO_Description xmlns="6e88f817-7825-43ee-8de5-ff8bc520e1cf">Presentatie met algemene informatie over de regelrechter.</MKO_Description>
  </documentManagement>
</p:properties>
</file>

<file path=customXml/itemProps1.xml><?xml version="1.0" encoding="utf-8"?>
<ds:datastoreItem xmlns:ds="http://schemas.openxmlformats.org/officeDocument/2006/customXml" ds:itemID="{033743F3-AD5A-45F1-8C8A-EDCAE32670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88f817-7825-43ee-8de5-ff8bc520e1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CBC923-80DD-4A3F-9CF6-17FEAC373555}">
  <ds:schemaRefs>
    <ds:schemaRef ds:uri="http://schemas.microsoft.com/sharepoint/v3/contenttype/forms"/>
  </ds:schemaRefs>
</ds:datastoreItem>
</file>

<file path=customXml/itemProps3.xml><?xml version="1.0" encoding="utf-8"?>
<ds:datastoreItem xmlns:ds="http://schemas.openxmlformats.org/officeDocument/2006/customXml" ds:itemID="{517F8C9A-A7F5-4458-96C2-3D0D0DDC35E1}">
  <ds:schemaRefs>
    <ds:schemaRef ds:uri="6e88f817-7825-43ee-8de5-ff8bc520e1cf"/>
    <ds:schemaRef ds:uri="http://purl.org/dc/elements/1.1/"/>
    <ds:schemaRef ds:uri="http://www.w3.org/XML/1998/namespace"/>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408</TotalTime>
  <Words>1231</Words>
  <Application>Microsoft Office PowerPoint</Application>
  <PresentationFormat>Aangepast</PresentationFormat>
  <Paragraphs>168</Paragraphs>
  <Slides>21</Slides>
  <Notes>1</Notes>
  <HiddenSlides>0</HiddenSlides>
  <MMClips>0</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21</vt:i4>
      </vt:variant>
    </vt:vector>
  </HeadingPairs>
  <TitlesOfParts>
    <vt:vector size="32" baseType="lpstr">
      <vt:lpstr>Inter</vt:lpstr>
      <vt:lpstr>Aptos</vt:lpstr>
      <vt:lpstr>Inter Medium</vt:lpstr>
      <vt:lpstr>Open Sans Semi-Bold</vt:lpstr>
      <vt:lpstr>Arial</vt:lpstr>
      <vt:lpstr>Inter Bold</vt:lpstr>
      <vt:lpstr>Open Sans</vt:lpstr>
      <vt:lpstr>Open Sans Bold</vt:lpstr>
      <vt:lpstr>Calibri</vt:lpstr>
      <vt:lpstr>Open Sans Medium</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Kopie van Regelrechter Kick-off 26 november 2024</dc:title>
  <dc:creator>Wijk, S.D. van (Rechtbank Overijssel)</dc:creator>
  <cp:lastModifiedBy>Wetzels Wim, W.J.J. (Rechtbank Rotterdam)</cp:lastModifiedBy>
  <cp:revision>26</cp:revision>
  <dcterms:created xsi:type="dcterms:W3CDTF">2006-08-16T00:00:00Z</dcterms:created>
  <dcterms:modified xsi:type="dcterms:W3CDTF">2025-03-15T15:15:56Z</dcterms:modified>
  <dc:identifier>DAGXekaCg6o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e0e3f2-e1d2-4d64-96ed-2c56cf223811_Enabled">
    <vt:lpwstr>true</vt:lpwstr>
  </property>
  <property fmtid="{D5CDD505-2E9C-101B-9397-08002B2CF9AE}" pid="3" name="MSIP_Label_b1e0e3f2-e1d2-4d64-96ed-2c56cf223811_SetDate">
    <vt:lpwstr>2024-11-25T11:18:36Z</vt:lpwstr>
  </property>
  <property fmtid="{D5CDD505-2E9C-101B-9397-08002B2CF9AE}" pid="4" name="MSIP_Label_b1e0e3f2-e1d2-4d64-96ed-2c56cf223811_Method">
    <vt:lpwstr>Privileged</vt:lpwstr>
  </property>
  <property fmtid="{D5CDD505-2E9C-101B-9397-08002B2CF9AE}" pid="5" name="MSIP_Label_b1e0e3f2-e1d2-4d64-96ed-2c56cf223811_Name">
    <vt:lpwstr>Test label</vt:lpwstr>
  </property>
  <property fmtid="{D5CDD505-2E9C-101B-9397-08002B2CF9AE}" pid="6" name="MSIP_Label_b1e0e3f2-e1d2-4d64-96ed-2c56cf223811_SiteId">
    <vt:lpwstr>4a7f237b-3fd4-4839-8175-58ce30110251</vt:lpwstr>
  </property>
  <property fmtid="{D5CDD505-2E9C-101B-9397-08002B2CF9AE}" pid="7" name="MSIP_Label_b1e0e3f2-e1d2-4d64-96ed-2c56cf223811_ActionId">
    <vt:lpwstr>181ca9be-2f5a-4ff4-acb6-632020ef445e</vt:lpwstr>
  </property>
  <property fmtid="{D5CDD505-2E9C-101B-9397-08002B2CF9AE}" pid="8" name="MSIP_Label_b1e0e3f2-e1d2-4d64-96ed-2c56cf223811_ContentBits">
    <vt:lpwstr>0</vt:lpwstr>
  </property>
  <property fmtid="{D5CDD505-2E9C-101B-9397-08002B2CF9AE}" pid="9" name="ContentTypeId">
    <vt:lpwstr>0x0101003D6A691CD1FD426BB6C9CBE61C2BE88000970CD4298871544FB6643732768E6088</vt:lpwstr>
  </property>
  <property fmtid="{D5CDD505-2E9C-101B-9397-08002B2CF9AE}" pid="10" name="MKO_KmTitle">
    <vt:lpwstr>Regelrechter</vt:lpwstr>
  </property>
  <property fmtid="{D5CDD505-2E9C-101B-9397-08002B2CF9AE}" pid="11" name="MKO_SharedWith">
    <vt:lpwstr>everyone</vt:lpwstr>
  </property>
  <property fmtid="{D5CDD505-2E9C-101B-9397-08002B2CF9AE}" pid="12" name="MKO_KmId">
    <vt:lpwstr>1fad08e6-7417-47cb-b51f-e9ef3644274a</vt:lpwstr>
  </property>
  <property fmtid="{D5CDD505-2E9C-101B-9397-08002B2CF9AE}" pid="13" name="MKO_Owners">
    <vt:lpwstr>1690;#Wijk, S.D. van (Rechtbank Overijssel);#5422;#Leeuwen - Smit, Cindy van (Programma- en projectenpool Rechtspraak)</vt:lpwstr>
  </property>
  <property fmtid="{D5CDD505-2E9C-101B-9397-08002B2CF9AE}" pid="14" name="MKO_KmType">
    <vt:lpwstr>kennisdossier</vt:lpwstr>
  </property>
  <property fmtid="{D5CDD505-2E9C-101B-9397-08002B2CF9AE}" pid="15" name="_docset_NoMedatataSyncRequired">
    <vt:lpwstr>False</vt:lpwstr>
  </property>
</Properties>
</file>