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60" r:id="rId3"/>
    <p:sldId id="280" r:id="rId4"/>
    <p:sldId id="288" r:id="rId5"/>
    <p:sldId id="292" r:id="rId6"/>
    <p:sldId id="268" r:id="rId7"/>
    <p:sldId id="283" r:id="rId8"/>
    <p:sldId id="289" r:id="rId9"/>
    <p:sldId id="274" r:id="rId10"/>
    <p:sldId id="281" r:id="rId11"/>
    <p:sldId id="291" r:id="rId12"/>
    <p:sldId id="290" r:id="rId13"/>
    <p:sldId id="285" r:id="rId14"/>
    <p:sldId id="297" r:id="rId15"/>
    <p:sldId id="287" r:id="rId16"/>
    <p:sldId id="298" r:id="rId17"/>
    <p:sldId id="293" r:id="rId18"/>
    <p:sldId id="286" r:id="rId19"/>
    <p:sldId id="296" r:id="rId20"/>
  </p:sldIdLst>
  <p:sldSz cx="18288000" cy="10287000"/>
  <p:notesSz cx="6858000" cy="9144000"/>
  <p:embeddedFontLst>
    <p:embeddedFont>
      <p:font typeface="Fira Sans" panose="020B0503050000020004" pitchFamily="34" charset="0"/>
      <p:regular r:id="rId22"/>
      <p:bold r:id="rId23"/>
      <p:italic r:id="rId24"/>
      <p:boldItalic r:id="rId25"/>
    </p:embeddedFont>
    <p:embeddedFont>
      <p:font typeface="Helios Extended Bold" panose="020B0604020202020204" charset="0"/>
      <p:regular r:id="rId26"/>
      <p:bold r:id="rId27"/>
    </p:embeddedFont>
    <p:embeddedFont>
      <p:font typeface="Lato" panose="020F0502020204030203" pitchFamily="34" charset="0"/>
      <p:regular r:id="rId28"/>
      <p:bold r:id="rId29"/>
      <p:italic r:id="rId30"/>
      <p:boldItalic r:id="rId31"/>
    </p:embeddedFont>
    <p:embeddedFont>
      <p:font typeface="Roboto" panose="02000000000000000000" pitchFamily="2" charset="0"/>
      <p:regular r:id="rId32"/>
      <p:bold r:id="rId33"/>
      <p:italic r:id="rId34"/>
      <p:boldItalic r:id="rId35"/>
    </p:embeddedFont>
    <p:embeddedFont>
      <p:font typeface="Source Sans Pro" panose="020B0503030403020204" pitchFamily="34" charset="0"/>
      <p:regular r:id="rId36"/>
      <p:bold r:id="rId37"/>
      <p:italic r:id="rId38"/>
      <p:boldItalic r:id="rId39"/>
    </p:embeddedFont>
    <p:embeddedFont>
      <p:font typeface="Verdana" panose="020B060403050404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C97C64-4BD3-DA89-8DA5-754DA0275DB1}" name="TRA &amp; UU" initials="TU" userId="jiWGl/gMUFfEiMtXqqb+g/f9yuZhg3Eq+j0WycEwVYo="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82" autoAdjust="0"/>
    <p:restoredTop sz="73428" autoAdjust="0"/>
  </p:normalViewPr>
  <p:slideViewPr>
    <p:cSldViewPr>
      <p:cViewPr varScale="1">
        <p:scale>
          <a:sx n="33" d="100"/>
          <a:sy n="33" d="100"/>
        </p:scale>
        <p:origin x="1819" y="1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font" Target="fonts/font21.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font" Target="fonts/font22.fntdata"/><Relationship Id="rId48"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28F672-A4AB-6444-A6C6-72B8AACE5207}" type="datetimeFigureOut">
              <a:rPr lang="nl-NL" smtClean="0"/>
              <a:t>17-3-2025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9A6527-C59C-694C-9033-0DCFF9B3BD93}" type="slidenum">
              <a:rPr lang="nl-NL" smtClean="0"/>
              <a:t>‹nr.›</a:t>
            </a:fld>
            <a:endParaRPr lang="nl-NL"/>
          </a:p>
        </p:txBody>
      </p:sp>
    </p:spTree>
    <p:extLst>
      <p:ext uri="{BB962C8B-B14F-4D97-AF65-F5344CB8AC3E}">
        <p14:creationId xmlns:p14="http://schemas.microsoft.com/office/powerpoint/2010/main" val="163767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inview.nl/openCitation/id51bcb101e67a54f107addb403a4107e3"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inview.nl/document/idcb28e8585beb4972af0496060a2ee80b"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app.rechtsorde.nl/content/p1-471844"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app.rechtsorde.nl/content/kst-33818-7" TargetMode="Externa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app.rechtsorde.nl/content/j-JAR-2003-19" TargetMode="External"/><Relationship Id="rId3" Type="http://schemas.openxmlformats.org/officeDocument/2006/relationships/hyperlink" Target="https://app.rechtsorde.nl/content/BWBR0005290-20250212#BWBR0005290-20250212_ART_671a" TargetMode="External"/><Relationship Id="rId7" Type="http://schemas.openxmlformats.org/officeDocument/2006/relationships/hyperlink" Target="https://app.rechtsorde.nl/content/BWBR0001937-20070101#BWBR0001937-20070101_ART_14"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app.rechtsorde.nl/content/p1-471844" TargetMode="External"/><Relationship Id="rId5" Type="http://schemas.openxmlformats.org/officeDocument/2006/relationships/hyperlink" Target="https://app.rechtsorde.nl/content/p1-519631" TargetMode="External"/><Relationship Id="rId4" Type="http://schemas.openxmlformats.org/officeDocument/2006/relationships/hyperlink" Target="https://app.rechtsorde.nl/content/p1-421319"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69A6527-C59C-694C-9033-0DCFF9B3BD93}" type="slidenum">
              <a:rPr lang="nl-NL" smtClean="0"/>
              <a:t>2</a:t>
            </a:fld>
            <a:endParaRPr lang="nl-NL"/>
          </a:p>
        </p:txBody>
      </p:sp>
    </p:spTree>
    <p:extLst>
      <p:ext uri="{BB962C8B-B14F-4D97-AF65-F5344CB8AC3E}">
        <p14:creationId xmlns:p14="http://schemas.microsoft.com/office/powerpoint/2010/main" val="1634714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C7CAD-BBB1-067D-40B6-5EC333F5ADF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1F5FA56-FB21-451B-B5C8-2AA5BF471EF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F2D34ED-7142-B8CE-8DAC-F4BAA8837A8F}"/>
              </a:ext>
            </a:extLst>
          </p:cNvPr>
          <p:cNvSpPr>
            <a:spLocks noGrp="1"/>
          </p:cNvSpPr>
          <p:nvPr>
            <p:ph type="body" idx="1"/>
          </p:nvPr>
        </p:nvSpPr>
        <p:spPr/>
        <p:txBody>
          <a:bodyPr/>
          <a:lstStyle/>
          <a:p>
            <a:br>
              <a:rPr lang="nl-NL" dirty="0"/>
            </a:br>
            <a:r>
              <a:rPr lang="nl-NL" dirty="0"/>
              <a:t>De cao-ontslagcommissie is een relatief nieuwe vorm van alternatieve geschillenbeslechting die naast de bestaande mogelijkheden bij de ‘regelrechter’ wordt gebruikt. Sinds de invoering van de Wet Werk en Zekerheid (</a:t>
            </a:r>
            <a:r>
              <a:rPr lang="nl-NL" dirty="0" err="1"/>
              <a:t>Wwz</a:t>
            </a:r>
            <a:r>
              <a:rPr lang="nl-NL" dirty="0"/>
              <a:t>) op 1 juli 2015 kunnen cao-partijen een cao-ontslagcommissie aanwijzen die geschillen rondom ontslag kan beoordelen. Deze commissie biedt een alternatieve en soms efficiëntere manier om ontslagkwesties te behandelen.</a:t>
            </a:r>
          </a:p>
          <a:p>
            <a:endParaRPr lang="nl-NL" dirty="0"/>
          </a:p>
          <a:p>
            <a:r>
              <a:rPr lang="nl-NL" b="1" dirty="0"/>
              <a:t>Juridische Grondslag:</a:t>
            </a:r>
          </a:p>
          <a:p>
            <a:br>
              <a:rPr lang="nl-NL" dirty="0"/>
            </a:br>
            <a:r>
              <a:rPr lang="nl-NL" dirty="0"/>
              <a:t>De juridische basis voor de cao-ontslagcommissie is te vinden in artikel 7:671a lid 2 van het Burgerlijk Wetboek (BW), ingevoerd door de Wet Werk en Zekerheid (</a:t>
            </a:r>
            <a:r>
              <a:rPr lang="nl-NL" dirty="0" err="1"/>
              <a:t>Wwz</a:t>
            </a:r>
            <a:r>
              <a:rPr lang="nl-NL" dirty="0"/>
              <a:t>) per 1 juli 2015. Dit artikel maakt het mogelijk om via de cao een ontslagcommissie in te stellen die beslissingen neemt over </a:t>
            </a:r>
            <a:r>
              <a:rPr lang="nl-NL" b="1" dirty="0"/>
              <a:t>bedrijfseconomische ontslagen </a:t>
            </a:r>
            <a:r>
              <a:rPr lang="nl-NL" dirty="0"/>
              <a:t>binnen de betreffende cao.</a:t>
            </a:r>
          </a:p>
          <a:p>
            <a:endParaRPr lang="nl-NL" b="1" dirty="0"/>
          </a:p>
          <a:p>
            <a:r>
              <a:rPr lang="nl-NL" b="1" dirty="0"/>
              <a:t>Eisen aan de Cao-Ontslagcommissie:</a:t>
            </a:r>
            <a:br>
              <a:rPr lang="nl-NL" dirty="0"/>
            </a:br>
            <a:r>
              <a:rPr lang="nl-NL" dirty="0"/>
              <a:t>De cao-ontslagcommissie moet voldoen aan bepaalde eisen om haar </a:t>
            </a:r>
            <a:r>
              <a:rPr lang="nl-NL" b="1" dirty="0"/>
              <a:t>onafhankelijkheid, objectiviteit en rechtvaardigheid </a:t>
            </a:r>
            <a:r>
              <a:rPr lang="nl-NL" dirty="0"/>
              <a:t>te waarborgen. Deze eisen omvatten:</a:t>
            </a:r>
          </a:p>
          <a:p>
            <a:pPr>
              <a:buFont typeface="+mj-lt"/>
              <a:buAutoNum type="arabicPeriod"/>
            </a:pPr>
            <a:endParaRPr lang="nl-NL" b="1" dirty="0"/>
          </a:p>
          <a:p>
            <a:pPr>
              <a:buFont typeface="+mj-lt"/>
              <a:buAutoNum type="arabicPeriod"/>
            </a:pPr>
            <a:r>
              <a:rPr lang="nl-NL" b="1" dirty="0"/>
              <a:t>Aanwijzing bij Cao:</a:t>
            </a:r>
            <a:br>
              <a:rPr lang="nl-NL" dirty="0"/>
            </a:br>
            <a:r>
              <a:rPr lang="nl-NL" dirty="0"/>
              <a:t>De cao-ontslagcommissie moet expliciet bij cao worden aangewezen. Dit maakt het een bepaling van driekwartdwingend recht, wat betekent dat er ruimte is voor cao-partijen om af te wijken van de standaardprocedure bij het UWV inzake bedrijfseconomisch ontslag.</a:t>
            </a:r>
          </a:p>
          <a:p>
            <a:pPr>
              <a:buFont typeface="+mj-lt"/>
              <a:buAutoNum type="arabicPeriod"/>
            </a:pPr>
            <a:endParaRPr lang="nl-NL" dirty="0"/>
          </a:p>
          <a:p>
            <a:pPr>
              <a:buFont typeface="+mj-lt"/>
              <a:buAutoNum type="arabicPeriod"/>
            </a:pPr>
            <a:r>
              <a:rPr lang="nl-NL" b="1" dirty="0"/>
              <a:t>Onafhankelijk en Onpartijdig:</a:t>
            </a:r>
            <a:br>
              <a:rPr lang="nl-NL" dirty="0"/>
            </a:br>
            <a:r>
              <a:rPr lang="nl-NL" dirty="0"/>
              <a:t>De commissie moet onafhankelijk en onpartijdig zijn. Dit houdt in dat de commissieleden geen belangen mogen hebben die hun oordeel beïnvloeden. Daarnaast mogen zij ook niet afhankelijk zijn van de werkgever. Dit waarborgt een eerlijke en onpartijdige beoordeling van het ontslag.</a:t>
            </a:r>
          </a:p>
          <a:p>
            <a:pPr>
              <a:buFont typeface="+mj-lt"/>
              <a:buAutoNum type="arabicPeriod"/>
            </a:pPr>
            <a:endParaRPr lang="nl-NL" dirty="0"/>
          </a:p>
          <a:p>
            <a:pPr>
              <a:buFont typeface="+mj-lt"/>
              <a:buAutoNum type="arabicPeriod"/>
            </a:pPr>
            <a:r>
              <a:rPr lang="nl-NL" b="1" dirty="0"/>
              <a:t>Hoor- en Wederhoor:</a:t>
            </a:r>
            <a:br>
              <a:rPr lang="nl-NL" dirty="0"/>
            </a:br>
            <a:r>
              <a:rPr lang="nl-NL" dirty="0"/>
              <a:t>Bij de behandeling van ontslaggeschillen dient de commissie de beginselen van hoor en wederhoor te respecteren. Dit betekent dat zowel de werkgever als de werknemer de mogelijkheid krijgen om hun standpunten te presenteren en elkaar te horen voordat er een beslissing wordt genomen.</a:t>
            </a:r>
          </a:p>
          <a:p>
            <a:pPr>
              <a:buFont typeface="+mj-lt"/>
              <a:buAutoNum type="arabicPeriod"/>
            </a:pPr>
            <a:endParaRPr lang="nl-NL" dirty="0"/>
          </a:p>
          <a:p>
            <a:pPr>
              <a:buFont typeface="+mj-lt"/>
              <a:buAutoNum type="arabicPeriod"/>
            </a:pPr>
            <a:r>
              <a:rPr lang="nl-NL" b="1" dirty="0"/>
              <a:t>Vertrouwelijke Behandeling:</a:t>
            </a:r>
            <a:br>
              <a:rPr lang="nl-NL" dirty="0"/>
            </a:br>
            <a:r>
              <a:rPr lang="nl-NL" dirty="0"/>
              <a:t>De commissie moet zorgen voor een vertrouwelijke behandeling van de zaak. Gevoelige informatie over het ontslag van de werknemer mag niet ongecontroleerd naar buiten komen. Dit biedt bescherming voor zowel de werkgever als de werknemer.</a:t>
            </a:r>
          </a:p>
          <a:p>
            <a:pPr>
              <a:buFont typeface="+mj-lt"/>
              <a:buAutoNum type="arabicPeriod"/>
            </a:pPr>
            <a:endParaRPr lang="nl-NL" dirty="0"/>
          </a:p>
          <a:p>
            <a:pPr>
              <a:buFont typeface="+mj-lt"/>
              <a:buAutoNum type="arabicPeriod"/>
            </a:pPr>
            <a:r>
              <a:rPr lang="nl-NL" b="1" dirty="0"/>
              <a:t>Redelijke Reactie- en Beslistermijnen:</a:t>
            </a:r>
            <a:br>
              <a:rPr lang="nl-NL" dirty="0"/>
            </a:br>
            <a:r>
              <a:rPr lang="nl-NL" dirty="0"/>
              <a:t>De commissie moet zorgen voor redelijke termijnen voor zowel de reactie van de betrokkenen als voor het nemen van een beslissing. Dit voorkomt vertragingen en zorgt voor een tijdige afhandeling van het geschil.</a:t>
            </a:r>
          </a:p>
          <a:p>
            <a:endParaRPr lang="nl-NL" dirty="0"/>
          </a:p>
        </p:txBody>
      </p:sp>
      <p:sp>
        <p:nvSpPr>
          <p:cNvPr id="4" name="Tijdelijke aanduiding voor dianummer 3">
            <a:extLst>
              <a:ext uri="{FF2B5EF4-FFF2-40B4-BE49-F238E27FC236}">
                <a16:creationId xmlns:a16="http://schemas.microsoft.com/office/drawing/2014/main" id="{61374D86-6F4E-CF35-738A-47085440024F}"/>
              </a:ext>
            </a:extLst>
          </p:cNvPr>
          <p:cNvSpPr>
            <a:spLocks noGrp="1"/>
          </p:cNvSpPr>
          <p:nvPr>
            <p:ph type="sldNum" sz="quarter" idx="5"/>
          </p:nvPr>
        </p:nvSpPr>
        <p:spPr/>
        <p:txBody>
          <a:bodyPr/>
          <a:lstStyle/>
          <a:p>
            <a:fld id="{669A6527-C59C-694C-9033-0DCFF9B3BD93}" type="slidenum">
              <a:rPr lang="nl-NL" smtClean="0"/>
              <a:t>3</a:t>
            </a:fld>
            <a:endParaRPr lang="nl-NL"/>
          </a:p>
        </p:txBody>
      </p:sp>
    </p:spTree>
    <p:extLst>
      <p:ext uri="{BB962C8B-B14F-4D97-AF65-F5344CB8AC3E}">
        <p14:creationId xmlns:p14="http://schemas.microsoft.com/office/powerpoint/2010/main" val="19123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9586F-5EDF-B98B-5F1E-5990468889B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57D1904-AFD8-8919-65CF-52596CA9F90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EB2AA00-35F2-20D5-1B68-8FE89141C586}"/>
              </a:ext>
            </a:extLst>
          </p:cNvPr>
          <p:cNvSpPr>
            <a:spLocks noGrp="1"/>
          </p:cNvSpPr>
          <p:nvPr>
            <p:ph type="body" idx="1"/>
          </p:nvPr>
        </p:nvSpPr>
        <p:spPr/>
        <p:txBody>
          <a:bodyPr/>
          <a:lstStyle/>
          <a:p>
            <a:r>
              <a:rPr lang="nl-NL" b="1" dirty="0"/>
              <a:t>Eisen aan de Vakbond:</a:t>
            </a:r>
            <a:endParaRPr lang="nl-NL" dirty="0"/>
          </a:p>
          <a:p>
            <a:r>
              <a:rPr lang="nl-NL" dirty="0"/>
              <a:t>Voor de vakbond is het noodzakelijk dat er sprake is van enige duurzaamheid om betrokken te zijn bij de cao-ontslagcommissie. Dit betekent dat de vakbond minimaal twee jaar rechtsbevoegdheid moet hebben. Het doel van deze eis is om te voorkomen dat zogenaamde "gele bonden" (vakbonden die nauw samenwerken met de werkgever en daardoor de werknemersbelangen niet onafhankelijk kunnen vertegenwoordigen) invloed uitoefenen op de besluitvorming binnen de cao-ontslagcommissie.</a:t>
            </a:r>
          </a:p>
          <a:p>
            <a:endParaRPr lang="nl-NL" dirty="0"/>
          </a:p>
          <a:p>
            <a:r>
              <a:rPr lang="nl-NL" dirty="0"/>
              <a:t>De cao-commissie mag enkel afwijken van </a:t>
            </a:r>
            <a:r>
              <a:rPr lang="nl-NL" b="1" dirty="0"/>
              <a:t>de ontslagvolgorde. </a:t>
            </a:r>
            <a:r>
              <a:rPr lang="nl-NL" sz="1800" dirty="0"/>
              <a:t>De rest van de regels: bijvoorbeeld met betrekking tot een </a:t>
            </a:r>
            <a:r>
              <a:rPr lang="nl-NL" sz="1800" b="1" dirty="0"/>
              <a:t>redelijke grond voor opzegging, de herplaatsing van de werknemer </a:t>
            </a:r>
            <a:r>
              <a:rPr lang="nl-NL" sz="1800" dirty="0"/>
              <a:t>moet de commissie dus gewoon hanteren. </a:t>
            </a:r>
          </a:p>
          <a:p>
            <a:endParaRPr lang="nl-NL" sz="1800" dirty="0"/>
          </a:p>
          <a:p>
            <a:r>
              <a:rPr lang="nl-NL" sz="1800" dirty="0"/>
              <a:t>Afwijken is enkel toegestaan indien;</a:t>
            </a:r>
          </a:p>
          <a:p>
            <a:endParaRPr lang="nl-NL" sz="1800" b="1" kern="0" dirty="0">
              <a:effectLst/>
              <a:latin typeface="Times New Roman" panose="02020603050405020304" pitchFamily="18" charset="0"/>
              <a:ea typeface="Times New Roman" panose="02020603050405020304" pitchFamily="18" charset="0"/>
            </a:endParaRPr>
          </a:p>
          <a:p>
            <a:r>
              <a:rPr lang="nl-NL" sz="1800" b="0" kern="0" dirty="0">
                <a:effectLst/>
                <a:latin typeface="Times New Roman" panose="02020603050405020304" pitchFamily="18" charset="0"/>
                <a:ea typeface="Times New Roman" panose="02020603050405020304" pitchFamily="18" charset="0"/>
              </a:rPr>
              <a:t>Deze commissie is bevoegd (maar niet verplicht) om daarbij andere criteria te hanteren voor de ontslagvolgorde, art 7:669 </a:t>
            </a:r>
            <a:r>
              <a:rPr lang="nl-NL" sz="1800" b="0" u="sng" kern="0" dirty="0">
                <a:solidFill>
                  <a:srgbClr val="467886"/>
                </a:solidFill>
                <a:effectLst/>
                <a:latin typeface="Times New Roman" panose="02020603050405020304" pitchFamily="18" charset="0"/>
                <a:ea typeface="Times New Roman" panose="02020603050405020304" pitchFamily="18" charset="0"/>
                <a:hlinkClick r:id="rId3"/>
              </a:rPr>
              <a:t>lid 6</a:t>
            </a:r>
            <a:r>
              <a:rPr lang="nl-NL" sz="1800" b="0" kern="0" dirty="0">
                <a:effectLst/>
                <a:latin typeface="Times New Roman" panose="02020603050405020304" pitchFamily="18" charset="0"/>
                <a:ea typeface="Times New Roman" panose="02020603050405020304" pitchFamily="18" charset="0"/>
              </a:rPr>
              <a:t> BW. </a:t>
            </a:r>
          </a:p>
          <a:p>
            <a:r>
              <a:rPr lang="nl-NL" sz="1800" b="0" kern="0" dirty="0">
                <a:effectLst/>
                <a:latin typeface="Times New Roman" panose="02020603050405020304" pitchFamily="18" charset="0"/>
              </a:rPr>
              <a:t>Ook geheel prima dat een commissie de normale ontslagregeling volgt bij de beoordeling van bedrijfseconomische ontslagen.</a:t>
            </a:r>
          </a:p>
          <a:p>
            <a:pPr marL="285750" indent="-285750">
              <a:buFont typeface="Arial" panose="020B0604020202020204" pitchFamily="34" charset="0"/>
              <a:buChar char="•"/>
            </a:pPr>
            <a:endParaRPr lang="nl-NL" sz="1800" b="1" kern="0" dirty="0">
              <a:effectLst/>
              <a:latin typeface="Times New Roman" panose="02020603050405020304" pitchFamily="18" charset="0"/>
            </a:endParaRPr>
          </a:p>
          <a:p>
            <a:pPr marL="171450" indent="-171450">
              <a:buFont typeface="Arial" panose="020B0604020202020204" pitchFamily="34" charset="0"/>
              <a:buChar char="•"/>
            </a:pPr>
            <a:r>
              <a:rPr lang="nl-NL" dirty="0"/>
              <a:t>Voor een werkgever is het geen verplichting om een cao-ontslagcommissie in te stellen, zelfs niet indien een afwijkende regeling in cao is opgenomen.</a:t>
            </a:r>
          </a:p>
          <a:p>
            <a:r>
              <a:rPr lang="en-US" sz="1200" spc="229" dirty="0">
                <a:solidFill>
                  <a:schemeClr val="tx1">
                    <a:lumMod val="65000"/>
                    <a:lumOff val="35000"/>
                  </a:schemeClr>
                </a:solidFill>
                <a:latin typeface="Lato"/>
              </a:rPr>
              <a:t>(</a:t>
            </a:r>
            <a:r>
              <a:rPr lang="en-US" sz="1200" spc="229" dirty="0" err="1">
                <a:solidFill>
                  <a:schemeClr val="tx1">
                    <a:lumMod val="65000"/>
                    <a:lumOff val="35000"/>
                  </a:schemeClr>
                </a:solidFill>
                <a:latin typeface="Lato"/>
              </a:rPr>
              <a:t>zie</a:t>
            </a:r>
            <a:r>
              <a:rPr lang="en-US" sz="1200" spc="229" dirty="0">
                <a:solidFill>
                  <a:schemeClr val="tx1">
                    <a:lumMod val="65000"/>
                    <a:lumOff val="35000"/>
                  </a:schemeClr>
                </a:solidFill>
                <a:latin typeface="Lato"/>
              </a:rPr>
              <a:t> </a:t>
            </a:r>
            <a:r>
              <a:rPr lang="en-US" sz="1200" spc="229" dirty="0" err="1">
                <a:solidFill>
                  <a:schemeClr val="tx1">
                    <a:lumMod val="65000"/>
                    <a:lumOff val="35000"/>
                  </a:schemeClr>
                </a:solidFill>
                <a:latin typeface="Lato"/>
              </a:rPr>
              <a:t>ook</a:t>
            </a:r>
            <a:r>
              <a:rPr lang="en-US" sz="1200" spc="229" dirty="0">
                <a:solidFill>
                  <a:schemeClr val="tx1">
                    <a:lumMod val="65000"/>
                    <a:lumOff val="35000"/>
                  </a:schemeClr>
                </a:solidFill>
                <a:latin typeface="Lato"/>
              </a:rPr>
              <a:t> Hof Amsterdam 17 </a:t>
            </a:r>
            <a:r>
              <a:rPr lang="en-US" sz="1200" spc="229" dirty="0" err="1">
                <a:solidFill>
                  <a:schemeClr val="tx1">
                    <a:lumMod val="65000"/>
                    <a:lumOff val="35000"/>
                  </a:schemeClr>
                </a:solidFill>
                <a:latin typeface="Lato"/>
              </a:rPr>
              <a:t>maart</a:t>
            </a:r>
            <a:r>
              <a:rPr lang="en-US" sz="1200" spc="229" dirty="0">
                <a:solidFill>
                  <a:schemeClr val="tx1">
                    <a:lumMod val="65000"/>
                    <a:lumOff val="35000"/>
                  </a:schemeClr>
                </a:solidFill>
                <a:latin typeface="Lato"/>
              </a:rPr>
              <a:t> 2020, ECLI:NL:GHAMS:2020:859)</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solidFill>
                  <a:srgbClr val="FF0000"/>
                </a:solidFill>
                <a:effectLst/>
                <a:latin typeface="Times New Roman" panose="02020603050405020304" pitchFamily="18" charset="0"/>
                <a:ea typeface="Times New Roman" panose="02020603050405020304" pitchFamily="18" charset="0"/>
              </a:rPr>
              <a:t>VNC heeft alleen belang bij de toepassing van het LIFO-beginsel (artikel 4.3 lid 3 cao) als er ook een ontslagcommissie wordt ingesteld. Zonder zo’n commissie blijft het UWV bevoegd en zal het afspiegelingsbeginsel hanteren bij ontslagaanvragen. Volgens de Parlementaire Geschiedenis en Memorie van Toelichting op artikel 7:669 lid 6 BW is het afwijken van het afspiegelingsbeginsel alleen mogelijk als er een cao-ontslagcommissie is. De kernvraag is daarom of KLM verplicht is mee te werken aan de instelling van deze ontslagcommissie.</a:t>
            </a:r>
            <a:endParaRPr lang="nl-NL"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b="0" i="1" kern="0" dirty="0">
                <a:solidFill>
                  <a:srgbClr val="000000"/>
                </a:solidFill>
                <a:effectLst/>
                <a:latin typeface="Brando"/>
                <a:ea typeface="Times New Roman" panose="02020603050405020304" pitchFamily="18" charset="0"/>
                <a:cs typeface="Times New Roman" panose="02020603050405020304" pitchFamily="18" charset="0"/>
              </a:rPr>
              <a:t>KLM is niet verplicht bij reorganisatie het ‘last in first out’-principe toe te passen voor het cabinepersoneel vanwege een decennialang in de cao opgenomen bepaling. Deze bepaling is in strijd met het Ontslagbesluit en sinds de invoering van de WWZ afhankelijk van de instelling van een Ontslagcommissie, die ontbreekt.</a:t>
            </a:r>
            <a:endParaRPr lang="nl-NL" sz="1800" b="0" kern="100" dirty="0">
              <a:effectLst/>
              <a:latin typeface="Aptos" panose="020B0004020202020204" pitchFamily="34" charset="0"/>
              <a:ea typeface="Aptos" panose="020B0004020202020204" pitchFamily="34" charset="0"/>
              <a:cs typeface="Times New Roman" panose="02020603050405020304" pitchFamily="18" charset="0"/>
            </a:endParaRPr>
          </a:p>
          <a:p>
            <a:endParaRPr lang="nl-NL" dirty="0"/>
          </a:p>
        </p:txBody>
      </p:sp>
      <p:sp>
        <p:nvSpPr>
          <p:cNvPr id="4" name="Tijdelijke aanduiding voor dianummer 3">
            <a:extLst>
              <a:ext uri="{FF2B5EF4-FFF2-40B4-BE49-F238E27FC236}">
                <a16:creationId xmlns:a16="http://schemas.microsoft.com/office/drawing/2014/main" id="{81A17752-14A9-DB4E-5263-CE93A976D34D}"/>
              </a:ext>
            </a:extLst>
          </p:cNvPr>
          <p:cNvSpPr>
            <a:spLocks noGrp="1"/>
          </p:cNvSpPr>
          <p:nvPr>
            <p:ph type="sldNum" sz="quarter" idx="5"/>
          </p:nvPr>
        </p:nvSpPr>
        <p:spPr/>
        <p:txBody>
          <a:bodyPr/>
          <a:lstStyle/>
          <a:p>
            <a:fld id="{669A6527-C59C-694C-9033-0DCFF9B3BD93}" type="slidenum">
              <a:rPr lang="nl-NL" smtClean="0"/>
              <a:t>4</a:t>
            </a:fld>
            <a:endParaRPr lang="nl-NL"/>
          </a:p>
        </p:txBody>
      </p:sp>
    </p:spTree>
    <p:extLst>
      <p:ext uri="{BB962C8B-B14F-4D97-AF65-F5344CB8AC3E}">
        <p14:creationId xmlns:p14="http://schemas.microsoft.com/office/powerpoint/2010/main" val="1407942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4D4F5-3996-B729-7840-E3700F9A631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A11029F-6850-E805-3206-3AD8DE989DD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2E68DBA-56E4-C9AE-6C6A-D0BA28BDBB59}"/>
              </a:ext>
            </a:extLst>
          </p:cNvPr>
          <p:cNvSpPr>
            <a:spLocks noGrp="1"/>
          </p:cNvSpPr>
          <p:nvPr>
            <p:ph type="body" idx="1"/>
          </p:nvPr>
        </p:nvSpPr>
        <p:spPr/>
        <p:txBody>
          <a:bodyPr/>
          <a:lstStyle/>
          <a:p>
            <a:r>
              <a:rPr lang="nl-NL" dirty="0"/>
              <a:t>Ik licht er een aantal uit:</a:t>
            </a:r>
          </a:p>
          <a:p>
            <a:endParaRPr lang="nl-NL" dirty="0"/>
          </a:p>
          <a:p>
            <a:r>
              <a:rPr lang="nl-NL" b="1" dirty="0"/>
              <a:t>VOORDELEN:</a:t>
            </a:r>
          </a:p>
          <a:p>
            <a:endParaRPr lang="nl-NL" dirty="0"/>
          </a:p>
          <a:p>
            <a:pPr>
              <a:buFont typeface="Arial" panose="020B0604020202020204" pitchFamily="34" charset="0"/>
              <a:buChar char="•"/>
            </a:pPr>
            <a:r>
              <a:rPr lang="nl-NL" b="1" dirty="0"/>
              <a:t>KENNIS VAN SECTOR EN OF ONDERNEMING:</a:t>
            </a:r>
            <a:r>
              <a:rPr lang="nl-NL" dirty="0"/>
              <a:t> De cao-ontslagcommissie heeft vaak specifieke kennis van de sector of het bedrijf, wat leidt tot een beter begrip van de context waarin het ontslag plaatsvindt. Dit kan bijdragen aan een eerlijker en relevanter oordeel.</a:t>
            </a:r>
          </a:p>
          <a:p>
            <a:pPr>
              <a:buFont typeface="Arial" panose="020B0604020202020204" pitchFamily="34" charset="0"/>
              <a:buChar char="•"/>
            </a:pPr>
            <a:r>
              <a:rPr lang="nl-NL" b="1" dirty="0"/>
              <a:t>MAATWERK BIJ ONTSLAG:</a:t>
            </a:r>
            <a:r>
              <a:rPr lang="nl-NL" dirty="0"/>
              <a:t> De commissie kan maatwerk bieden bij ontslagprocedures, waarbij rekening wordt gehouden met de specifieke omstandigheden van de werknemer en de onderneming. Dit zorgt voor een gepersonaliseerde benadering van het ontslag.</a:t>
            </a:r>
          </a:p>
          <a:p>
            <a:pPr>
              <a:buFont typeface="Arial" panose="020B0604020202020204" pitchFamily="34" charset="0"/>
              <a:buChar char="•"/>
            </a:pPr>
            <a:r>
              <a:rPr lang="nl-NL" b="1" dirty="0"/>
              <a:t>KEUZE OP KWALITEIT VAN WERKNEMER INSTEAD OF ANCIËNITEIT:</a:t>
            </a:r>
            <a:r>
              <a:rPr lang="nl-NL" dirty="0"/>
              <a:t> In plaats van de focus te leggen op anciënniteit (dienstjaren), kan de commissie de keuze meer baseren op de prestaties en kwaliteit van de werknemer, wat een objectievere benadering van het ontslagproces kan zijn.</a:t>
            </a:r>
          </a:p>
          <a:p>
            <a:pPr>
              <a:buFont typeface="Arial" panose="020B0604020202020204" pitchFamily="34" charset="0"/>
              <a:buChar char="•"/>
            </a:pPr>
            <a:r>
              <a:rPr lang="nl-NL" b="1" dirty="0"/>
              <a:t>SNELLE EN EFFICIËNTERE PROCEDURE DAN UWV:</a:t>
            </a:r>
            <a:r>
              <a:rPr lang="nl-NL" dirty="0"/>
              <a:t> De procedure bij een cao-ontslagcommissie kan vaak sneller en efficiënter verlopen dan de procedure bij het UWV, omdat er minder bureaucratie en vertraging is.</a:t>
            </a:r>
          </a:p>
          <a:p>
            <a:endParaRPr lang="nl-NL" b="1" dirty="0"/>
          </a:p>
          <a:p>
            <a:r>
              <a:rPr lang="nl-NL" b="1" dirty="0"/>
              <a:t>NADELEN:</a:t>
            </a:r>
          </a:p>
          <a:p>
            <a:endParaRPr lang="nl-NL" dirty="0"/>
          </a:p>
          <a:p>
            <a:pPr>
              <a:buFont typeface="Arial" panose="020B0604020202020204" pitchFamily="34" charset="0"/>
              <a:buChar char="•"/>
            </a:pPr>
            <a:r>
              <a:rPr lang="nl-NL" b="1" dirty="0"/>
              <a:t>BINDINGSPROBLEMATIEK VAN WERKNEMER (ONGEBONDEN/GEBONDEN):</a:t>
            </a:r>
            <a:r>
              <a:rPr lang="nl-NL" dirty="0"/>
              <a:t> De werknemer kan al dan niet gebonden zijn aan de cao-ontslagcommissie. Dit kan problematisch zijn als de werknemer geen binding heeft met de commissie, wat de rechtsgeldigheid en het vertrouwen in de procedure kan beïnvloeden.</a:t>
            </a:r>
          </a:p>
          <a:p>
            <a:pPr>
              <a:buFont typeface="Arial" panose="020B0604020202020204" pitchFamily="34" charset="0"/>
              <a:buChar char="•"/>
            </a:pPr>
            <a:r>
              <a:rPr lang="nl-NL" b="1" dirty="0"/>
              <a:t>MOET IN ORDE ZIJN HET OORDEEL, ANDERS BETWISTING BIJ RECHTER:</a:t>
            </a:r>
            <a:r>
              <a:rPr lang="nl-NL" dirty="0"/>
              <a:t> Als het oordeel van de cao-ontslagcommissie niet goed is onderbouwd of niet in lijn is met de wetgeving, kan het door de werknemer of werkgever worden betwist bij de rechter. Dit kan leiden tot extra juridische stappen en vertraging.</a:t>
            </a:r>
          </a:p>
          <a:p>
            <a:pPr>
              <a:buFont typeface="Arial" panose="020B0604020202020204" pitchFamily="34" charset="0"/>
              <a:buChar char="•"/>
            </a:pPr>
            <a:r>
              <a:rPr lang="nl-NL" b="1" dirty="0"/>
              <a:t>ONTSLAGCOMMISSIE KOST GELD, UWV IS KOSTELOOS:</a:t>
            </a:r>
            <a:r>
              <a:rPr lang="nl-NL" dirty="0"/>
              <a:t> Het inschakelen van een cao-ontslagcommissie kan kosten met zich meebrengen voor de werkgever, terwijl de procedure bij het UWV kosteloos is, wat de cao-ontslagcommissie financieel minder aantrekkelijk maakt voor sommige bedrijven.</a:t>
            </a:r>
          </a:p>
          <a:p>
            <a:endParaRPr lang="nl-NL" dirty="0"/>
          </a:p>
          <a:p>
            <a:endParaRPr lang="nl-NL" dirty="0"/>
          </a:p>
          <a:p>
            <a:r>
              <a:rPr lang="nl-NL" dirty="0"/>
              <a:t>Met name de voordelen hier aan gehaald in groen worden bevestigd in mijn promotieonderzoek. Daar heb ik verschillende vakbondsonderhandelaars bij de FNV gevraagd naar de reden waarom zij met de werkgevers voor een cao-ontslagcommissie hebben gekozen.</a:t>
            </a:r>
          </a:p>
        </p:txBody>
      </p:sp>
      <p:sp>
        <p:nvSpPr>
          <p:cNvPr id="4" name="Tijdelijke aanduiding voor dianummer 3">
            <a:extLst>
              <a:ext uri="{FF2B5EF4-FFF2-40B4-BE49-F238E27FC236}">
                <a16:creationId xmlns:a16="http://schemas.microsoft.com/office/drawing/2014/main" id="{AB215D1E-EEE0-579C-02D6-08CA1D0E4508}"/>
              </a:ext>
            </a:extLst>
          </p:cNvPr>
          <p:cNvSpPr>
            <a:spLocks noGrp="1"/>
          </p:cNvSpPr>
          <p:nvPr>
            <p:ph type="sldNum" sz="quarter" idx="5"/>
          </p:nvPr>
        </p:nvSpPr>
        <p:spPr/>
        <p:txBody>
          <a:bodyPr/>
          <a:lstStyle/>
          <a:p>
            <a:fld id="{669A6527-C59C-694C-9033-0DCFF9B3BD93}" type="slidenum">
              <a:rPr lang="nl-NL" smtClean="0"/>
              <a:t>5</a:t>
            </a:fld>
            <a:endParaRPr lang="nl-NL"/>
          </a:p>
        </p:txBody>
      </p:sp>
    </p:spTree>
    <p:extLst>
      <p:ext uri="{BB962C8B-B14F-4D97-AF65-F5344CB8AC3E}">
        <p14:creationId xmlns:p14="http://schemas.microsoft.com/office/powerpoint/2010/main" val="2233483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kern="1200" dirty="0">
                <a:solidFill>
                  <a:srgbClr val="232323"/>
                </a:solidFill>
                <a:effectLst/>
                <a:latin typeface="Fira Sans" panose="020B0503050000020004" pitchFamily="34" charset="0"/>
                <a:ea typeface="Aptos" panose="020B0004020202020204" pitchFamily="34" charset="0"/>
                <a:cs typeface="Times New Roman" panose="02020603050405020304" pitchFamily="18" charset="0"/>
              </a:rPr>
              <a:t>Cao-ontslagcommissies komen onder meer voor bij enkele banken en bij de gemeenten. Peels en Zwemmer hebben onderzoek gedaan naar de selectiecriteria die cao-ontslagcommissies hanteren. </a:t>
            </a:r>
            <a:r>
              <a:rPr lang="nl-NL" sz="1800" kern="1200" dirty="0">
                <a:solidFill>
                  <a:srgbClr val="232323"/>
                </a:solidFill>
                <a:effectLst/>
                <a:latin typeface="Fira Sans" panose="020B05030500000200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In enkele cao’s zijn selectiecriteria geformuleerd die zijn gerelateerd aan het </a:t>
            </a:r>
            <a:r>
              <a:rPr lang="nl-NL" sz="1800" b="1" kern="1200" dirty="0">
                <a:solidFill>
                  <a:srgbClr val="232323"/>
                </a:solidFill>
                <a:effectLst/>
                <a:latin typeface="Fira Sans" panose="020B05030500000200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functioneren van werknemers</a:t>
            </a:r>
            <a:r>
              <a:rPr lang="nl-NL" sz="1800" kern="1200" dirty="0">
                <a:solidFill>
                  <a:srgbClr val="232323"/>
                </a:solidFill>
                <a:effectLst/>
                <a:latin typeface="Fira Sans" panose="020B05030500000200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Ook komt het voor dat uitsluitend uitwisselbare functies binnen bepaalde clusters, afdelingen of bedrijfsonderdelen in aanmerking worden genomen. </a:t>
            </a:r>
            <a:r>
              <a:rPr lang="nl-NL" sz="1800" kern="1200" dirty="0">
                <a:solidFill>
                  <a:srgbClr val="232323"/>
                </a:solidFill>
                <a:effectLst/>
                <a:latin typeface="Fira Sans" panose="020B0503050000020004" pitchFamily="34" charset="0"/>
                <a:ea typeface="Aptos" panose="020B0004020202020204" pitchFamily="34" charset="0"/>
                <a:cs typeface="Times New Roman" panose="02020603050405020304" pitchFamily="18" charset="0"/>
              </a:rPr>
              <a:t>Het komt ook voor dat commissies hun eigen definitie van uitwisselbare functie creëren.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800" i="1" kern="100" dirty="0">
              <a:solidFill>
                <a:srgbClr val="232323"/>
              </a:solidFill>
              <a:effectLst/>
              <a:latin typeface="Fira Sans" panose="020B05030500000200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kern="100" dirty="0">
                <a:effectLst/>
                <a:latin typeface="Aptos" panose="020B0004020202020204" pitchFamily="34" charset="0"/>
                <a:ea typeface="Aptos" panose="020B0004020202020204" pitchFamily="34" charset="0"/>
                <a:cs typeface="Times New Roman" panose="02020603050405020304" pitchFamily="18" charset="0"/>
              </a:rPr>
              <a:t>Uit mijn eigen promotie onderzoek bleek dat tevens de cao’s Uitgeverijbedrijf, UWV en Hoger beroepsonderwijs de mogelijkheid hebben tot het aanwijzen van een cao-ontslagcommissie. In het huidige sociaal plan van het UWV wordt echter aangesloten bij de ontslagregeling. Mij is geen sociaal plan bekend binnen het Hoger beroepsonderwijs of Uitgeverijbedrijf waarin van het afspiegelingsbeginsel wordt afgeweken. </a:t>
            </a:r>
          </a:p>
          <a:p>
            <a:endParaRPr lang="nl-NL" dirty="0"/>
          </a:p>
        </p:txBody>
      </p:sp>
      <p:sp>
        <p:nvSpPr>
          <p:cNvPr id="4" name="Tijdelijke aanduiding voor dianummer 3"/>
          <p:cNvSpPr>
            <a:spLocks noGrp="1"/>
          </p:cNvSpPr>
          <p:nvPr>
            <p:ph type="sldNum" sz="quarter" idx="5"/>
          </p:nvPr>
        </p:nvSpPr>
        <p:spPr/>
        <p:txBody>
          <a:bodyPr/>
          <a:lstStyle/>
          <a:p>
            <a:fld id="{669A6527-C59C-694C-9033-0DCFF9B3BD93}" type="slidenum">
              <a:rPr lang="nl-NL" smtClean="0"/>
              <a:t>6</a:t>
            </a:fld>
            <a:endParaRPr lang="nl-NL"/>
          </a:p>
        </p:txBody>
      </p:sp>
    </p:spTree>
    <p:extLst>
      <p:ext uri="{BB962C8B-B14F-4D97-AF65-F5344CB8AC3E}">
        <p14:creationId xmlns:p14="http://schemas.microsoft.com/office/powerpoint/2010/main" val="3649837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D19AB-18A0-EC0D-4F76-B73F7414C5B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3A8AA4F-8B80-1F6E-ADA7-68C898A9204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7B411F9-1099-5806-5935-4BC45F1B9FB6}"/>
              </a:ext>
            </a:extLst>
          </p:cNvPr>
          <p:cNvSpPr>
            <a:spLocks noGrp="1"/>
          </p:cNvSpPr>
          <p:nvPr>
            <p:ph type="body" idx="1"/>
          </p:nvPr>
        </p:nvSpPr>
        <p:spPr/>
        <p:txBody>
          <a:bodyPr/>
          <a:lstStyle/>
          <a:p>
            <a:r>
              <a:rPr lang="nl-NL" dirty="0"/>
              <a:t>Simpele conclusie: in vergelijking met andere vormen van alternatieve geschillenbeslechting is er weinig rechtspraak.</a:t>
            </a:r>
          </a:p>
          <a:p>
            <a:endParaRPr lang="nl-NL" dirty="0"/>
          </a:p>
          <a:p>
            <a:r>
              <a:rPr lang="nl-NL" dirty="0"/>
              <a:t>Mogelijke oorzaken:</a:t>
            </a:r>
          </a:p>
          <a:p>
            <a:endParaRPr lang="nl-NL" b="1" dirty="0"/>
          </a:p>
          <a:p>
            <a:r>
              <a:rPr lang="nl-NL" b="1" dirty="0"/>
              <a:t>Beperkt gebruik van cao-ontslagcommissies:</a:t>
            </a:r>
            <a:endParaRPr lang="nl-NL" dirty="0"/>
          </a:p>
          <a:p>
            <a:pPr>
              <a:buFont typeface="Arial" panose="020B0604020202020204" pitchFamily="34" charset="0"/>
              <a:buChar char="•"/>
            </a:pPr>
            <a:r>
              <a:rPr lang="nl-NL" dirty="0"/>
              <a:t>Cao-onderhandelingen zijn noodzakelijk: cao-ontslagcommissies komen alleen in beeld wanneer deze expliciet in de cao zijn opgenomen, en cao-onderhandelingen kunnen tijdrovend en complex zijn, wat het gebruik van zo'n commissie beperkt. Blijk tuit onderzoek Peels en Zwemmer en blijkt tevens ook uit mijn eigen promotieonderzoek; hier was in 5 van de 95 door mij onderzochte cao’s sprake van een cao-ontslagcommissie. </a:t>
            </a:r>
          </a:p>
          <a:p>
            <a:pPr>
              <a:buFont typeface="Arial" panose="020B0604020202020204" pitchFamily="34" charset="0"/>
              <a:buChar char="•"/>
            </a:pPr>
            <a:endParaRPr lang="nl-NL" dirty="0"/>
          </a:p>
          <a:p>
            <a:pPr>
              <a:buFont typeface="Arial" panose="020B0604020202020204" pitchFamily="34" charset="0"/>
              <a:buChar char="•"/>
            </a:pPr>
            <a:r>
              <a:rPr lang="nl-NL" dirty="0"/>
              <a:t>Vooral relevant voor grote bedrijven en sectoren en bijbehorende reorganisaties: cao-ontslagcommissies worden voornamelijk toegepast in grotere bedrijven of sectoren waar regelmatig reorganisaties plaatsvinden. In kleinere bedrijven of bij individueel ontslag zijn andere procedures meer gebruikelijk.</a:t>
            </a:r>
          </a:p>
          <a:p>
            <a:pPr>
              <a:buFont typeface="Arial" panose="020B0604020202020204" pitchFamily="34" charset="0"/>
              <a:buChar char="•"/>
            </a:pPr>
            <a:endParaRPr lang="nl-NL" dirty="0"/>
          </a:p>
          <a:p>
            <a:pPr>
              <a:buFont typeface="Arial" panose="020B0604020202020204" pitchFamily="34" charset="0"/>
              <a:buChar char="•"/>
            </a:pPr>
            <a:r>
              <a:rPr lang="nl-NL" dirty="0"/>
              <a:t>Als er sprake is van reorganisatie: wordt vaak gekozen voor een vaststellingsovereenkomst (vso), waarbij de werknemer en werkgever samen afspraken maken zonder tussenkomst van een commissie.</a:t>
            </a:r>
          </a:p>
          <a:p>
            <a:endParaRPr lang="nl-NL" b="1" dirty="0"/>
          </a:p>
          <a:p>
            <a:r>
              <a:rPr lang="nl-NL" b="1" dirty="0"/>
              <a:t>Werkgever moet kosten dragen voor commissie:</a:t>
            </a:r>
            <a:endParaRPr lang="nl-NL" dirty="0"/>
          </a:p>
          <a:p>
            <a:pPr>
              <a:buFont typeface="Arial" panose="020B0604020202020204" pitchFamily="34" charset="0"/>
              <a:buChar char="•"/>
            </a:pPr>
            <a:endParaRPr lang="nl-NL" dirty="0"/>
          </a:p>
          <a:p>
            <a:pPr>
              <a:buFont typeface="Arial" panose="020B0604020202020204" pitchFamily="34" charset="0"/>
              <a:buChar char="•"/>
            </a:pPr>
            <a:r>
              <a:rPr lang="nl-NL" dirty="0"/>
              <a:t>De kosten voor het instellen en onderhouden van een cao-ontslagcommissie kunnen voor de werkgever een belemmering vormen. Dit kan leiden tot minder bereidheid om een dergelijke commissie te gebruiken, vooral in gevallen die niet direct te maken hebben met grote reorganisaties of andere cao-omstandigheden.</a:t>
            </a:r>
          </a:p>
          <a:p>
            <a:endParaRPr lang="nl-NL" b="1" dirty="0"/>
          </a:p>
          <a:p>
            <a:r>
              <a:rPr lang="nl-NL" b="1" dirty="0"/>
              <a:t>Uitkomst wordt geaccepteerd door zowel werkgever als werknemer (?):</a:t>
            </a:r>
            <a:endParaRPr lang="nl-NL" dirty="0"/>
          </a:p>
          <a:p>
            <a:pPr>
              <a:buFont typeface="Arial" panose="020B0604020202020204" pitchFamily="34" charset="0"/>
              <a:buChar char="•"/>
            </a:pPr>
            <a:endParaRPr lang="nl-NL" dirty="0"/>
          </a:p>
          <a:p>
            <a:pPr>
              <a:buFont typeface="Arial" panose="020B0604020202020204" pitchFamily="34" charset="0"/>
              <a:buChar char="•"/>
            </a:pPr>
            <a:r>
              <a:rPr lang="nl-NL" dirty="0"/>
              <a:t> Of dit daadwerkelijk zo is valt moeilijk te zeggen omdat e.e.a. samenvalt met bovenstaande redenen. De rechtspraak omtrent onenigheid over het oordeel van de commissie, lijkt, en hier komen we zo op, echter wel enigszins beperkt. </a:t>
            </a:r>
          </a:p>
        </p:txBody>
      </p:sp>
      <p:sp>
        <p:nvSpPr>
          <p:cNvPr id="4" name="Tijdelijke aanduiding voor dianummer 3">
            <a:extLst>
              <a:ext uri="{FF2B5EF4-FFF2-40B4-BE49-F238E27FC236}">
                <a16:creationId xmlns:a16="http://schemas.microsoft.com/office/drawing/2014/main" id="{DDA39A70-DC34-2F9C-B809-9DDC3332E46A}"/>
              </a:ext>
            </a:extLst>
          </p:cNvPr>
          <p:cNvSpPr>
            <a:spLocks noGrp="1"/>
          </p:cNvSpPr>
          <p:nvPr>
            <p:ph type="sldNum" sz="quarter" idx="5"/>
          </p:nvPr>
        </p:nvSpPr>
        <p:spPr/>
        <p:txBody>
          <a:bodyPr/>
          <a:lstStyle/>
          <a:p>
            <a:fld id="{669A6527-C59C-694C-9033-0DCFF9B3BD93}" type="slidenum">
              <a:rPr lang="nl-NL" smtClean="0"/>
              <a:t>7</a:t>
            </a:fld>
            <a:endParaRPr lang="nl-NL"/>
          </a:p>
        </p:txBody>
      </p:sp>
    </p:spTree>
    <p:extLst>
      <p:ext uri="{BB962C8B-B14F-4D97-AF65-F5344CB8AC3E}">
        <p14:creationId xmlns:p14="http://schemas.microsoft.com/office/powerpoint/2010/main" val="1302424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D4BDF-4F8D-8D2D-3ACD-01904781BF2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47FF3F5-6D64-F247-A4C7-287DFE49E95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138FD93-222B-942F-4F49-74AEE9852867}"/>
              </a:ext>
            </a:extLst>
          </p:cNvPr>
          <p:cNvSpPr>
            <a:spLocks noGrp="1"/>
          </p:cNvSpPr>
          <p:nvPr>
            <p:ph type="body" idx="1"/>
          </p:nvPr>
        </p:nvSpPr>
        <p:spPr/>
        <p:txBody>
          <a:bodyPr/>
          <a:lstStyle/>
          <a:p>
            <a:r>
              <a:rPr lang="nl-NL" dirty="0"/>
              <a:t>De rechtspraak die er wel is zijn gerelateerd aan 3 aspecten of beter gezegd nadelen van de cao-ontslagcommissie</a:t>
            </a:r>
            <a:br>
              <a:rPr lang="nl-NL" dirty="0"/>
            </a:br>
            <a:r>
              <a:rPr lang="nl-NL" dirty="0"/>
              <a:t>Somt de drie nadelen op. In het navolgende zal ik kort stil staan bij de rechtspraak in deze drie situaties.</a:t>
            </a:r>
          </a:p>
        </p:txBody>
      </p:sp>
      <p:sp>
        <p:nvSpPr>
          <p:cNvPr id="4" name="Tijdelijke aanduiding voor dianummer 3">
            <a:extLst>
              <a:ext uri="{FF2B5EF4-FFF2-40B4-BE49-F238E27FC236}">
                <a16:creationId xmlns:a16="http://schemas.microsoft.com/office/drawing/2014/main" id="{9709112B-26C4-C2F3-D5B2-5CC4A2CCAC89}"/>
              </a:ext>
            </a:extLst>
          </p:cNvPr>
          <p:cNvSpPr>
            <a:spLocks noGrp="1"/>
          </p:cNvSpPr>
          <p:nvPr>
            <p:ph type="sldNum" sz="quarter" idx="5"/>
          </p:nvPr>
        </p:nvSpPr>
        <p:spPr/>
        <p:txBody>
          <a:bodyPr/>
          <a:lstStyle/>
          <a:p>
            <a:fld id="{669A6527-C59C-694C-9033-0DCFF9B3BD93}" type="slidenum">
              <a:rPr lang="nl-NL" smtClean="0"/>
              <a:t>8</a:t>
            </a:fld>
            <a:endParaRPr lang="nl-NL"/>
          </a:p>
        </p:txBody>
      </p:sp>
    </p:spTree>
    <p:extLst>
      <p:ext uri="{BB962C8B-B14F-4D97-AF65-F5344CB8AC3E}">
        <p14:creationId xmlns:p14="http://schemas.microsoft.com/office/powerpoint/2010/main" val="1426343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is echter de vraag (zonder deze discussie te beslechten, aangezien dit van een andere orde is dan waar deze presentatie betrekking op heeft) of dit standpunt juist is gelet op de contractuele grondslag cao-recht. Een ongebonden werknemer kan immers de toepassing van de cao weigeren. Door de binding van de werknemer niet van belang te achten wordt deze mogelijkheid de ongebonden werknemer feitelijk gezien ontnomen. </a:t>
            </a:r>
          </a:p>
        </p:txBody>
      </p:sp>
      <p:sp>
        <p:nvSpPr>
          <p:cNvPr id="4" name="Tijdelijke aanduiding voor dianummer 3"/>
          <p:cNvSpPr>
            <a:spLocks noGrp="1"/>
          </p:cNvSpPr>
          <p:nvPr>
            <p:ph type="sldNum" sz="quarter" idx="5"/>
          </p:nvPr>
        </p:nvSpPr>
        <p:spPr/>
        <p:txBody>
          <a:bodyPr/>
          <a:lstStyle/>
          <a:p>
            <a:fld id="{669A6527-C59C-694C-9033-0DCFF9B3BD93}" type="slidenum">
              <a:rPr lang="nl-NL" smtClean="0"/>
              <a:t>9</a:t>
            </a:fld>
            <a:endParaRPr lang="nl-NL"/>
          </a:p>
        </p:txBody>
      </p:sp>
    </p:spTree>
    <p:extLst>
      <p:ext uri="{BB962C8B-B14F-4D97-AF65-F5344CB8AC3E}">
        <p14:creationId xmlns:p14="http://schemas.microsoft.com/office/powerpoint/2010/main" val="3934447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44434F"/>
                </a:solidFill>
                <a:effectLst/>
                <a:latin typeface="Source Sans Pro" panose="020B0503030403020204" pitchFamily="34" charset="0"/>
              </a:rPr>
              <a:t>Dat de vraag of een </a:t>
            </a:r>
            <a:r>
              <a:rPr lang="nl-NL" b="0" i="0" dirty="0" err="1">
                <a:solidFill>
                  <a:srgbClr val="44434F"/>
                </a:solidFill>
                <a:effectLst/>
                <a:latin typeface="Source Sans Pro" panose="020B0503030403020204" pitchFamily="34" charset="0"/>
              </a:rPr>
              <a:t>otnslagcommissie</a:t>
            </a:r>
            <a:r>
              <a:rPr lang="nl-NL" b="0" i="0" dirty="0">
                <a:solidFill>
                  <a:srgbClr val="44434F"/>
                </a:solidFill>
                <a:effectLst/>
                <a:latin typeface="Source Sans Pro" panose="020B0503030403020204" pitchFamily="34" charset="0"/>
              </a:rPr>
              <a:t> bevoegd is tot het verlenen van toestemming voor het ontslag van een ongebonden werknemer bewijzen de twee uitspraken van de kantonrechter in Den Haag. Het betrof hier hetzelfde bedrijf, maar wel twee verschillende werknemers. </a:t>
            </a:r>
          </a:p>
          <a:p>
            <a:endParaRPr lang="nl-NL" b="0" i="0" dirty="0">
              <a:solidFill>
                <a:srgbClr val="44434F"/>
              </a:solidFill>
              <a:effectLst/>
              <a:latin typeface="Source Sans Pro" panose="020B0503030403020204" pitchFamily="34" charset="0"/>
            </a:endParaRPr>
          </a:p>
          <a:p>
            <a:r>
              <a:rPr lang="nl-NL" b="0" i="0" dirty="0">
                <a:solidFill>
                  <a:srgbClr val="44434F"/>
                </a:solidFill>
                <a:effectLst/>
                <a:latin typeface="Source Sans Pro" panose="020B0503030403020204" pitchFamily="34" charset="0"/>
              </a:rPr>
              <a:t>De kantonrechter DH oordeel op 28 juli dat de werknemer in kwestie </a:t>
            </a:r>
            <a:r>
              <a:rPr lang="nl-NL" b="1" i="0" dirty="0">
                <a:solidFill>
                  <a:srgbClr val="44434F"/>
                </a:solidFill>
                <a:effectLst/>
                <a:latin typeface="Source Sans Pro" panose="020B0503030403020204" pitchFamily="34" charset="0"/>
              </a:rPr>
              <a:t>niet was gebonden </a:t>
            </a:r>
            <a:r>
              <a:rPr lang="nl-NL" b="0" i="0" dirty="0">
                <a:solidFill>
                  <a:srgbClr val="44434F"/>
                </a:solidFill>
                <a:effectLst/>
                <a:latin typeface="Source Sans Pro" panose="020B0503030403020204" pitchFamily="34" charset="0"/>
              </a:rPr>
              <a:t>aan de cao waarbij de cao-ontslagcommissie was ingesteld, omdat het incorporatiebeding in zijn arbeidsovereenkomst uit 1988 zag op de </a:t>
            </a:r>
            <a:r>
              <a:rPr lang="nl-NL" b="1" i="0" dirty="0">
                <a:solidFill>
                  <a:srgbClr val="44434F"/>
                </a:solidFill>
                <a:effectLst/>
                <a:latin typeface="Source Sans Pro" panose="020B0503030403020204" pitchFamily="34" charset="0"/>
              </a:rPr>
              <a:t>ondernemings-cao van zijn toenmalige werkgever (Nationale Nederlanden N.V.) </a:t>
            </a:r>
            <a:r>
              <a:rPr lang="nl-NL" b="0" i="0" dirty="0">
                <a:solidFill>
                  <a:srgbClr val="44434F"/>
                </a:solidFill>
                <a:effectLst/>
                <a:latin typeface="Source Sans Pro" panose="020B0503030403020204" pitchFamily="34" charset="0"/>
              </a:rPr>
              <a:t>en </a:t>
            </a:r>
            <a:r>
              <a:rPr lang="nl-NL" b="1" i="0" dirty="0">
                <a:solidFill>
                  <a:srgbClr val="44434F"/>
                </a:solidFill>
                <a:effectLst/>
                <a:latin typeface="Source Sans Pro" panose="020B0503030403020204" pitchFamily="34" charset="0"/>
              </a:rPr>
              <a:t>niet (tevens) op de cao (een sociaal plan) van zijn huidige werkgever, NN Personeel B.V. </a:t>
            </a:r>
            <a:r>
              <a:rPr lang="nl-NL" b="0" i="0" dirty="0">
                <a:solidFill>
                  <a:srgbClr val="44434F"/>
                </a:solidFill>
                <a:effectLst/>
                <a:latin typeface="Source Sans Pro" panose="020B0503030403020204" pitchFamily="34" charset="0"/>
              </a:rPr>
              <a:t>De werknemer was daarom volgens de rechtbank niet aan laatstgenoemde cao gebonden en daarmee ook niet aan de toestemming van de cao-ontslagcommissie. Vervolgens werd het verzoek van de werknemer tot vernietiging van de opzegging, wegens het ontbreken van toestemming van het UWV, gehonoreerd.</a:t>
            </a:r>
          </a:p>
          <a:p>
            <a:r>
              <a:rPr lang="nl-NL" b="0" i="0" dirty="0">
                <a:solidFill>
                  <a:srgbClr val="44434F"/>
                </a:solidFill>
                <a:effectLst/>
                <a:latin typeface="Source Sans Pro" panose="020B0503030403020204" pitchFamily="34" charset="0"/>
              </a:rPr>
              <a:t>De kantonrechter kende het dynamische incorporatiebeding van de werknemer geen ruime reikwijdte toe. </a:t>
            </a:r>
          </a:p>
          <a:p>
            <a:endParaRPr lang="nl-NL" b="0" i="0" dirty="0">
              <a:solidFill>
                <a:srgbClr val="44434F"/>
              </a:solidFill>
              <a:effectLst/>
              <a:latin typeface="Source Sans Pro" panose="020B0503030403020204" pitchFamily="34" charset="0"/>
            </a:endParaRPr>
          </a:p>
          <a:p>
            <a:pPr>
              <a:spcAft>
                <a:spcPts val="800"/>
              </a:spcAft>
            </a:pPr>
            <a:r>
              <a:rPr lang="nl-NL" sz="1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Oordeel:</a:t>
            </a:r>
          </a:p>
          <a:p>
            <a:pPr marL="342900" marR="0" lvl="0" indent="-3429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lang="nl-NL" sz="1200" b="1"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Nee, niet bevoegd. </a:t>
            </a:r>
            <a:r>
              <a:rPr lang="nl-NL" sz="1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Ongebonden werknemers zijn niet verplicht zich te onderwerpen aan de cao-ontslagcommissie en het oordeel. </a:t>
            </a:r>
            <a:r>
              <a:rPr lang="nl-NL" dirty="0"/>
              <a:t>Er is echter een uitzondering wanneer een cao algemeen verbindend is verklaard (AVV). In dat geval kunnen de bepalingen van de cao, inclusief de procedure rondom ontslag, ook voor ongebonden werknemers gelden. Maar in het geval van een cao die niet algemeen verbindend is verklaard, zijn ongebonden werknemers niet verplicht om de cao-ontslagcommissie te volgen.</a:t>
            </a:r>
          </a:p>
          <a:p>
            <a:pPr marL="0" indent="0">
              <a:spcAft>
                <a:spcPts val="800"/>
              </a:spcAft>
              <a:buFont typeface="Arial" panose="020B0604020202020204" pitchFamily="34" charset="0"/>
              <a:buNone/>
            </a:pPr>
            <a:endParaRPr lang="nl-NL" sz="1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0" indent="0">
              <a:spcAft>
                <a:spcPts val="800"/>
              </a:spcAft>
              <a:buFont typeface="Arial" panose="020B0604020202020204" pitchFamily="34" charset="0"/>
              <a:buNone/>
            </a:pPr>
            <a:r>
              <a:rPr lang="nl-NL" sz="1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Kantonrechter baseerde zich op feit dat er sprake is van een cao, en dat is een privaatrechtelijke overeenkomst</a:t>
            </a:r>
            <a:r>
              <a:rPr lang="nl-NL" dirty="0"/>
              <a:t>. Werkgevers kunnen niet eenzijdig cao-afspraken opleggen aan werknemers die niet gebonden zijn aan de cao. Dit betekent dat ze zelf kunnen besluiten of ze de cao willen volgen, en dat de cao-ontslagcommissie dus geen bindende beslissing kan nemen voor deze werknemers.</a:t>
            </a:r>
          </a:p>
          <a:p>
            <a:pPr>
              <a:buFont typeface="+mj-lt"/>
              <a:buAutoNum type="arabicPeriod"/>
            </a:pPr>
            <a:endParaRPr lang="nl-NL" dirty="0"/>
          </a:p>
          <a:p>
            <a:endParaRPr lang="nl-NL" b="0" i="0" dirty="0">
              <a:solidFill>
                <a:srgbClr val="44434F"/>
              </a:solidFill>
              <a:effectLst/>
              <a:latin typeface="Source Sans Pro" panose="020B0503030403020204" pitchFamily="34" charset="0"/>
            </a:endParaRPr>
          </a:p>
        </p:txBody>
      </p:sp>
      <p:sp>
        <p:nvSpPr>
          <p:cNvPr id="4" name="Tijdelijke aanduiding voor dianummer 3"/>
          <p:cNvSpPr>
            <a:spLocks noGrp="1"/>
          </p:cNvSpPr>
          <p:nvPr>
            <p:ph type="sldNum" sz="quarter" idx="5"/>
          </p:nvPr>
        </p:nvSpPr>
        <p:spPr/>
        <p:txBody>
          <a:bodyPr/>
          <a:lstStyle/>
          <a:p>
            <a:fld id="{669A6527-C59C-694C-9033-0DCFF9B3BD93}" type="slidenum">
              <a:rPr lang="nl-NL" smtClean="0"/>
              <a:t>10</a:t>
            </a:fld>
            <a:endParaRPr lang="nl-NL"/>
          </a:p>
        </p:txBody>
      </p:sp>
    </p:spTree>
    <p:extLst>
      <p:ext uri="{BB962C8B-B14F-4D97-AF65-F5344CB8AC3E}">
        <p14:creationId xmlns:p14="http://schemas.microsoft.com/office/powerpoint/2010/main" val="1847595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b="0" i="0" dirty="0">
                <a:solidFill>
                  <a:srgbClr val="44434F"/>
                </a:solidFill>
                <a:effectLst/>
                <a:latin typeface="Source Sans Pro" panose="020B0503030403020204" pitchFamily="34" charset="0"/>
              </a:rPr>
              <a:t>Nog geen half jaar later, op 15 december 2021, oordeelde diezelfde rechtbank in Den Haag in een vergelijkbare zaak van een andere werknemer van NN Personeel B.V. echter tegengesteld (</a:t>
            </a:r>
            <a:r>
              <a:rPr lang="nl-NL" b="0" i="0" dirty="0">
                <a:solidFill>
                  <a:srgbClr val="008EDF"/>
                </a:solidFill>
                <a:effectLst/>
                <a:latin typeface="Source Sans Pro" panose="020B0503030403020204" pitchFamily="34" charset="0"/>
                <a:hlinkClick r:id="rId3" tooltip="Ongeorganiseerde werknemer gebonden aan oordeel cao-ontslagcommissie"/>
              </a:rPr>
              <a:t>«JAR» 2022/40</a:t>
            </a:r>
            <a:r>
              <a:rPr lang="nl-NL" b="0" i="0" dirty="0">
                <a:solidFill>
                  <a:srgbClr val="44434F"/>
                </a:solidFill>
                <a:effectLst/>
                <a:latin typeface="Source Sans Pro" panose="020B0503030403020204" pitchFamily="34" charset="0"/>
              </a:rPr>
              <a:t>). </a:t>
            </a:r>
          </a:p>
          <a:p>
            <a:pPr algn="l"/>
            <a:endParaRPr lang="nl-NL" b="0" i="0" dirty="0">
              <a:solidFill>
                <a:srgbClr val="44434F"/>
              </a:solidFill>
              <a:effectLst/>
              <a:latin typeface="Source Sans Pro" panose="020B0503030403020204" pitchFamily="34" charset="0"/>
            </a:endParaRPr>
          </a:p>
          <a:p>
            <a:pPr algn="l"/>
            <a:r>
              <a:rPr lang="nl-NL" b="0" i="0" dirty="0">
                <a:solidFill>
                  <a:srgbClr val="44434F"/>
                </a:solidFill>
                <a:effectLst/>
                <a:latin typeface="Source Sans Pro" panose="020B0503030403020204" pitchFamily="34" charset="0"/>
              </a:rPr>
              <a:t>Ditmaal oordeelde de rechtbank dat </a:t>
            </a:r>
            <a:r>
              <a:rPr lang="nl-NL" b="1" i="0" dirty="0">
                <a:solidFill>
                  <a:srgbClr val="44434F"/>
                </a:solidFill>
                <a:effectLst/>
                <a:latin typeface="Source Sans Pro" panose="020B0503030403020204" pitchFamily="34" charset="0"/>
              </a:rPr>
              <a:t>gebondenheid van de werknemer aan de cao geen voorwaarde</a:t>
            </a:r>
            <a:r>
              <a:rPr lang="nl-NL" b="0" i="0" dirty="0">
                <a:solidFill>
                  <a:srgbClr val="44434F"/>
                </a:solidFill>
                <a:effectLst/>
                <a:latin typeface="Source Sans Pro" panose="020B0503030403020204" pitchFamily="34" charset="0"/>
              </a:rPr>
              <a:t> is voor de geldigheid van de toestemming van de cao-commissie. </a:t>
            </a:r>
          </a:p>
          <a:p>
            <a:pPr algn="l"/>
            <a:endParaRPr lang="nl-NL" b="0" i="0" dirty="0">
              <a:solidFill>
                <a:srgbClr val="44434F"/>
              </a:solidFill>
              <a:effectLst/>
              <a:latin typeface="Source Sans Pro" panose="020B0503030403020204" pitchFamily="34" charset="0"/>
            </a:endParaRPr>
          </a:p>
          <a:p>
            <a:pPr algn="l"/>
            <a:r>
              <a:rPr lang="nl-NL" b="0" i="0" dirty="0">
                <a:solidFill>
                  <a:srgbClr val="44434F"/>
                </a:solidFill>
                <a:effectLst/>
                <a:latin typeface="Source Sans Pro" panose="020B0503030403020204" pitchFamily="34" charset="0"/>
              </a:rPr>
              <a:t>De rechtbank verwees daarbij naar de parlementaire toelichting bij art. 7:671a lid 2 BW. Zo staat in de Nota naar aanleiding van het Verslag expliciet vermeld, dat het </a:t>
            </a:r>
            <a:r>
              <a:rPr lang="nl-NL" b="1" i="0" dirty="0">
                <a:solidFill>
                  <a:srgbClr val="44434F"/>
                </a:solidFill>
                <a:effectLst/>
                <a:latin typeface="Source Sans Pro" panose="020B0503030403020204" pitchFamily="34" charset="0"/>
              </a:rPr>
              <a:t>voldoende is wanneer de werkgever aan de cao gebonden is en dat het dus niet zo is dat deze werkgever het ontslag van niet-georganiseerde werknemers alleen via het UWV kan bewerkstelligen </a:t>
            </a:r>
            <a:r>
              <a:rPr lang="nl-NL" b="0" i="0" dirty="0">
                <a:solidFill>
                  <a:srgbClr val="44434F"/>
                </a:solidFill>
                <a:effectLst/>
                <a:latin typeface="Source Sans Pro" panose="020B0503030403020204" pitchFamily="34" charset="0"/>
              </a:rPr>
              <a:t>(zie </a:t>
            </a:r>
            <a:r>
              <a:rPr lang="nl-NL" b="0" i="0" dirty="0">
                <a:solidFill>
                  <a:srgbClr val="008EDF"/>
                </a:solidFill>
                <a:effectLst/>
                <a:latin typeface="Source Sans Pro" panose="020B0503030403020204" pitchFamily="34" charset="0"/>
                <a:hlinkClick r:id="rId4" tooltip="Nota naar aanleiding van het verslag"/>
              </a:rPr>
              <a:t>Kamerstukken II 2013/14, 33818, nr. 7</a:t>
            </a:r>
            <a:r>
              <a:rPr lang="nl-NL" b="0" i="0" dirty="0">
                <a:solidFill>
                  <a:srgbClr val="44434F"/>
                </a:solidFill>
                <a:effectLst/>
                <a:latin typeface="Source Sans Pro" panose="020B0503030403020204" pitchFamily="34" charset="0"/>
              </a:rPr>
              <a:t>, p. 50 en p. 131). Om dit verduidelijken heeft de wetgever de woorden ‘</a:t>
            </a:r>
            <a:r>
              <a:rPr lang="nl-NL" b="1" i="0" dirty="0">
                <a:solidFill>
                  <a:srgbClr val="44434F"/>
                </a:solidFill>
                <a:effectLst/>
                <a:latin typeface="Source Sans Pro" panose="020B0503030403020204" pitchFamily="34" charset="0"/>
              </a:rPr>
              <a:t>toepasselijke cao’ in art. 7:671a BW bij Nota van Wijziging vervolgens vervangen door de woorden ‘bij cao’.</a:t>
            </a:r>
          </a:p>
          <a:p>
            <a:pPr algn="l"/>
            <a:endParaRPr lang="nl-NL" b="0" i="0" dirty="0">
              <a:solidFill>
                <a:srgbClr val="44434F"/>
              </a:solidFill>
              <a:effectLst/>
              <a:latin typeface="Source Sans Pro" panose="020B0503030403020204" pitchFamily="34" charset="0"/>
            </a:endParaRPr>
          </a:p>
          <a:p>
            <a:pPr algn="l"/>
            <a:r>
              <a:rPr lang="nl-NL" b="0" i="0" dirty="0">
                <a:solidFill>
                  <a:srgbClr val="44434F"/>
                </a:solidFill>
                <a:effectLst/>
                <a:latin typeface="Source Sans Pro" panose="020B0503030403020204" pitchFamily="34" charset="0"/>
              </a:rPr>
              <a:t>De kantonrechter kiest primair voor een binding van de werknemer via gebondenheid aan de cao van de werkgever. Hiertoe verwijst hij alleen naar de Nota naar aanleiding van het verslag van de </a:t>
            </a:r>
            <a:r>
              <a:rPr lang="nl-NL" b="0" i="0" dirty="0" err="1">
                <a:solidFill>
                  <a:srgbClr val="44434F"/>
                </a:solidFill>
                <a:effectLst/>
                <a:latin typeface="Source Sans Pro" panose="020B0503030403020204" pitchFamily="34" charset="0"/>
              </a:rPr>
              <a:t>Wwz</a:t>
            </a:r>
            <a:r>
              <a:rPr lang="nl-NL" b="0" i="0" dirty="0">
                <a:solidFill>
                  <a:srgbClr val="44434F"/>
                </a:solidFill>
                <a:effectLst/>
                <a:latin typeface="Source Sans Pro" panose="020B0503030403020204" pitchFamily="34" charset="0"/>
              </a:rPr>
              <a:t>: voor bevoegdheid van de cao-ontslagcommissie is slechts van belang of de werkgever gebonden is aan de cao; of en hoe de werknemer gebonden is, speelt geen rol. </a:t>
            </a:r>
          </a:p>
          <a:p>
            <a:endParaRPr lang="nl-NL" dirty="0"/>
          </a:p>
        </p:txBody>
      </p:sp>
      <p:sp>
        <p:nvSpPr>
          <p:cNvPr id="4" name="Tijdelijke aanduiding voor dianummer 3"/>
          <p:cNvSpPr>
            <a:spLocks noGrp="1"/>
          </p:cNvSpPr>
          <p:nvPr>
            <p:ph type="sldNum" sz="quarter" idx="5"/>
          </p:nvPr>
        </p:nvSpPr>
        <p:spPr/>
        <p:txBody>
          <a:bodyPr/>
          <a:lstStyle/>
          <a:p>
            <a:fld id="{669A6527-C59C-694C-9033-0DCFF9B3BD93}" type="slidenum">
              <a:rPr lang="nl-NL" smtClean="0"/>
              <a:t>11</a:t>
            </a:fld>
            <a:endParaRPr lang="nl-NL"/>
          </a:p>
        </p:txBody>
      </p:sp>
    </p:spTree>
    <p:extLst>
      <p:ext uri="{BB962C8B-B14F-4D97-AF65-F5344CB8AC3E}">
        <p14:creationId xmlns:p14="http://schemas.microsoft.com/office/powerpoint/2010/main" val="286978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91A32-E668-C5BA-9A03-D18260BEC8B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AC73D47-D6F2-CBA0-529F-23C819F65A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334C939-533C-6A60-C0BF-D3D01CBE772A}"/>
              </a:ext>
            </a:extLst>
          </p:cNvPr>
          <p:cNvSpPr>
            <a:spLocks noGrp="1"/>
          </p:cNvSpPr>
          <p:nvPr>
            <p:ph type="body" idx="1"/>
          </p:nvPr>
        </p:nvSpPr>
        <p:spPr/>
        <p:txBody>
          <a:bodyPr/>
          <a:lstStyle/>
          <a:p>
            <a:pPr algn="l"/>
            <a:r>
              <a:rPr lang="nl-NL" b="0" i="0" dirty="0">
                <a:solidFill>
                  <a:srgbClr val="44434F"/>
                </a:solidFill>
                <a:effectLst/>
                <a:latin typeface="Source Sans Pro" panose="020B0503030403020204" pitchFamily="34" charset="0"/>
              </a:rPr>
              <a:t>In de arbeidsovereenkomst van de werknemer is de cao van de voorganger van de werkgever met een dynamisch incorporatiebeding van toepassing verklaard. Nadat de werknemer tweemaal overgaat naar een nieuw opgerichte personeelsvennootschap en zijn functie enkele keren verandert, wordt hij op 1 december 2018 boventallig verklaard. Zijn beroep hiertegen wordt ongegrond verklaard. Op 25 maart 2019 meldt de werknemer zich ziek. In juli 2019 dient de werkgever een ontslagverzoek in bij haar CAO Ontslagcommissie, welke toestemming verleent de werknemer te ontslaan. Pas nadat de Ontslagcommissie voor de tweede keer toestemming verleent en na betermelding van de werknemer, zegt de werkgever de arbeidsovereenkomst met de werknemer op. De kantonrechter vernietigt de opzegging. In een andere zaak ontbindt de kantonrechter de arbeidsovereenkomst voorwaardelijk voor het geval de opzegging per 1 maart 2021 ongeldig was. Partijen vragen in hoger beroep het hof zich alleen uit te laten over de vraag of de Ontslagcommissie een ontslagcommissie is in de zin van </a:t>
            </a:r>
            <a:r>
              <a:rPr lang="nl-NL" b="0" i="0" dirty="0">
                <a:solidFill>
                  <a:srgbClr val="008EDF"/>
                </a:solidFill>
                <a:effectLst/>
                <a:latin typeface="Source Sans Pro" panose="020B0503030403020204" pitchFamily="34" charset="0"/>
                <a:hlinkClick r:id="rId3" tooltip="Burgerlijk Wetboek Boek 7"/>
              </a:rPr>
              <a:t>art. 7:671a lid 2 BW</a:t>
            </a:r>
            <a:r>
              <a:rPr lang="nl-NL" b="0" i="0" dirty="0">
                <a:solidFill>
                  <a:srgbClr val="44434F"/>
                </a:solidFill>
                <a:effectLst/>
                <a:latin typeface="Source Sans Pro" panose="020B0503030403020204" pitchFamily="34" charset="0"/>
              </a:rPr>
              <a:t> en zo ja, of de opzegging gerechtvaardigd was.</a:t>
            </a:r>
          </a:p>
          <a:p>
            <a:pPr algn="l"/>
            <a:endParaRPr lang="nl-NL" b="0" i="0" dirty="0">
              <a:solidFill>
                <a:srgbClr val="44434F"/>
              </a:solidFill>
              <a:effectLst/>
              <a:latin typeface="Source Sans Pro" panose="020B0503030403020204" pitchFamily="34" charset="0"/>
            </a:endParaRPr>
          </a:p>
          <a:p>
            <a:pPr algn="l"/>
            <a:r>
              <a:rPr lang="nl-NL" b="0" i="0" dirty="0">
                <a:solidFill>
                  <a:srgbClr val="44434F"/>
                </a:solidFill>
                <a:effectLst/>
                <a:latin typeface="Source Sans Pro" panose="020B0503030403020204" pitchFamily="34" charset="0"/>
              </a:rPr>
              <a:t>Het hof zet eerst </a:t>
            </a:r>
            <a:r>
              <a:rPr lang="nl-NL" b="1" i="0" dirty="0">
                <a:solidFill>
                  <a:srgbClr val="44434F"/>
                </a:solidFill>
                <a:effectLst/>
                <a:latin typeface="Source Sans Pro" panose="020B0503030403020204" pitchFamily="34" charset="0"/>
              </a:rPr>
              <a:t>de totstandkomingsgeschiedenis </a:t>
            </a:r>
            <a:r>
              <a:rPr lang="nl-NL" b="0" i="0" dirty="0">
                <a:solidFill>
                  <a:srgbClr val="44434F"/>
                </a:solidFill>
                <a:effectLst/>
                <a:latin typeface="Source Sans Pro" panose="020B0503030403020204" pitchFamily="34" charset="0"/>
              </a:rPr>
              <a:t>van het wetsartikel uiteen. </a:t>
            </a:r>
          </a:p>
          <a:p>
            <a:pPr algn="l"/>
            <a:r>
              <a:rPr lang="nl-NL" b="0" i="0" dirty="0">
                <a:solidFill>
                  <a:srgbClr val="44434F"/>
                </a:solidFill>
                <a:effectLst/>
                <a:latin typeface="Source Sans Pro" panose="020B0503030403020204" pitchFamily="34" charset="0"/>
              </a:rPr>
              <a:t>Uit het wetsvoorstel volgt dat het de bedoeling van de wetgever is dat de bevoegdheid van een cao-ontslagcommissie afhangt van de </a:t>
            </a:r>
            <a:r>
              <a:rPr lang="nl-NL" b="1" i="0" dirty="0">
                <a:solidFill>
                  <a:srgbClr val="44434F"/>
                </a:solidFill>
                <a:effectLst/>
                <a:latin typeface="Source Sans Pro" panose="020B0503030403020204" pitchFamily="34" charset="0"/>
              </a:rPr>
              <a:t>gebondenheid van de werkgever aan een ontslag-cao.</a:t>
            </a:r>
            <a:r>
              <a:rPr lang="nl-NL" b="0" i="0" dirty="0">
                <a:solidFill>
                  <a:srgbClr val="44434F"/>
                </a:solidFill>
                <a:effectLst/>
                <a:latin typeface="Source Sans Pro" panose="020B0503030403020204" pitchFamily="34" charset="0"/>
              </a:rPr>
              <a:t> </a:t>
            </a:r>
            <a:r>
              <a:rPr lang="nl-NL" b="1" i="0" dirty="0">
                <a:solidFill>
                  <a:srgbClr val="44434F"/>
                </a:solidFill>
                <a:effectLst/>
                <a:latin typeface="Source Sans Pro" panose="020B0503030403020204" pitchFamily="34" charset="0"/>
              </a:rPr>
              <a:t>Hoewel uit antwoorden op vragen bij behandeling in de Eerste Kamer lijkt te volgen dat ook de werknemer gebonden moet zijn, wordt dit niet als uitgangspunt genomen. Het wetsvoorstel was al vóór die vragen in de Tweede Kamer aanvaard</a:t>
            </a:r>
            <a:r>
              <a:rPr lang="nl-NL" b="0" i="0" dirty="0">
                <a:solidFill>
                  <a:srgbClr val="44434F"/>
                </a:solidFill>
                <a:effectLst/>
                <a:latin typeface="Source Sans Pro" panose="020B0503030403020204" pitchFamily="34" charset="0"/>
              </a:rPr>
              <a:t>. </a:t>
            </a:r>
            <a:r>
              <a:rPr lang="nl-NL" b="1" i="0" dirty="0">
                <a:solidFill>
                  <a:srgbClr val="44434F"/>
                </a:solidFill>
                <a:effectLst/>
                <a:latin typeface="Source Sans Pro" panose="020B0503030403020204" pitchFamily="34" charset="0"/>
              </a:rPr>
              <a:t>Dat het initiële standpunt is verlaten blijkt niet </a:t>
            </a:r>
            <a:r>
              <a:rPr lang="nl-NL" b="0" i="0" dirty="0">
                <a:solidFill>
                  <a:srgbClr val="44434F"/>
                </a:solidFill>
                <a:effectLst/>
                <a:latin typeface="Source Sans Pro" panose="020B0503030403020204" pitchFamily="34" charset="0"/>
              </a:rPr>
              <a:t>en het </a:t>
            </a:r>
            <a:r>
              <a:rPr lang="nl-NL" b="1" i="0" dirty="0">
                <a:solidFill>
                  <a:srgbClr val="44434F"/>
                </a:solidFill>
                <a:effectLst/>
                <a:latin typeface="Source Sans Pro" panose="020B0503030403020204" pitchFamily="34" charset="0"/>
              </a:rPr>
              <a:t>miskent dat een incorporatiebeding waarin een ontslag-cao expliciet van toepassing wordt verklaard uitzonderlijk zal zijn</a:t>
            </a:r>
            <a:r>
              <a:rPr lang="nl-NL" b="0" i="0" dirty="0">
                <a:solidFill>
                  <a:srgbClr val="44434F"/>
                </a:solidFill>
                <a:effectLst/>
                <a:latin typeface="Source Sans Pro" panose="020B0503030403020204" pitchFamily="34" charset="0"/>
              </a:rPr>
              <a:t>. </a:t>
            </a:r>
            <a:r>
              <a:rPr lang="nl-NL" b="1" i="0" dirty="0">
                <a:solidFill>
                  <a:srgbClr val="44434F"/>
                </a:solidFill>
                <a:effectLst/>
                <a:latin typeface="Source Sans Pro" panose="020B0503030403020204" pitchFamily="34" charset="0"/>
              </a:rPr>
              <a:t>Ook leidt de eis dat de werknemer gebonden moet zijn ertoe dat twee regimes van ontslagregels en werknemersvoorzieningen tegelijk gelden, namelijk ook die van het UWV. Dat levert mogelijk onwerkbare situaties op. Gebondenheid van de werkgever is dus bepalend. </a:t>
            </a:r>
            <a:r>
              <a:rPr lang="nl-NL" b="0" i="0" dirty="0">
                <a:solidFill>
                  <a:srgbClr val="44434F"/>
                </a:solidFill>
                <a:effectLst/>
                <a:latin typeface="Source Sans Pro" panose="020B0503030403020204" pitchFamily="34" charset="0"/>
              </a:rPr>
              <a:t>De CAO Ontslagcommissie mocht in dit geval toestemming tot opzegging geven, wat betekent dat de kantonrechter de opzegging ten onrechte heeft vernietigd. Het hof bepaalt dat de arbeidsovereenkomst alsnog eindigt gelijk met de datum van de voorwaardelijke ontbinding op 1 juni 2022.</a:t>
            </a:r>
          </a:p>
          <a:p>
            <a:pPr algn="l"/>
            <a:r>
              <a:rPr lang="nl-NL" b="0" i="0" dirty="0">
                <a:solidFill>
                  <a:srgbClr val="44434F"/>
                </a:solidFill>
                <a:effectLst/>
                <a:latin typeface="Source Sans Pro" panose="020B0503030403020204" pitchFamily="34" charset="0"/>
              </a:rPr>
              <a:t>NB. Zie </a:t>
            </a:r>
            <a:r>
              <a:rPr lang="nl-NL" b="0" i="0" dirty="0">
                <a:solidFill>
                  <a:srgbClr val="008EDF"/>
                </a:solidFill>
                <a:effectLst/>
                <a:latin typeface="Source Sans Pro" panose="020B0503030403020204" pitchFamily="34" charset="0"/>
                <a:hlinkClick r:id="rId4" tooltip="Cao-ontslagcommissie niet bevoegd tot verlenen toestemming voor opzegging"/>
              </a:rPr>
              <a:t>«JAR» 2021/238</a:t>
            </a:r>
            <a:r>
              <a:rPr lang="nl-NL" b="0" i="0" dirty="0">
                <a:solidFill>
                  <a:srgbClr val="44434F"/>
                </a:solidFill>
                <a:effectLst/>
                <a:latin typeface="Source Sans Pro" panose="020B0503030403020204" pitchFamily="34" charset="0"/>
              </a:rPr>
              <a:t>, </a:t>
            </a:r>
            <a:r>
              <a:rPr lang="nl-NL" b="0" i="0" dirty="0" err="1">
                <a:solidFill>
                  <a:srgbClr val="44434F"/>
                </a:solidFill>
                <a:effectLst/>
                <a:latin typeface="Source Sans Pro" panose="020B0503030403020204" pitchFamily="34" charset="0"/>
              </a:rPr>
              <a:t>m.nt</a:t>
            </a:r>
            <a:r>
              <a:rPr lang="nl-NL" b="0" i="0" dirty="0">
                <a:solidFill>
                  <a:srgbClr val="44434F"/>
                </a:solidFill>
                <a:effectLst/>
                <a:latin typeface="Source Sans Pro" panose="020B0503030403020204" pitchFamily="34" charset="0"/>
              </a:rPr>
              <a:t>. Koot-van der Putte, voor de eerdere beschikking van de kantonrechter en </a:t>
            </a:r>
            <a:r>
              <a:rPr lang="nl-NL" b="0" i="0" dirty="0">
                <a:solidFill>
                  <a:srgbClr val="008EDF"/>
                </a:solidFill>
                <a:effectLst/>
                <a:latin typeface="Source Sans Pro" panose="020B0503030403020204" pitchFamily="34" charset="0"/>
                <a:hlinkClick r:id="rId5" tooltip="Bevoegdheid kantonrechter ‘als werkgever nergens anders heen kan’"/>
              </a:rPr>
              <a:t>«JAR» 2022/128</a:t>
            </a:r>
            <a:r>
              <a:rPr lang="nl-NL" b="0" i="0" dirty="0">
                <a:solidFill>
                  <a:srgbClr val="44434F"/>
                </a:solidFill>
                <a:effectLst/>
                <a:latin typeface="Source Sans Pro" panose="020B0503030403020204" pitchFamily="34" charset="0"/>
              </a:rPr>
              <a:t> voor de beschikking van de kantonrechter waarbij de arbeidsovereenkomst voor zover vereist is ontbonden. In weer een andere beschikking van kantonrechter Den Haag ten aanzien van dezelfde werkgever maar een andere werknemer, is ook van bevoegdheid van de ontslagcommissie uitgegaan (</a:t>
            </a:r>
            <a:r>
              <a:rPr lang="nl-NL" b="0" i="0" dirty="0">
                <a:solidFill>
                  <a:srgbClr val="008EDF"/>
                </a:solidFill>
                <a:effectLst/>
                <a:latin typeface="Source Sans Pro" panose="020B0503030403020204" pitchFamily="34" charset="0"/>
                <a:hlinkClick r:id="rId6" tooltip="Ongeorganiseerde werknemer gebonden aan oordeel cao-ontslagcommissie"/>
              </a:rPr>
              <a:t>«JAR» 2022/40</a:t>
            </a:r>
            <a:r>
              <a:rPr lang="nl-NL" b="0" i="0" dirty="0">
                <a:solidFill>
                  <a:srgbClr val="44434F"/>
                </a:solidFill>
                <a:effectLst/>
                <a:latin typeface="Source Sans Pro" panose="020B0503030403020204" pitchFamily="34" charset="0"/>
              </a:rPr>
              <a:t>, </a:t>
            </a:r>
            <a:r>
              <a:rPr lang="nl-NL" b="0" i="0" dirty="0" err="1">
                <a:solidFill>
                  <a:srgbClr val="44434F"/>
                </a:solidFill>
                <a:effectLst/>
                <a:latin typeface="Source Sans Pro" panose="020B0503030403020204" pitchFamily="34" charset="0"/>
              </a:rPr>
              <a:t>m.nt</a:t>
            </a:r>
            <a:r>
              <a:rPr lang="nl-NL" b="0" i="0" dirty="0">
                <a:solidFill>
                  <a:srgbClr val="44434F"/>
                </a:solidFill>
                <a:effectLst/>
                <a:latin typeface="Source Sans Pro" panose="020B0503030403020204" pitchFamily="34" charset="0"/>
              </a:rPr>
              <a:t>. Vermeulen). De vraag blijft wel of deze benadering zich wel verhoudt met het stelsel van </a:t>
            </a:r>
            <a:r>
              <a:rPr lang="nl-NL" b="0" i="0" dirty="0">
                <a:solidFill>
                  <a:srgbClr val="008EDF"/>
                </a:solidFill>
                <a:effectLst/>
                <a:latin typeface="Source Sans Pro" panose="020B0503030403020204" pitchFamily="34" charset="0"/>
                <a:hlinkClick r:id="rId7" tooltip="Wet op de collectieve arbeidsovereenkomst"/>
              </a:rPr>
              <a:t>art. 14 Wet CAO</a:t>
            </a:r>
            <a:r>
              <a:rPr lang="nl-NL" b="0" i="0" dirty="0">
                <a:solidFill>
                  <a:srgbClr val="44434F"/>
                </a:solidFill>
                <a:effectLst/>
                <a:latin typeface="Source Sans Pro" panose="020B0503030403020204" pitchFamily="34" charset="0"/>
              </a:rPr>
              <a:t>. Zie in dit opzicht ook het Bollemeijer-arrest (</a:t>
            </a:r>
            <a:r>
              <a:rPr lang="nl-NL" b="0" i="0" dirty="0">
                <a:solidFill>
                  <a:srgbClr val="008EDF"/>
                </a:solidFill>
                <a:effectLst/>
                <a:latin typeface="Source Sans Pro" panose="020B0503030403020204" pitchFamily="34" charset="0"/>
                <a:hlinkClick r:id="rId8" tooltip="Hoge Raad 's-Gravenhage, 20-12-2002, ECLI:NL:HR:2002:AF2166, ECLI:NL:PHR:2002:AF2166, C01/157HR (met annotatie van Mr. D.M. Thierry)"/>
              </a:rPr>
              <a:t>«JAR» 2003/19</a:t>
            </a:r>
            <a:r>
              <a:rPr lang="nl-NL" b="0" i="0" dirty="0">
                <a:solidFill>
                  <a:srgbClr val="44434F"/>
                </a:solidFill>
                <a:effectLst/>
                <a:latin typeface="Source Sans Pro" panose="020B0503030403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Voorkomt rechtsonzekerheid voor werknemers (onder wel regime val ik) en onwerkbare situaties voor werkgever door mogelijkheid van twee ontslagprocedures binnen een reorganisatie</a:t>
            </a:r>
          </a:p>
          <a:p>
            <a:endParaRPr lang="nl-NL" dirty="0"/>
          </a:p>
        </p:txBody>
      </p:sp>
      <p:sp>
        <p:nvSpPr>
          <p:cNvPr id="4" name="Tijdelijke aanduiding voor dianummer 3">
            <a:extLst>
              <a:ext uri="{FF2B5EF4-FFF2-40B4-BE49-F238E27FC236}">
                <a16:creationId xmlns:a16="http://schemas.microsoft.com/office/drawing/2014/main" id="{9EF7615B-727B-7679-0898-F1739C6DB860}"/>
              </a:ext>
            </a:extLst>
          </p:cNvPr>
          <p:cNvSpPr>
            <a:spLocks noGrp="1"/>
          </p:cNvSpPr>
          <p:nvPr>
            <p:ph type="sldNum" sz="quarter" idx="5"/>
          </p:nvPr>
        </p:nvSpPr>
        <p:spPr/>
        <p:txBody>
          <a:bodyPr/>
          <a:lstStyle/>
          <a:p>
            <a:fld id="{669A6527-C59C-694C-9033-0DCFF9B3BD93}" type="slidenum">
              <a:rPr lang="nl-NL" smtClean="0"/>
              <a:t>12</a:t>
            </a:fld>
            <a:endParaRPr lang="nl-NL"/>
          </a:p>
        </p:txBody>
      </p:sp>
    </p:spTree>
    <p:extLst>
      <p:ext uri="{BB962C8B-B14F-4D97-AF65-F5344CB8AC3E}">
        <p14:creationId xmlns:p14="http://schemas.microsoft.com/office/powerpoint/2010/main" val="1688360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Er is op dit moment nog geen definitieve duidelijkheid over de kwestie van de cao-ontslagcommissie en de bevoegdheid om toestemming te verlenen voor ontslag, vooral wat betreft ongebonden werknemers. De zaak van </a:t>
            </a:r>
            <a:r>
              <a:rPr lang="nl-NL" b="1" dirty="0"/>
              <a:t>NN Personeel</a:t>
            </a:r>
            <a:r>
              <a:rPr lang="nl-NL" dirty="0"/>
              <a:t> is geëindigd zonder cassatie, wat betekent dat er geen uitspraak van de Hoge Raad is geweest om verdere duidelijkheid te verschaffen.</a:t>
            </a:r>
          </a:p>
          <a:p>
            <a:r>
              <a:rPr lang="nl-NL" dirty="0"/>
              <a:t>We moeten dus wachten totdat de Hoge Raad zich hierover uitspreekt om een eenduidig standpunt te krijgen over de bevoegdheden van de cao-ontslagcommissie, vooral in gevallen waarin de werknemer niet gebonden is aan de cao.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Binding van de werknemer is niet vereist</a:t>
            </a:r>
          </a:p>
          <a:p>
            <a:r>
              <a:rPr lang="nl-NL" b="0" i="0" dirty="0">
                <a:solidFill>
                  <a:srgbClr val="44434F"/>
                </a:solidFill>
                <a:effectLst/>
                <a:latin typeface="Source Sans Pro" panose="020B0503030403020204" pitchFamily="34" charset="0"/>
              </a:rPr>
              <a:t>De uitspraak van het hof lijkt mij zonder meer juist. Praktisch gezien kan de wetgever inderdaad niet anders hebben bedoeld, dan dat gebondenheid van de werknemer aan de cao niet is vereist; immers anders problemen met regimes. Daarnaast zal een cao-ontslagcommissie meer dan eens in een sociaal plan zijn aangewezen. Dat sociaal plan zal vaak geen onderdeel vormen van iemand zijn dynamische incorporatiebeding.</a:t>
            </a:r>
          </a:p>
          <a:p>
            <a:endParaRPr lang="nl-NL" b="0" i="0" dirty="0">
              <a:solidFill>
                <a:srgbClr val="44434F"/>
              </a:solidFill>
              <a:effectLst/>
              <a:latin typeface="Source Sans Pro" panose="020B0503030403020204" pitchFamily="34" charset="0"/>
            </a:endParaRPr>
          </a:p>
          <a:p>
            <a:r>
              <a:rPr lang="nl-NL" b="0" i="0" dirty="0">
                <a:solidFill>
                  <a:srgbClr val="44434F"/>
                </a:solidFill>
                <a:effectLst/>
                <a:latin typeface="Source Sans Pro" panose="020B0503030403020204" pitchFamily="34" charset="0"/>
              </a:rPr>
              <a:t>Een kanttekening wil ik hier wel bij maken is dat de ongebonden werknemer wel van wettelijke rechten wordt onthouden, zonder dat zij hier invloed op kunnen uitoefenen (ze zijn immers bij de totstandkoming, zoals leden wel, niet betrokken. Hier mag uiteraard niet te lichtvaardig mee om worden gesprongen. De Hoge Raad dat door de betrokkenheid van de vakbond(en) in de bescherming van de werknemers was voorzien. In mijn promotieonderzoek heb ik uitgebreid bij dit uitgangspunt stil gestaan.</a:t>
            </a:r>
          </a:p>
        </p:txBody>
      </p:sp>
      <p:sp>
        <p:nvSpPr>
          <p:cNvPr id="4" name="Tijdelijke aanduiding voor dianummer 3"/>
          <p:cNvSpPr>
            <a:spLocks noGrp="1"/>
          </p:cNvSpPr>
          <p:nvPr>
            <p:ph type="sldNum" sz="quarter" idx="5"/>
          </p:nvPr>
        </p:nvSpPr>
        <p:spPr/>
        <p:txBody>
          <a:bodyPr/>
          <a:lstStyle/>
          <a:p>
            <a:fld id="{669A6527-C59C-694C-9033-0DCFF9B3BD93}" type="slidenum">
              <a:rPr lang="nl-NL" smtClean="0"/>
              <a:t>13</a:t>
            </a:fld>
            <a:endParaRPr lang="nl-NL"/>
          </a:p>
        </p:txBody>
      </p:sp>
    </p:spTree>
    <p:extLst>
      <p:ext uri="{BB962C8B-B14F-4D97-AF65-F5344CB8AC3E}">
        <p14:creationId xmlns:p14="http://schemas.microsoft.com/office/powerpoint/2010/main" val="2262120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2C7E8-98FA-E7E5-DCE1-87ED11707E3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348467C-33F7-6365-DDDB-BA361DD3849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38CF17C-4109-993C-D349-652877AA4A7D}"/>
              </a:ext>
            </a:extLst>
          </p:cNvPr>
          <p:cNvSpPr>
            <a:spLocks noGrp="1"/>
          </p:cNvSpPr>
          <p:nvPr>
            <p:ph type="body" idx="1"/>
          </p:nvPr>
        </p:nvSpPr>
        <p:spPr/>
        <p:txBody>
          <a:bodyPr/>
          <a:lstStyle/>
          <a:p>
            <a:r>
              <a:rPr lang="nl-NL" dirty="0"/>
              <a:t>De rechtspraak die er wel is zijn gerelateerd aan 3 aspecten of beter gezegd nadelen van de cao-ontslagcommissie</a:t>
            </a:r>
            <a:br>
              <a:rPr lang="nl-NL" dirty="0"/>
            </a:br>
            <a:r>
              <a:rPr lang="nl-NL" dirty="0"/>
              <a:t>Somt de drie nadelen op. In het navolgende zal ik kort stil staan bij de rechtspraak in deze drie situaties.</a:t>
            </a:r>
          </a:p>
        </p:txBody>
      </p:sp>
      <p:sp>
        <p:nvSpPr>
          <p:cNvPr id="4" name="Tijdelijke aanduiding voor dianummer 3">
            <a:extLst>
              <a:ext uri="{FF2B5EF4-FFF2-40B4-BE49-F238E27FC236}">
                <a16:creationId xmlns:a16="http://schemas.microsoft.com/office/drawing/2014/main" id="{39BBF2D8-24F0-08DA-FE26-380DEA357828}"/>
              </a:ext>
            </a:extLst>
          </p:cNvPr>
          <p:cNvSpPr>
            <a:spLocks noGrp="1"/>
          </p:cNvSpPr>
          <p:nvPr>
            <p:ph type="sldNum" sz="quarter" idx="5"/>
          </p:nvPr>
        </p:nvSpPr>
        <p:spPr/>
        <p:txBody>
          <a:bodyPr/>
          <a:lstStyle/>
          <a:p>
            <a:fld id="{669A6527-C59C-694C-9033-0DCFF9B3BD93}" type="slidenum">
              <a:rPr lang="nl-NL" smtClean="0"/>
              <a:t>14</a:t>
            </a:fld>
            <a:endParaRPr lang="nl-NL"/>
          </a:p>
        </p:txBody>
      </p:sp>
    </p:spTree>
    <p:extLst>
      <p:ext uri="{BB962C8B-B14F-4D97-AF65-F5344CB8AC3E}">
        <p14:creationId xmlns:p14="http://schemas.microsoft.com/office/powerpoint/2010/main" val="2247957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8D91F-F092-E7B9-92C2-4E899E0729B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5868DEC-E496-9A82-C43F-01438BD3450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523DEBB-7B3E-9680-B041-738C1D5797A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Dan een volgende categorie. Ik zei het al eerder, een nieuwe vorm van geschillen beslechting en dat naast de commissies zelf ook de rechter dergelijke procedures eigen moet maken.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Dat dit niet altijd goed gaat, bewijst de uitspraak van Rechtbank Gelderland op 18 oktober 2024</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De uitspraak ging over de toepassing van de stoelendansmethode bij ontslag en herplaatsing. </a:t>
            </a:r>
            <a:r>
              <a:rPr lang="nl-NL" b="0" i="1" dirty="0">
                <a:solidFill>
                  <a:srgbClr val="000000"/>
                </a:solidFill>
                <a:effectLst/>
                <a:latin typeface="Verdana" panose="020B0604030504040204" pitchFamily="34" charset="0"/>
              </a:rPr>
              <a:t>Doordat de functies ingrijpend wijzigen, wordt er een selectieproces opgestart voor het plaatsen van directeuren. Voor de huidige directeuren betekent dit dat zij uitgenodigd worden om te solliciteren op de nieuwe functie waarbij er op basis van kwaliteit geselecteerd wordt. </a:t>
            </a:r>
            <a:r>
              <a:rPr lang="nl-NL" sz="1200" dirty="0"/>
              <a:t>De kantonrechter oordeelde dat de werkgever op geschiktheid mocht selecteren, zoals opgenomen in het Sociaal Plan. Daarbij vergat de rechter echter dat artikel 7:669 lid 6 BW niet alleen een cao of Sociaal Plan vereist, maar óók een cao-ontslagcommissie. Dit had dus </a:t>
            </a:r>
            <a:r>
              <a:rPr lang="nl-NL" sz="1200" b="1" dirty="0"/>
              <a:t>niet </a:t>
            </a:r>
            <a:r>
              <a:rPr lang="nl-NL" sz="1200" b="0" dirty="0"/>
              <a:t>gemogen. Uiteindelijk leidt dit foutje niet tot een onaanvaardbare uitkomst omdat </a:t>
            </a:r>
            <a:r>
              <a:rPr lang="nl-NL" dirty="0"/>
              <a:t>dat werkgever voldoende aannemelijk heeft gemaakt dat de betreffende werknemers niet geschikt zijn voor de nieuwe functie.</a:t>
            </a:r>
            <a:endParaRPr lang="nl-NL" sz="1200" b="0" dirty="0"/>
          </a:p>
          <a:p>
            <a:endParaRPr lang="nl-NL" dirty="0"/>
          </a:p>
        </p:txBody>
      </p:sp>
      <p:sp>
        <p:nvSpPr>
          <p:cNvPr id="4" name="Tijdelijke aanduiding voor dianummer 3">
            <a:extLst>
              <a:ext uri="{FF2B5EF4-FFF2-40B4-BE49-F238E27FC236}">
                <a16:creationId xmlns:a16="http://schemas.microsoft.com/office/drawing/2014/main" id="{A39A4E31-985D-07B8-9DAA-860E65502C16}"/>
              </a:ext>
            </a:extLst>
          </p:cNvPr>
          <p:cNvSpPr>
            <a:spLocks noGrp="1"/>
          </p:cNvSpPr>
          <p:nvPr>
            <p:ph type="sldNum" sz="quarter" idx="5"/>
          </p:nvPr>
        </p:nvSpPr>
        <p:spPr/>
        <p:txBody>
          <a:bodyPr/>
          <a:lstStyle/>
          <a:p>
            <a:fld id="{669A6527-C59C-694C-9033-0DCFF9B3BD93}" type="slidenum">
              <a:rPr lang="nl-NL" smtClean="0"/>
              <a:t>15</a:t>
            </a:fld>
            <a:endParaRPr lang="nl-NL"/>
          </a:p>
        </p:txBody>
      </p:sp>
    </p:spTree>
    <p:extLst>
      <p:ext uri="{BB962C8B-B14F-4D97-AF65-F5344CB8AC3E}">
        <p14:creationId xmlns:p14="http://schemas.microsoft.com/office/powerpoint/2010/main" val="35216119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41FBC-08E4-0BBE-1AB1-A4BD9FB58B8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B98DB13-598A-3BBE-C880-1BAA6C8415C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75C6F3D-34A5-CBAC-2E63-7B670DAA0690}"/>
              </a:ext>
            </a:extLst>
          </p:cNvPr>
          <p:cNvSpPr>
            <a:spLocks noGrp="1"/>
          </p:cNvSpPr>
          <p:nvPr>
            <p:ph type="body" idx="1"/>
          </p:nvPr>
        </p:nvSpPr>
        <p:spPr/>
        <p:txBody>
          <a:bodyPr/>
          <a:lstStyle/>
          <a:p>
            <a:r>
              <a:rPr lang="nl-NL" dirty="0"/>
              <a:t>De rechtspraak die er wel is zijn gerelateerd aan 3 aspecten of beter gezegd nadelen van de cao-ontslagcommissie</a:t>
            </a:r>
            <a:br>
              <a:rPr lang="nl-NL" dirty="0"/>
            </a:br>
            <a:r>
              <a:rPr lang="nl-NL" dirty="0"/>
              <a:t>Somt de drie nadelen op. In het navolgende zal ik kort stil staan bij de rechtspraak in deze drie situaties.</a:t>
            </a:r>
          </a:p>
        </p:txBody>
      </p:sp>
      <p:sp>
        <p:nvSpPr>
          <p:cNvPr id="4" name="Tijdelijke aanduiding voor dianummer 3">
            <a:extLst>
              <a:ext uri="{FF2B5EF4-FFF2-40B4-BE49-F238E27FC236}">
                <a16:creationId xmlns:a16="http://schemas.microsoft.com/office/drawing/2014/main" id="{09DEBE23-2840-B988-DA29-73E179B5A9AC}"/>
              </a:ext>
            </a:extLst>
          </p:cNvPr>
          <p:cNvSpPr>
            <a:spLocks noGrp="1"/>
          </p:cNvSpPr>
          <p:nvPr>
            <p:ph type="sldNum" sz="quarter" idx="5"/>
          </p:nvPr>
        </p:nvSpPr>
        <p:spPr/>
        <p:txBody>
          <a:bodyPr/>
          <a:lstStyle/>
          <a:p>
            <a:fld id="{669A6527-C59C-694C-9033-0DCFF9B3BD93}" type="slidenum">
              <a:rPr lang="nl-NL" smtClean="0"/>
              <a:t>16</a:t>
            </a:fld>
            <a:endParaRPr lang="nl-NL"/>
          </a:p>
        </p:txBody>
      </p:sp>
    </p:spTree>
    <p:extLst>
      <p:ext uri="{BB962C8B-B14F-4D97-AF65-F5344CB8AC3E}">
        <p14:creationId xmlns:p14="http://schemas.microsoft.com/office/powerpoint/2010/main" val="23103250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23782-03FF-3FAD-70B1-5D6D895C00D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BC097DC-60FF-46DB-AC08-08F0CF24D23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152F877-BF7E-8B5C-870C-727445C7C0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Naast oordeel over de binding geeft de kantonrechter hier ook inhoudelijk oordeel. Nietig dus niet, maar dan herstel </a:t>
            </a:r>
            <a:r>
              <a:rPr lang="nl-NL"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aovk</a:t>
            </a:r>
            <a:r>
              <a:rPr lang="nl-NL"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Rechter loopt de procedure na en oordeelt dat er inderdaad geen sprake is van uitwisselbarheid van </a:t>
            </a:r>
            <a:r>
              <a:rPr lang="nl-NL"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fucnties</a:t>
            </a:r>
            <a:r>
              <a:rPr lang="nl-NL"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en dat de herplaatsingsverplichting niet is geschonden. Het was de cao-ontslagcommissie toegestaan de toestemming te verlenen, geen reden tot herstel arbeidsovereenkomst. </a:t>
            </a:r>
          </a:p>
          <a:p>
            <a:endParaRPr lang="nl-NL" dirty="0"/>
          </a:p>
        </p:txBody>
      </p:sp>
      <p:sp>
        <p:nvSpPr>
          <p:cNvPr id="4" name="Tijdelijke aanduiding voor dianummer 3">
            <a:extLst>
              <a:ext uri="{FF2B5EF4-FFF2-40B4-BE49-F238E27FC236}">
                <a16:creationId xmlns:a16="http://schemas.microsoft.com/office/drawing/2014/main" id="{F7596AB8-3682-5D71-A486-7BE68276391B}"/>
              </a:ext>
            </a:extLst>
          </p:cNvPr>
          <p:cNvSpPr>
            <a:spLocks noGrp="1"/>
          </p:cNvSpPr>
          <p:nvPr>
            <p:ph type="sldNum" sz="quarter" idx="5"/>
          </p:nvPr>
        </p:nvSpPr>
        <p:spPr/>
        <p:txBody>
          <a:bodyPr/>
          <a:lstStyle/>
          <a:p>
            <a:fld id="{669A6527-C59C-694C-9033-0DCFF9B3BD93}" type="slidenum">
              <a:rPr lang="nl-NL" smtClean="0"/>
              <a:t>17</a:t>
            </a:fld>
            <a:endParaRPr lang="nl-NL"/>
          </a:p>
        </p:txBody>
      </p:sp>
    </p:spTree>
    <p:extLst>
      <p:ext uri="{BB962C8B-B14F-4D97-AF65-F5344CB8AC3E}">
        <p14:creationId xmlns:p14="http://schemas.microsoft.com/office/powerpoint/2010/main" val="112617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lnSpc>
                <a:spcPts val="3679"/>
              </a:lnSpc>
            </a:pPr>
            <a:r>
              <a:rPr lang="en-US" sz="1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Rb. Noord-Holland 24 </a:t>
            </a:r>
            <a:r>
              <a:rPr lang="en-US" sz="1200" b="1"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juli</a:t>
            </a:r>
            <a:r>
              <a:rPr lang="en-US" sz="1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2024, ECLI:NL:RBNHO:2024:8021</a:t>
            </a:r>
          </a:p>
          <a:p>
            <a:pPr algn="just">
              <a:lnSpc>
                <a:spcPts val="3679"/>
              </a:lnSpc>
            </a:pPr>
            <a:endParaRPr lang="en-US" sz="1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indent="-457200" algn="just">
              <a:lnSpc>
                <a:spcPts val="3679"/>
              </a:lnSpc>
              <a:buFont typeface="Arial" panose="020B0604020202020204" pitchFamily="34" charset="0"/>
              <a:buChar char="•"/>
            </a:pP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Ontslagcommissie</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ING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verleent</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geen</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toestemming</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voor</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opzegging</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arbeidsovereenkomt</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o.g.v</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grond</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waarom</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niet</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wordt</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niet</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expliciet</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genoemd</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rechter</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komt</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tot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hetzelfde</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oordeel</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herplaatsingsplicht</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1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geschonden</a:t>
            </a:r>
            <a:r>
              <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a:t>
            </a:r>
          </a:p>
          <a:p>
            <a:endParaRPr lang="en-US" sz="1050" spc="229" dirty="0">
              <a:solidFill>
                <a:srgbClr val="000000"/>
              </a:solidFill>
              <a:latin typeface="Lato"/>
              <a:ea typeface="Lato"/>
              <a:cs typeface="Lato"/>
            </a:endParaRPr>
          </a:p>
          <a:p>
            <a:r>
              <a:rPr lang="nl-NL" sz="1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Rb. Den Haag 7 september 2021, ECLI:NL:RBDHA:2021:9864</a:t>
            </a:r>
          </a:p>
          <a:p>
            <a:endParaRPr lang="nl-NL"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171450" indent="-171450">
              <a:buFont typeface="Arial" panose="020B0604020202020204" pitchFamily="34" charset="0"/>
              <a:buChar char="•"/>
            </a:pPr>
            <a:r>
              <a:rPr lang="nl-NL"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 Ontslagcommissie heeft op 7 april 2021 aan de werkgever toestemming verleend om de arbeidsovereenkomst met de werknemer op te zeggen. De werknemer legt aan haar verzoek ten grondslag dat de Ontslagcommissie aan de herplaatsingsverplichtingen van de werkgever is voorbij gegaan en ten onrechte toestemming heeft verleend om de arbeidsovereenkomst op te zeggen. De kantonrechter toets de procedure en meent dat de inspanning van de werkgever voldoende zijn geweest en de commissie juist heeft geoordeeld. </a:t>
            </a:r>
            <a:endPar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r>
              <a:rPr lang="nl-NL"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aan de herplaatsingsverplichtingen van de werkgever is voorbij gegaan en ten onrechte toestemming heeft verleend om de arbeidsovereenkomst op te zeggen. De kantonrechter toets de procedure en meent dat de inspanning van de werkgever voldoende zijn geweest en de commissie juist heeft geoordeeld. </a:t>
            </a:r>
            <a:endParaRPr lang="en-US" sz="1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endParaRPr lang="nl-NL" dirty="0"/>
          </a:p>
        </p:txBody>
      </p:sp>
      <p:sp>
        <p:nvSpPr>
          <p:cNvPr id="4" name="Tijdelijke aanduiding voor dianummer 3"/>
          <p:cNvSpPr>
            <a:spLocks noGrp="1"/>
          </p:cNvSpPr>
          <p:nvPr>
            <p:ph type="sldNum" sz="quarter" idx="5"/>
          </p:nvPr>
        </p:nvSpPr>
        <p:spPr/>
        <p:txBody>
          <a:bodyPr/>
          <a:lstStyle/>
          <a:p>
            <a:fld id="{669A6527-C59C-694C-9033-0DCFF9B3BD93}" type="slidenum">
              <a:rPr lang="nl-NL" smtClean="0"/>
              <a:t>18</a:t>
            </a:fld>
            <a:endParaRPr lang="nl-NL"/>
          </a:p>
        </p:txBody>
      </p:sp>
    </p:spTree>
    <p:extLst>
      <p:ext uri="{BB962C8B-B14F-4D97-AF65-F5344CB8AC3E}">
        <p14:creationId xmlns:p14="http://schemas.microsoft.com/office/powerpoint/2010/main" val="8609691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67435-800F-ACD9-9BEA-80B24080BFD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6FFA8DC-D733-B2EC-AB8E-8DEFBAB835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F24DAF8-D880-AE44-3723-2CB72212D417}"/>
              </a:ext>
            </a:extLst>
          </p:cNvPr>
          <p:cNvSpPr>
            <a:spLocks noGrp="1"/>
          </p:cNvSpPr>
          <p:nvPr>
            <p:ph type="body" idx="1"/>
          </p:nvPr>
        </p:nvSpPr>
        <p:spPr/>
        <p:txBody>
          <a:bodyPr/>
          <a:lstStyle/>
          <a:p>
            <a:r>
              <a:rPr lang="nl-NL" dirty="0"/>
              <a:t>Rechtspraak dat ziet op het inhoudelijke proces dat de commissie hanteert tijdens de beoordeling van de ontslagen</a:t>
            </a:r>
          </a:p>
          <a:p>
            <a:r>
              <a:rPr lang="nl-NL" dirty="0"/>
              <a:t>Mij is geen uitspraak bekend waarin de rechter inhoudelijk anders oordeelt dat de ontslagcommissie.</a:t>
            </a:r>
          </a:p>
        </p:txBody>
      </p:sp>
      <p:sp>
        <p:nvSpPr>
          <p:cNvPr id="4" name="Tijdelijke aanduiding voor dianummer 3">
            <a:extLst>
              <a:ext uri="{FF2B5EF4-FFF2-40B4-BE49-F238E27FC236}">
                <a16:creationId xmlns:a16="http://schemas.microsoft.com/office/drawing/2014/main" id="{4EF9BBEA-7646-BBC3-197A-D62AD6D22B4C}"/>
              </a:ext>
            </a:extLst>
          </p:cNvPr>
          <p:cNvSpPr>
            <a:spLocks noGrp="1"/>
          </p:cNvSpPr>
          <p:nvPr>
            <p:ph type="sldNum" sz="quarter" idx="5"/>
          </p:nvPr>
        </p:nvSpPr>
        <p:spPr/>
        <p:txBody>
          <a:bodyPr/>
          <a:lstStyle/>
          <a:p>
            <a:fld id="{669A6527-C59C-694C-9033-0DCFF9B3BD93}" type="slidenum">
              <a:rPr lang="nl-NL" smtClean="0"/>
              <a:t>19</a:t>
            </a:fld>
            <a:endParaRPr lang="nl-NL"/>
          </a:p>
        </p:txBody>
      </p:sp>
    </p:spTree>
    <p:extLst>
      <p:ext uri="{BB962C8B-B14F-4D97-AF65-F5344CB8AC3E}">
        <p14:creationId xmlns:p14="http://schemas.microsoft.com/office/powerpoint/2010/main" val="1435968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2A4840C-7E53-189B-A172-76B92C05FDB0}"/>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0" y="3848100"/>
            <a:ext cx="18315794" cy="6473456"/>
          </a:xfrm>
          <a:prstGeom prst="rect">
            <a:avLst/>
          </a:prstGeom>
        </p:spPr>
      </p:pic>
      <p:sp>
        <p:nvSpPr>
          <p:cNvPr id="4" name="TextBox 4"/>
          <p:cNvSpPr txBox="1"/>
          <p:nvPr/>
        </p:nvSpPr>
        <p:spPr>
          <a:xfrm>
            <a:off x="712584" y="580948"/>
            <a:ext cx="1129211" cy="473820"/>
          </a:xfrm>
          <a:prstGeom prst="rect">
            <a:avLst/>
          </a:prstGeom>
        </p:spPr>
        <p:txBody>
          <a:bodyPr lIns="50800" tIns="50800" rIns="50800" bIns="50800" rtlCol="0" anchor="ctr"/>
          <a:lstStyle/>
          <a:p>
            <a:pPr algn="ctr">
              <a:lnSpc>
                <a:spcPts val="3359"/>
              </a:lnSpc>
            </a:pPr>
            <a:endParaRPr/>
          </a:p>
        </p:txBody>
      </p:sp>
      <p:sp>
        <p:nvSpPr>
          <p:cNvPr id="15" name="TextBox 15"/>
          <p:cNvSpPr txBox="1"/>
          <p:nvPr/>
        </p:nvSpPr>
        <p:spPr>
          <a:xfrm>
            <a:off x="712584" y="1366057"/>
            <a:ext cx="16661016" cy="944489"/>
          </a:xfrm>
          <a:prstGeom prst="rect">
            <a:avLst/>
          </a:prstGeom>
        </p:spPr>
        <p:txBody>
          <a:bodyPr wrap="square" lIns="0" tIns="0" rIns="0" bIns="0" rtlCol="0" anchor="t">
            <a:spAutoFit/>
          </a:bodyPr>
          <a:lstStyle/>
          <a:p>
            <a:pPr algn="ctr">
              <a:lnSpc>
                <a:spcPts val="8400"/>
              </a:lnSpc>
            </a:pPr>
            <a:r>
              <a:rPr lang="en-US" sz="50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 cao-ontslagcommissie </a:t>
            </a:r>
            <a:r>
              <a:rPr lang="en-US" sz="5000" spc="229"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en</a:t>
            </a:r>
            <a:r>
              <a:rPr lang="en-US" sz="50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5000" spc="229"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rechterlijke</a:t>
            </a:r>
            <a:r>
              <a:rPr lang="en-US" sz="50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5000" spc="229"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toetsing</a:t>
            </a:r>
            <a:endParaRPr lang="en-US" sz="50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p:txBody>
      </p:sp>
      <p:sp>
        <p:nvSpPr>
          <p:cNvPr id="16" name="TextBox 16"/>
          <p:cNvSpPr txBox="1"/>
          <p:nvPr/>
        </p:nvSpPr>
        <p:spPr>
          <a:xfrm>
            <a:off x="2857217" y="3980109"/>
            <a:ext cx="12371749" cy="410369"/>
          </a:xfrm>
          <a:prstGeom prst="rect">
            <a:avLst/>
          </a:prstGeom>
        </p:spPr>
        <p:txBody>
          <a:bodyPr lIns="0" tIns="0" rIns="0" bIns="0" rtlCol="0" anchor="t">
            <a:spAutoFit/>
          </a:bodyPr>
          <a:lstStyle/>
          <a:p>
            <a:pPr marL="0" lvl="0" indent="0" algn="ctr">
              <a:lnSpc>
                <a:spcPts val="3219"/>
              </a:lnSpc>
            </a:pPr>
            <a:r>
              <a:rPr lang="en-US" sz="3200" b="1"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Marize Verhagen | 18 </a:t>
            </a:r>
            <a:r>
              <a:rPr lang="en-US" sz="3200" b="1" spc="229"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maart</a:t>
            </a:r>
            <a:r>
              <a:rPr lang="en-US" sz="3200" b="1"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2025</a:t>
            </a:r>
          </a:p>
        </p:txBody>
      </p:sp>
      <p:pic>
        <p:nvPicPr>
          <p:cNvPr id="1026" name="Picture 2" descr="Utrecht University - Wikipedia">
            <a:extLst>
              <a:ext uri="{FF2B5EF4-FFF2-40B4-BE49-F238E27FC236}">
                <a16:creationId xmlns:a16="http://schemas.microsoft.com/office/drawing/2014/main" id="{8A69FCA2-6DA3-533F-ABD9-A8D50D90C26E}"/>
              </a:ext>
            </a:extLst>
          </p:cNvPr>
          <p:cNvPicPr>
            <a:picLocks noChangeAspect="1" noChangeArrowheads="1"/>
          </p:cNvPicPr>
          <p:nvPr/>
        </p:nvPicPr>
        <p:blipFill>
          <a:blip r:embed="rId3" cstate="print">
            <a:alphaModFix amt="70000"/>
            <a:extLst>
              <a:ext uri="{28A0092B-C50C-407E-A947-70E740481C1C}">
                <a14:useLocalDpi xmlns:a14="http://schemas.microsoft.com/office/drawing/2010/main" val="0"/>
              </a:ext>
            </a:extLst>
          </a:blip>
          <a:srcRect/>
          <a:stretch>
            <a:fillRect/>
          </a:stretch>
        </p:blipFill>
        <p:spPr bwMode="auto">
          <a:xfrm>
            <a:off x="17183382" y="9105900"/>
            <a:ext cx="995638" cy="979911"/>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FC629EF8-2FCE-9481-4430-E66B48E0887B}"/>
              </a:ext>
            </a:extLst>
          </p:cNvPr>
          <p:cNvSpPr txBox="1"/>
          <p:nvPr/>
        </p:nvSpPr>
        <p:spPr>
          <a:xfrm>
            <a:off x="3447889" y="2441401"/>
            <a:ext cx="12571228" cy="476412"/>
          </a:xfrm>
          <a:prstGeom prst="rect">
            <a:avLst/>
          </a:prstGeom>
          <a:noFill/>
        </p:spPr>
        <p:txBody>
          <a:bodyPr wrap="square">
            <a:spAutoFit/>
          </a:bodyPr>
          <a:lstStyle/>
          <a:p>
            <a:pPr lvl="0">
              <a:lnSpc>
                <a:spcPct val="115000"/>
              </a:lnSpc>
              <a:spcAft>
                <a:spcPts val="800"/>
              </a:spcAft>
              <a:buSzPts val="1000"/>
              <a:tabLst>
                <a:tab pos="457200" algn="l"/>
              </a:tabLst>
            </a:pPr>
            <a:r>
              <a:rPr lang="nl-NL" sz="2400" i="1" spc="229"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VvA</a:t>
            </a:r>
            <a:r>
              <a:rPr lang="nl-NL" sz="2400" i="1"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bijeenkomst - Alternatieve geschillenbeslechting in het arbeidsrecht</a:t>
            </a:r>
          </a:p>
        </p:txBody>
      </p:sp>
      <p:pic>
        <p:nvPicPr>
          <p:cNvPr id="7" name="Picture 4" descr="Home - Liber Dock">
            <a:extLst>
              <a:ext uri="{FF2B5EF4-FFF2-40B4-BE49-F238E27FC236}">
                <a16:creationId xmlns:a16="http://schemas.microsoft.com/office/drawing/2014/main" id="{AA2A9885-5843-A23E-D2F7-B52F7DA981B6}"/>
              </a:ext>
            </a:extLst>
          </p:cNvPr>
          <p:cNvPicPr>
            <a:picLocks noChangeAspect="1" noChangeArrowheads="1"/>
          </p:cNvPicPr>
          <p:nvPr/>
        </p:nvPicPr>
        <p:blipFill>
          <a:blip r:embed="rId4">
            <a:alphaModFix amt="85000"/>
            <a:extLst>
              <a:ext uri="{28A0092B-C50C-407E-A947-70E740481C1C}">
                <a14:useLocalDpi xmlns:a14="http://schemas.microsoft.com/office/drawing/2010/main" val="0"/>
              </a:ext>
            </a:extLst>
          </a:blip>
          <a:srcRect/>
          <a:stretch>
            <a:fillRect/>
          </a:stretch>
        </p:blipFill>
        <p:spPr bwMode="auto">
          <a:xfrm>
            <a:off x="16019117" y="9024355"/>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3">
            <a:extLst>
              <a:ext uri="{FF2B5EF4-FFF2-40B4-BE49-F238E27FC236}">
                <a16:creationId xmlns:a16="http://schemas.microsoft.com/office/drawing/2014/main" id="{6F832E64-4843-8BC8-CB01-7BA1732B0D5A}"/>
              </a:ext>
            </a:extLst>
          </p:cNvPr>
          <p:cNvSpPr/>
          <p:nvPr/>
        </p:nvSpPr>
        <p:spPr>
          <a:xfrm rot="10800000">
            <a:off x="-552217" y="4238126"/>
            <a:ext cx="19392434" cy="9140769"/>
          </a:xfrm>
          <a:custGeom>
            <a:avLst/>
            <a:gdLst/>
            <a:ahLst/>
            <a:cxnLst/>
            <a:rect l="l" t="t" r="r" b="b"/>
            <a:pathLst>
              <a:path w="987726" h="406400">
                <a:moveTo>
                  <a:pt x="784526" y="0"/>
                </a:moveTo>
                <a:cubicBezTo>
                  <a:pt x="896751" y="0"/>
                  <a:pt x="987726" y="90976"/>
                  <a:pt x="987726" y="203200"/>
                </a:cubicBezTo>
                <a:cubicBezTo>
                  <a:pt x="987726" y="315424"/>
                  <a:pt x="896751" y="406400"/>
                  <a:pt x="784526" y="406400"/>
                </a:cubicBezTo>
                <a:lnTo>
                  <a:pt x="203200" y="406400"/>
                </a:lnTo>
                <a:cubicBezTo>
                  <a:pt x="90976" y="406400"/>
                  <a:pt x="0" y="315424"/>
                  <a:pt x="0" y="203200"/>
                </a:cubicBezTo>
                <a:cubicBezTo>
                  <a:pt x="0" y="90976"/>
                  <a:pt x="90976" y="0"/>
                  <a:pt x="203200" y="0"/>
                </a:cubicBezTo>
                <a:close/>
              </a:path>
            </a:pathLst>
          </a:custGeom>
          <a:solidFill>
            <a:schemeClr val="accent1">
              <a:lumMod val="20000"/>
              <a:lumOff val="80000"/>
              <a:alpha val="80000"/>
            </a:schemeClr>
          </a:solidFill>
        </p:spPr>
        <p:txBody>
          <a:bodyPr/>
          <a:lstStyle/>
          <a:p>
            <a:endParaRPr lang="nl-NL" dirty="0">
              <a:latin typeface="Lato" panose="020F0502020204030203" pitchFamily="34" charset="0"/>
              <a:ea typeface="Lato" panose="020F0502020204030203" pitchFamily="34" charset="0"/>
              <a:cs typeface="Lato" panose="020F0502020204030203" pitchFamily="34" charset="0"/>
            </a:endParaRPr>
          </a:p>
        </p:txBody>
      </p:sp>
      <p:sp>
        <p:nvSpPr>
          <p:cNvPr id="2" name="TextBox 2"/>
          <p:cNvSpPr txBox="1"/>
          <p:nvPr/>
        </p:nvSpPr>
        <p:spPr>
          <a:xfrm>
            <a:off x="1379470" y="1353860"/>
            <a:ext cx="15529061" cy="962699"/>
          </a:xfrm>
          <a:prstGeom prst="rect">
            <a:avLst/>
          </a:prstGeom>
        </p:spPr>
        <p:txBody>
          <a:bodyPr lIns="0" tIns="0" rIns="0" bIns="0" rtlCol="0" anchor="t">
            <a:spAutoFit/>
          </a:bodyPr>
          <a:lstStyle/>
          <a:p>
            <a:pPr marL="0" lvl="0" indent="0" algn="ctr">
              <a:lnSpc>
                <a:spcPts val="8400"/>
              </a:lnSpc>
            </a:pPr>
            <a:r>
              <a:rPr lang="en-US" sz="4800" spc="30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Opzet</a:t>
            </a:r>
            <a:r>
              <a:rPr lang="en-US" sz="4800" spc="3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van </a:t>
            </a:r>
            <a:r>
              <a:rPr lang="en-US" sz="4800" spc="30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deze</a:t>
            </a:r>
            <a:r>
              <a:rPr lang="en-US" sz="4800" spc="3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4800" spc="30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inleiding</a:t>
            </a:r>
            <a:endParaRPr lang="en-US" sz="4800" spc="3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p:txBody>
      </p:sp>
      <p:sp>
        <p:nvSpPr>
          <p:cNvPr id="3" name="TextBox 3"/>
          <p:cNvSpPr txBox="1"/>
          <p:nvPr/>
        </p:nvSpPr>
        <p:spPr>
          <a:xfrm>
            <a:off x="1011781" y="4502253"/>
            <a:ext cx="4775418" cy="1335174"/>
          </a:xfrm>
          <a:prstGeom prst="rect">
            <a:avLst/>
          </a:prstGeom>
        </p:spPr>
        <p:txBody>
          <a:bodyPr lIns="0" tIns="0" rIns="0" bIns="0" rtlCol="0" anchor="t">
            <a:spAutoFit/>
          </a:bodyPr>
          <a:lstStyle/>
          <a:p>
            <a:pPr marL="0" lvl="0" indent="0" algn="ctr">
              <a:lnSpc>
                <a:spcPts val="11200"/>
              </a:lnSpc>
            </a:pPr>
            <a:r>
              <a:rPr lang="en-US" sz="8000" spc="400" dirty="0">
                <a:solidFill>
                  <a:srgbClr val="A79E9C"/>
                </a:solidFill>
                <a:latin typeface="Lato" panose="020F0502020204030203" pitchFamily="34" charset="0"/>
                <a:ea typeface="Lato" panose="020F0502020204030203" pitchFamily="34" charset="0"/>
                <a:cs typeface="Lato" panose="020F0502020204030203" pitchFamily="34" charset="0"/>
              </a:rPr>
              <a:t>1</a:t>
            </a:r>
          </a:p>
        </p:txBody>
      </p:sp>
      <p:sp>
        <p:nvSpPr>
          <p:cNvPr id="4" name="TextBox 4"/>
          <p:cNvSpPr txBox="1"/>
          <p:nvPr/>
        </p:nvSpPr>
        <p:spPr>
          <a:xfrm>
            <a:off x="6934200" y="4475913"/>
            <a:ext cx="4775418" cy="1335174"/>
          </a:xfrm>
          <a:prstGeom prst="rect">
            <a:avLst/>
          </a:prstGeom>
        </p:spPr>
        <p:txBody>
          <a:bodyPr lIns="0" tIns="0" rIns="0" bIns="0" rtlCol="0" anchor="t">
            <a:spAutoFit/>
          </a:bodyPr>
          <a:lstStyle/>
          <a:p>
            <a:pPr marL="0" lvl="0" indent="0" algn="ctr">
              <a:lnSpc>
                <a:spcPts val="11200"/>
              </a:lnSpc>
            </a:pPr>
            <a:r>
              <a:rPr lang="en-US" sz="8000" spc="400" dirty="0">
                <a:solidFill>
                  <a:srgbClr val="A79E9C"/>
                </a:solidFill>
                <a:latin typeface="Lato" panose="020F0502020204030203" pitchFamily="34" charset="0"/>
                <a:ea typeface="Lato" panose="020F0502020204030203" pitchFamily="34" charset="0"/>
                <a:cs typeface="Lato" panose="020F0502020204030203" pitchFamily="34" charset="0"/>
              </a:rPr>
              <a:t>2</a:t>
            </a:r>
          </a:p>
        </p:txBody>
      </p:sp>
      <p:sp>
        <p:nvSpPr>
          <p:cNvPr id="5" name="TextBox 5"/>
          <p:cNvSpPr txBox="1"/>
          <p:nvPr/>
        </p:nvSpPr>
        <p:spPr>
          <a:xfrm>
            <a:off x="1379470" y="2535495"/>
            <a:ext cx="15529061" cy="841256"/>
          </a:xfrm>
          <a:prstGeom prst="rect">
            <a:avLst/>
          </a:prstGeom>
        </p:spPr>
        <p:txBody>
          <a:bodyPr lIns="0" tIns="0" rIns="0" bIns="0" rtlCol="0" anchor="t">
            <a:spAutoFit/>
          </a:bodyPr>
          <a:lstStyle/>
          <a:p>
            <a:pPr marL="0" lvl="0" indent="0" algn="ctr">
              <a:lnSpc>
                <a:spcPts val="3219"/>
              </a:lnSpc>
              <a:spcBef>
                <a:spcPct val="0"/>
              </a:spcBef>
            </a:pPr>
            <a:r>
              <a:rPr lang="nl-NL" sz="3200" spc="229" dirty="0">
                <a:solidFill>
                  <a:srgbClr val="4E6E81"/>
                </a:solidFill>
                <a:latin typeface="Lato" panose="020F0502020204030203" pitchFamily="34" charset="0"/>
                <a:ea typeface="Lato" panose="020F0502020204030203" pitchFamily="34" charset="0"/>
                <a:cs typeface="Lato" panose="020F0502020204030203" pitchFamily="34" charset="0"/>
              </a:rPr>
              <a:t>Hoe oordeelt de rechter in geschillen waarin er in een eerder stadium geschilbeslechting via de cao-ontslagcommissie heeft plaatsgevonden?</a:t>
            </a:r>
          </a:p>
        </p:txBody>
      </p:sp>
      <p:sp>
        <p:nvSpPr>
          <p:cNvPr id="6" name="TextBox 6"/>
          <p:cNvSpPr txBox="1"/>
          <p:nvPr/>
        </p:nvSpPr>
        <p:spPr>
          <a:xfrm>
            <a:off x="746370" y="5918154"/>
            <a:ext cx="5554730" cy="841256"/>
          </a:xfrm>
          <a:prstGeom prst="rect">
            <a:avLst/>
          </a:prstGeom>
        </p:spPr>
        <p:txBody>
          <a:bodyPr wrap="square" lIns="0" tIns="0" rIns="0" bIns="0" rtlCol="0" anchor="t">
            <a:spAutoFit/>
          </a:bodyPr>
          <a:lstStyle/>
          <a:p>
            <a:pPr marL="0" lvl="0" indent="0" algn="ctr">
              <a:lnSpc>
                <a:spcPts val="3219"/>
              </a:lnSpc>
            </a:pPr>
            <a:r>
              <a:rPr lang="en-US" sz="3200" spc="229" dirty="0">
                <a:solidFill>
                  <a:srgbClr val="4E6E81"/>
                </a:solidFill>
                <a:latin typeface="Lato" panose="020F0502020204030203" pitchFamily="34" charset="0"/>
                <a:ea typeface="Lato" panose="020F0502020204030203" pitchFamily="34" charset="0"/>
                <a:cs typeface="Lato" panose="020F0502020204030203" pitchFamily="34" charset="0"/>
              </a:rPr>
              <a:t>Wat </a:t>
            </a:r>
            <a:r>
              <a:rPr lang="en-US" sz="3200" spc="229" dirty="0" err="1">
                <a:solidFill>
                  <a:srgbClr val="4E6E81"/>
                </a:solidFill>
                <a:latin typeface="Lato" panose="020F0502020204030203" pitchFamily="34" charset="0"/>
                <a:ea typeface="Lato" panose="020F0502020204030203" pitchFamily="34" charset="0"/>
                <a:cs typeface="Lato" panose="020F0502020204030203" pitchFamily="34" charset="0"/>
              </a:rPr>
              <a:t>houdt</a:t>
            </a:r>
            <a:r>
              <a:rPr lang="en-US" sz="3200" spc="229" dirty="0">
                <a:solidFill>
                  <a:srgbClr val="4E6E81"/>
                </a:solidFill>
                <a:latin typeface="Lato" panose="020F0502020204030203" pitchFamily="34" charset="0"/>
                <a:ea typeface="Lato" panose="020F0502020204030203" pitchFamily="34" charset="0"/>
                <a:cs typeface="Lato" panose="020F0502020204030203" pitchFamily="34" charset="0"/>
              </a:rPr>
              <a:t> </a:t>
            </a:r>
            <a:r>
              <a:rPr lang="en-US" sz="3200" spc="229" dirty="0" err="1">
                <a:solidFill>
                  <a:srgbClr val="4E6E81"/>
                </a:solidFill>
                <a:latin typeface="Lato" panose="020F0502020204030203" pitchFamily="34" charset="0"/>
                <a:ea typeface="Lato" panose="020F0502020204030203" pitchFamily="34" charset="0"/>
                <a:cs typeface="Lato" panose="020F0502020204030203" pitchFamily="34" charset="0"/>
              </a:rPr>
              <a:t>een</a:t>
            </a:r>
            <a:r>
              <a:rPr lang="en-US" sz="3200" spc="229" dirty="0">
                <a:solidFill>
                  <a:srgbClr val="4E6E81"/>
                </a:solidFill>
                <a:latin typeface="Lato" panose="020F0502020204030203" pitchFamily="34" charset="0"/>
                <a:ea typeface="Lato" panose="020F0502020204030203" pitchFamily="34" charset="0"/>
                <a:cs typeface="Lato" panose="020F0502020204030203" pitchFamily="34" charset="0"/>
              </a:rPr>
              <a:t> cao-ontslagcommissie in?</a:t>
            </a:r>
          </a:p>
        </p:txBody>
      </p:sp>
      <p:sp>
        <p:nvSpPr>
          <p:cNvPr id="7" name="TextBox 7"/>
          <p:cNvSpPr txBox="1"/>
          <p:nvPr/>
        </p:nvSpPr>
        <p:spPr>
          <a:xfrm>
            <a:off x="6739371" y="5918154"/>
            <a:ext cx="5554729" cy="1251625"/>
          </a:xfrm>
          <a:prstGeom prst="rect">
            <a:avLst/>
          </a:prstGeom>
        </p:spPr>
        <p:txBody>
          <a:bodyPr wrap="square" lIns="0" tIns="0" rIns="0" bIns="0" rtlCol="0" anchor="t">
            <a:spAutoFit/>
          </a:bodyPr>
          <a:lstStyle/>
          <a:p>
            <a:pPr marL="0" lvl="0" indent="0" algn="ctr">
              <a:lnSpc>
                <a:spcPts val="3219"/>
              </a:lnSpc>
            </a:pPr>
            <a:r>
              <a:rPr lang="en-US" sz="3200" spc="229" dirty="0">
                <a:solidFill>
                  <a:srgbClr val="4E6E81"/>
                </a:solidFill>
                <a:latin typeface="Lato" panose="020F0502020204030203" pitchFamily="34" charset="0"/>
                <a:ea typeface="Lato" panose="020F0502020204030203" pitchFamily="34" charset="0"/>
                <a:cs typeface="Lato" panose="020F0502020204030203" pitchFamily="34" charset="0"/>
              </a:rPr>
              <a:t>De </a:t>
            </a:r>
            <a:r>
              <a:rPr lang="en-US" sz="3200" spc="229" dirty="0" err="1">
                <a:solidFill>
                  <a:srgbClr val="4E6E81"/>
                </a:solidFill>
                <a:latin typeface="Lato" panose="020F0502020204030203" pitchFamily="34" charset="0"/>
                <a:ea typeface="Lato" panose="020F0502020204030203" pitchFamily="34" charset="0"/>
                <a:cs typeface="Lato" panose="020F0502020204030203" pitchFamily="34" charset="0"/>
              </a:rPr>
              <a:t>cao-ontslag</a:t>
            </a:r>
            <a:endParaRPr lang="en-US" sz="3200" spc="229" dirty="0">
              <a:solidFill>
                <a:srgbClr val="4E6E81"/>
              </a:solidFill>
              <a:latin typeface="Lato" panose="020F0502020204030203" pitchFamily="34" charset="0"/>
              <a:ea typeface="Lato" panose="020F0502020204030203" pitchFamily="34" charset="0"/>
              <a:cs typeface="Lato" panose="020F0502020204030203" pitchFamily="34" charset="0"/>
            </a:endParaRPr>
          </a:p>
          <a:p>
            <a:pPr marL="0" lvl="0" indent="0" algn="ctr">
              <a:lnSpc>
                <a:spcPts val="3219"/>
              </a:lnSpc>
            </a:pPr>
            <a:r>
              <a:rPr lang="en-US" sz="3200" spc="229" dirty="0" err="1">
                <a:solidFill>
                  <a:srgbClr val="4E6E81"/>
                </a:solidFill>
                <a:latin typeface="Lato" panose="020F0502020204030203" pitchFamily="34" charset="0"/>
                <a:ea typeface="Lato" panose="020F0502020204030203" pitchFamily="34" charset="0"/>
                <a:cs typeface="Lato" panose="020F0502020204030203" pitchFamily="34" charset="0"/>
              </a:rPr>
              <a:t>commissie</a:t>
            </a:r>
            <a:r>
              <a:rPr lang="en-US" sz="3200" spc="229" dirty="0">
                <a:solidFill>
                  <a:srgbClr val="4E6E81"/>
                </a:solidFill>
                <a:latin typeface="Lato" panose="020F0502020204030203" pitchFamily="34" charset="0"/>
                <a:ea typeface="Lato" panose="020F0502020204030203" pitchFamily="34" charset="0"/>
                <a:cs typeface="Lato" panose="020F0502020204030203" pitchFamily="34" charset="0"/>
              </a:rPr>
              <a:t> in de </a:t>
            </a:r>
            <a:r>
              <a:rPr lang="en-US" sz="3200" spc="229" dirty="0" err="1">
                <a:solidFill>
                  <a:srgbClr val="4E6E81"/>
                </a:solidFill>
                <a:latin typeface="Lato" panose="020F0502020204030203" pitchFamily="34" charset="0"/>
                <a:ea typeface="Lato" panose="020F0502020204030203" pitchFamily="34" charset="0"/>
                <a:cs typeface="Lato" panose="020F0502020204030203" pitchFamily="34" charset="0"/>
              </a:rPr>
              <a:t>praktijk</a:t>
            </a:r>
            <a:br>
              <a:rPr lang="en-US" sz="3200" spc="229" dirty="0">
                <a:solidFill>
                  <a:srgbClr val="4E6E81"/>
                </a:solidFill>
                <a:latin typeface="Lato" panose="020F0502020204030203" pitchFamily="34" charset="0"/>
                <a:ea typeface="Lato" panose="020F0502020204030203" pitchFamily="34" charset="0"/>
                <a:cs typeface="Lato" panose="020F0502020204030203" pitchFamily="34" charset="0"/>
              </a:rPr>
            </a:br>
            <a:endParaRPr lang="en-US" sz="3200" spc="229" dirty="0">
              <a:solidFill>
                <a:srgbClr val="4E6E81"/>
              </a:solidFill>
              <a:latin typeface="Lato" panose="020F0502020204030203" pitchFamily="34" charset="0"/>
              <a:ea typeface="Lato" panose="020F0502020204030203" pitchFamily="34" charset="0"/>
              <a:cs typeface="Lato" panose="020F0502020204030203" pitchFamily="34" charset="0"/>
            </a:endParaRPr>
          </a:p>
        </p:txBody>
      </p:sp>
      <p:sp>
        <p:nvSpPr>
          <p:cNvPr id="8" name="TextBox 8"/>
          <p:cNvSpPr txBox="1"/>
          <p:nvPr/>
        </p:nvSpPr>
        <p:spPr>
          <a:xfrm>
            <a:off x="12294100" y="5918154"/>
            <a:ext cx="5554729" cy="410369"/>
          </a:xfrm>
          <a:prstGeom prst="rect">
            <a:avLst/>
          </a:prstGeom>
        </p:spPr>
        <p:txBody>
          <a:bodyPr wrap="square" lIns="0" tIns="0" rIns="0" bIns="0" rtlCol="0" anchor="t">
            <a:spAutoFit/>
          </a:bodyPr>
          <a:lstStyle/>
          <a:p>
            <a:pPr algn="ctr">
              <a:lnSpc>
                <a:spcPts val="3219"/>
              </a:lnSpc>
            </a:pPr>
            <a:r>
              <a:rPr lang="en-US" sz="3200" spc="229" dirty="0" err="1">
                <a:solidFill>
                  <a:srgbClr val="4E6E81"/>
                </a:solidFill>
                <a:latin typeface="Lato" panose="020F0502020204030203" pitchFamily="34" charset="0"/>
                <a:ea typeface="Lato" panose="020F0502020204030203" pitchFamily="34" charset="0"/>
                <a:cs typeface="Lato" panose="020F0502020204030203" pitchFamily="34" charset="0"/>
              </a:rPr>
              <a:t>Rechtspraak</a:t>
            </a:r>
            <a:endParaRPr lang="en-US" sz="3200" spc="229" dirty="0">
              <a:solidFill>
                <a:srgbClr val="4E6E81"/>
              </a:solidFill>
              <a:latin typeface="Lato" panose="020F0502020204030203" pitchFamily="34" charset="0"/>
              <a:ea typeface="Lato" panose="020F0502020204030203" pitchFamily="34" charset="0"/>
              <a:cs typeface="Lato" panose="020F0502020204030203" pitchFamily="34" charset="0"/>
            </a:endParaRPr>
          </a:p>
        </p:txBody>
      </p:sp>
      <p:sp>
        <p:nvSpPr>
          <p:cNvPr id="9" name="TextBox 9"/>
          <p:cNvSpPr txBox="1"/>
          <p:nvPr/>
        </p:nvSpPr>
        <p:spPr>
          <a:xfrm>
            <a:off x="1136026" y="6805512"/>
            <a:ext cx="4775418" cy="2192075"/>
          </a:xfrm>
          <a:prstGeom prst="rect">
            <a:avLst/>
          </a:prstGeom>
        </p:spPr>
        <p:txBody>
          <a:bodyPr wrap="square" lIns="0" tIns="0" rIns="0" bIns="0" rtlCol="0" anchor="t">
            <a:spAutoFit/>
          </a:bodyPr>
          <a:lstStyle/>
          <a:p>
            <a:pPr marL="342900" lvl="0" indent="-342900" algn="ctr">
              <a:lnSpc>
                <a:spcPts val="3519"/>
              </a:lnSpc>
              <a:buFont typeface="Arial" panose="020B0604020202020204" pitchFamily="34" charset="0"/>
              <a:buChar char="•"/>
            </a:pPr>
            <a:endPar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342900" lvl="0" indent="-342900" algn="ctr">
              <a:lnSpc>
                <a:spcPts val="3519"/>
              </a:lnSpc>
              <a:buFont typeface="Arial" panose="020B0604020202020204" pitchFamily="34" charset="0"/>
              <a:buChar char="•"/>
            </a:pP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Eisen </a:t>
            </a: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aan</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 de </a:t>
            </a:r>
          </a:p>
          <a:p>
            <a:pPr lvl="0" algn="ctr">
              <a:lnSpc>
                <a:spcPts val="3519"/>
              </a:lnSpc>
            </a:pP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ontslag-commissie</a:t>
            </a:r>
            <a:endPar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342900" lvl="0" indent="-342900" algn="ctr">
              <a:lnSpc>
                <a:spcPts val="3519"/>
              </a:lnSpc>
              <a:buFont typeface="Arial" panose="020B0604020202020204" pitchFamily="34" charset="0"/>
              <a:buChar char="•"/>
            </a:pP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Mogelijkheden</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 van de </a:t>
            </a: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ontslagcommissie</a:t>
            </a:r>
            <a:endPar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endParaRPr>
          </a:p>
        </p:txBody>
      </p:sp>
      <p:sp>
        <p:nvSpPr>
          <p:cNvPr id="10" name="TextBox 10"/>
          <p:cNvSpPr txBox="1"/>
          <p:nvPr/>
        </p:nvSpPr>
        <p:spPr>
          <a:xfrm>
            <a:off x="6946900" y="6741620"/>
            <a:ext cx="4775418" cy="2192075"/>
          </a:xfrm>
          <a:prstGeom prst="rect">
            <a:avLst/>
          </a:prstGeom>
        </p:spPr>
        <p:txBody>
          <a:bodyPr lIns="0" tIns="0" rIns="0" bIns="0" rtlCol="0" anchor="t">
            <a:spAutoFit/>
          </a:bodyPr>
          <a:lstStyle/>
          <a:p>
            <a:pPr marL="342900" lvl="0" indent="-342900" algn="ctr">
              <a:lnSpc>
                <a:spcPts val="3519"/>
              </a:lnSpc>
              <a:buFont typeface="Arial" panose="020B0604020202020204" pitchFamily="34" charset="0"/>
              <a:buChar char="•"/>
            </a:pPr>
            <a:endPar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342900" lvl="0" indent="-342900" algn="ctr">
              <a:lnSpc>
                <a:spcPts val="3519"/>
              </a:lnSpc>
              <a:buFont typeface="Arial" panose="020B0604020202020204" pitchFamily="34" charset="0"/>
              <a:buChar char="•"/>
            </a:pP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Hoevaak</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komt</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een</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ontslagcommissie</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voor</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a:t>
            </a:r>
          </a:p>
          <a:p>
            <a:pPr marL="342900" lvl="0" indent="-342900" algn="ctr">
              <a:lnSpc>
                <a:spcPts val="3519"/>
              </a:lnSpc>
              <a:buFont typeface="Arial" panose="020B0604020202020204" pitchFamily="34" charset="0"/>
              <a:buChar char="•"/>
            </a:pP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Voor</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en</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nadelen</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 van de </a:t>
            </a:r>
          </a:p>
          <a:p>
            <a:pPr lvl="0" algn="ctr">
              <a:lnSpc>
                <a:spcPts val="3519"/>
              </a:lnSpc>
            </a:pP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cao-ontslagcommissie</a:t>
            </a:r>
          </a:p>
        </p:txBody>
      </p:sp>
      <p:sp>
        <p:nvSpPr>
          <p:cNvPr id="11" name="TextBox 11"/>
          <p:cNvSpPr txBox="1"/>
          <p:nvPr/>
        </p:nvSpPr>
        <p:spPr>
          <a:xfrm>
            <a:off x="12486830" y="6741620"/>
            <a:ext cx="5267770" cy="2192075"/>
          </a:xfrm>
          <a:prstGeom prst="rect">
            <a:avLst/>
          </a:prstGeom>
        </p:spPr>
        <p:txBody>
          <a:bodyPr wrap="square" lIns="0" tIns="0" rIns="0" bIns="0" rtlCol="0" anchor="t">
            <a:spAutoFit/>
          </a:bodyPr>
          <a:lstStyle/>
          <a:p>
            <a:pPr marL="342900" lvl="0" indent="-342900">
              <a:lnSpc>
                <a:spcPts val="3519"/>
              </a:lnSpc>
              <a:buFont typeface="Arial" panose="020B0604020202020204" pitchFamily="34" charset="0"/>
              <a:buChar char="•"/>
            </a:pPr>
            <a:endPar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342900" lvl="0" indent="-342900" algn="ctr">
              <a:lnSpc>
                <a:spcPts val="3519"/>
              </a:lnSpc>
              <a:buFont typeface="Arial" panose="020B0604020202020204" pitchFamily="34" charset="0"/>
              <a:buChar char="•"/>
            </a:pP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Rechtspraak</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dat</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ziet</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 op de: </a:t>
            </a:r>
            <a:r>
              <a:rPr lang="en-US" sz="2199" b="1" spc="219" dirty="0" err="1">
                <a:solidFill>
                  <a:srgbClr val="000000"/>
                </a:solidFill>
                <a:latin typeface="Lato" panose="020F0502020204030203" pitchFamily="34" charset="0"/>
                <a:ea typeface="Lato" panose="020F0502020204030203" pitchFamily="34" charset="0"/>
                <a:cs typeface="Lato" panose="020F0502020204030203" pitchFamily="34" charset="0"/>
              </a:rPr>
              <a:t>bevoegdheid</a:t>
            </a:r>
            <a:r>
              <a:rPr lang="en-US" sz="2199" b="1" spc="219"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van de </a:t>
            </a: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commissie</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US" sz="2199" spc="219" dirty="0" err="1">
                <a:solidFill>
                  <a:srgbClr val="000000"/>
                </a:solidFill>
                <a:latin typeface="Lato" panose="020F0502020204030203" pitchFamily="34" charset="0"/>
                <a:ea typeface="Lato" panose="020F0502020204030203" pitchFamily="34" charset="0"/>
                <a:cs typeface="Lato" panose="020F0502020204030203" pitchFamily="34" charset="0"/>
              </a:rPr>
              <a:t>en</a:t>
            </a:r>
            <a:r>
              <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rPr>
              <a:t> de </a:t>
            </a:r>
            <a:r>
              <a:rPr lang="en-US" sz="2199" b="1" spc="219" dirty="0" err="1">
                <a:solidFill>
                  <a:srgbClr val="000000"/>
                </a:solidFill>
                <a:latin typeface="Lato" panose="020F0502020204030203" pitchFamily="34" charset="0"/>
                <a:ea typeface="Lato" panose="020F0502020204030203" pitchFamily="34" charset="0"/>
                <a:cs typeface="Lato" panose="020F0502020204030203" pitchFamily="34" charset="0"/>
              </a:rPr>
              <a:t>inhoudelijke</a:t>
            </a:r>
            <a:r>
              <a:rPr lang="en-US" sz="2199" b="1" spc="219" dirty="0">
                <a:solidFill>
                  <a:srgbClr val="000000"/>
                </a:solidFill>
                <a:latin typeface="Lato" panose="020F0502020204030203" pitchFamily="34" charset="0"/>
                <a:ea typeface="Lato" panose="020F0502020204030203" pitchFamily="34" charset="0"/>
                <a:cs typeface="Lato" panose="020F0502020204030203" pitchFamily="34" charset="0"/>
              </a:rPr>
              <a:t>/</a:t>
            </a:r>
            <a:r>
              <a:rPr lang="en-US" sz="2199" b="1" spc="219" dirty="0" err="1">
                <a:solidFill>
                  <a:srgbClr val="000000"/>
                </a:solidFill>
                <a:latin typeface="Lato" panose="020F0502020204030203" pitchFamily="34" charset="0"/>
                <a:ea typeface="Lato" panose="020F0502020204030203" pitchFamily="34" charset="0"/>
                <a:cs typeface="Lato" panose="020F0502020204030203" pitchFamily="34" charset="0"/>
              </a:rPr>
              <a:t>procedurele</a:t>
            </a:r>
            <a:r>
              <a:rPr lang="en-US" sz="2199" b="1" spc="219"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US" sz="2199" b="1" spc="219" dirty="0" err="1">
                <a:solidFill>
                  <a:srgbClr val="000000"/>
                </a:solidFill>
                <a:latin typeface="Lato" panose="020F0502020204030203" pitchFamily="34" charset="0"/>
                <a:ea typeface="Lato" panose="020F0502020204030203" pitchFamily="34" charset="0"/>
                <a:cs typeface="Lato" panose="020F0502020204030203" pitchFamily="34" charset="0"/>
              </a:rPr>
              <a:t>beoordeling</a:t>
            </a:r>
            <a:endParaRPr lang="en-US" sz="2199" spc="219" dirty="0">
              <a:solidFill>
                <a:srgbClr val="000000"/>
              </a:solidFill>
              <a:latin typeface="Lato" panose="020F0502020204030203" pitchFamily="34" charset="0"/>
              <a:ea typeface="Lato" panose="020F0502020204030203" pitchFamily="34" charset="0"/>
              <a:cs typeface="Lato" panose="020F0502020204030203" pitchFamily="34" charset="0"/>
            </a:endParaRPr>
          </a:p>
        </p:txBody>
      </p:sp>
      <p:sp>
        <p:nvSpPr>
          <p:cNvPr id="12" name="TextBox 12"/>
          <p:cNvSpPr txBox="1"/>
          <p:nvPr/>
        </p:nvSpPr>
        <p:spPr>
          <a:xfrm>
            <a:off x="12486830" y="4455980"/>
            <a:ext cx="4775418" cy="1335174"/>
          </a:xfrm>
          <a:prstGeom prst="rect">
            <a:avLst/>
          </a:prstGeom>
        </p:spPr>
        <p:txBody>
          <a:bodyPr lIns="0" tIns="0" rIns="0" bIns="0" rtlCol="0" anchor="t">
            <a:spAutoFit/>
          </a:bodyPr>
          <a:lstStyle/>
          <a:p>
            <a:pPr marL="0" lvl="0" indent="0" algn="ctr">
              <a:lnSpc>
                <a:spcPts val="11200"/>
              </a:lnSpc>
            </a:pPr>
            <a:r>
              <a:rPr lang="en-US" sz="8000" spc="400" dirty="0">
                <a:solidFill>
                  <a:srgbClr val="A79E9C"/>
                </a:solidFill>
                <a:latin typeface="Lato" panose="020F0502020204030203" pitchFamily="34" charset="0"/>
                <a:ea typeface="Lato" panose="020F0502020204030203" pitchFamily="34" charset="0"/>
                <a:cs typeface="Lato" panose="020F0502020204030203" pitchFamily="34" charset="0"/>
              </a:rPr>
              <a:t>3</a:t>
            </a:r>
          </a:p>
        </p:txBody>
      </p:sp>
      <p:sp>
        <p:nvSpPr>
          <p:cNvPr id="19" name="AutoShape 19"/>
          <p:cNvSpPr/>
          <p:nvPr/>
        </p:nvSpPr>
        <p:spPr>
          <a:xfrm flipH="1">
            <a:off x="1033463" y="0"/>
            <a:ext cx="0" cy="3334176"/>
          </a:xfrm>
          <a:prstGeom prst="line">
            <a:avLst/>
          </a:prstGeom>
          <a:ln w="57150" cap="flat">
            <a:solidFill>
              <a:srgbClr val="4E6E81"/>
            </a:solidFill>
            <a:prstDash val="sysDash"/>
            <a:headEnd type="none" w="sm" len="sm"/>
            <a:tailEnd type="none" w="sm" len="sm"/>
          </a:ln>
        </p:spPr>
        <p:txBody>
          <a:bodyPr/>
          <a:lstStyle/>
          <a:p>
            <a:endParaRPr lang="nl-NL">
              <a:latin typeface="Lato" panose="020F0502020204030203" pitchFamily="34" charset="0"/>
              <a:ea typeface="Lato" panose="020F0502020204030203" pitchFamily="34" charset="0"/>
              <a:cs typeface="Lato" panose="020F0502020204030203" pitchFamily="34" charset="0"/>
            </a:endParaRPr>
          </a:p>
        </p:txBody>
      </p:sp>
      <p:pic>
        <p:nvPicPr>
          <p:cNvPr id="14" name="Picture 2" descr="Utrecht University - Wikipedia">
            <a:extLst>
              <a:ext uri="{FF2B5EF4-FFF2-40B4-BE49-F238E27FC236}">
                <a16:creationId xmlns:a16="http://schemas.microsoft.com/office/drawing/2014/main" id="{B44596D0-C91D-084B-5EC9-E92A34B54EF9}"/>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7174817" y="9027384"/>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Home - Liber Dock">
            <a:extLst>
              <a:ext uri="{FF2B5EF4-FFF2-40B4-BE49-F238E27FC236}">
                <a16:creationId xmlns:a16="http://schemas.microsoft.com/office/drawing/2014/main" id="{8237DD53-7748-6CF6-7CF7-B461B693E3FC}"/>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16019117" y="8945840"/>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4FA71-9022-0BF5-77B8-2544B02E99BF}"/>
            </a:ext>
          </a:extLst>
        </p:cNvPr>
        <p:cNvGrpSpPr/>
        <p:nvPr/>
      </p:nvGrpSpPr>
      <p:grpSpPr>
        <a:xfrm>
          <a:off x="0" y="0"/>
          <a:ext cx="0" cy="0"/>
          <a:chOff x="0" y="0"/>
          <a:chExt cx="0" cy="0"/>
        </a:xfrm>
      </p:grpSpPr>
      <p:sp>
        <p:nvSpPr>
          <p:cNvPr id="3" name="AutoShape 3">
            <a:extLst>
              <a:ext uri="{FF2B5EF4-FFF2-40B4-BE49-F238E27FC236}">
                <a16:creationId xmlns:a16="http://schemas.microsoft.com/office/drawing/2014/main" id="{761E64B1-F199-2FDC-74D0-9EE2DBA7B2E5}"/>
              </a:ext>
            </a:extLst>
          </p:cNvPr>
          <p:cNvSpPr/>
          <p:nvPr/>
        </p:nvSpPr>
        <p:spPr>
          <a:xfrm>
            <a:off x="17145000" y="0"/>
            <a:ext cx="0" cy="3768928"/>
          </a:xfrm>
          <a:prstGeom prst="line">
            <a:avLst/>
          </a:prstGeom>
          <a:ln w="57150" cap="flat">
            <a:solidFill>
              <a:srgbClr val="4E6E81"/>
            </a:solidFill>
            <a:prstDash val="sysDash"/>
            <a:headEnd type="none" w="sm" len="sm"/>
            <a:tailEnd type="none" w="sm" len="sm"/>
          </a:ln>
        </p:spPr>
        <p:txBody>
          <a:bodyPr/>
          <a:lstStyle/>
          <a:p>
            <a:endParaRPr lang="nl-NL"/>
          </a:p>
        </p:txBody>
      </p:sp>
      <p:grpSp>
        <p:nvGrpSpPr>
          <p:cNvPr id="4" name="Group 4">
            <a:extLst>
              <a:ext uri="{FF2B5EF4-FFF2-40B4-BE49-F238E27FC236}">
                <a16:creationId xmlns:a16="http://schemas.microsoft.com/office/drawing/2014/main" id="{1235F836-532E-F0B2-4955-A3B410086685}"/>
              </a:ext>
            </a:extLst>
          </p:cNvPr>
          <p:cNvGrpSpPr/>
          <p:nvPr/>
        </p:nvGrpSpPr>
        <p:grpSpPr>
          <a:xfrm>
            <a:off x="-1" y="-90414"/>
            <a:ext cx="9905997" cy="10467827"/>
            <a:chOff x="0" y="-47625"/>
            <a:chExt cx="2709331" cy="2756958"/>
          </a:xfrm>
          <a:solidFill>
            <a:schemeClr val="accent1">
              <a:lumMod val="20000"/>
              <a:lumOff val="80000"/>
            </a:schemeClr>
          </a:solidFill>
        </p:grpSpPr>
        <p:sp>
          <p:nvSpPr>
            <p:cNvPr id="5" name="Freeform 5">
              <a:extLst>
                <a:ext uri="{FF2B5EF4-FFF2-40B4-BE49-F238E27FC236}">
                  <a16:creationId xmlns:a16="http://schemas.microsoft.com/office/drawing/2014/main" id="{FD9A4981-74F5-E627-7EEE-D1791B4083CC}"/>
                </a:ext>
              </a:extLst>
            </p:cNvPr>
            <p:cNvSpPr/>
            <p:nvPr/>
          </p:nvSpPr>
          <p:spPr>
            <a:xfrm>
              <a:off x="0" y="0"/>
              <a:ext cx="2709331" cy="2709333"/>
            </a:xfrm>
            <a:custGeom>
              <a:avLst/>
              <a:gdLst/>
              <a:ahLst/>
              <a:cxnLst/>
              <a:rect l="l" t="t" r="r" b="b"/>
              <a:pathLst>
                <a:path w="2709331" h="2709333">
                  <a:moveTo>
                    <a:pt x="0" y="0"/>
                  </a:moveTo>
                  <a:lnTo>
                    <a:pt x="2709331" y="0"/>
                  </a:lnTo>
                  <a:lnTo>
                    <a:pt x="2709331" y="2709333"/>
                  </a:lnTo>
                  <a:lnTo>
                    <a:pt x="0" y="2709333"/>
                  </a:lnTo>
                  <a:close/>
                </a:path>
              </a:pathLst>
            </a:custGeom>
            <a:grpFill/>
          </p:spPr>
          <p:txBody>
            <a:bodyPr/>
            <a:lstStyle/>
            <a:p>
              <a:endParaRPr lang="nl-NL" dirty="0"/>
            </a:p>
          </p:txBody>
        </p:sp>
        <p:sp>
          <p:nvSpPr>
            <p:cNvPr id="6" name="TextBox 6">
              <a:extLst>
                <a:ext uri="{FF2B5EF4-FFF2-40B4-BE49-F238E27FC236}">
                  <a16:creationId xmlns:a16="http://schemas.microsoft.com/office/drawing/2014/main" id="{DA13FF44-6108-D3FA-CE10-490E81A6FA95}"/>
                </a:ext>
              </a:extLst>
            </p:cNvPr>
            <p:cNvSpPr txBox="1"/>
            <p:nvPr/>
          </p:nvSpPr>
          <p:spPr>
            <a:xfrm>
              <a:off x="0" y="-47625"/>
              <a:ext cx="2709331" cy="2756958"/>
            </a:xfrm>
            <a:prstGeom prst="rect">
              <a:avLst/>
            </a:prstGeom>
            <a:grpFill/>
          </p:spPr>
          <p:txBody>
            <a:bodyPr lIns="50800" tIns="50800" rIns="50800" bIns="50800" rtlCol="0" anchor="ctr"/>
            <a:lstStyle/>
            <a:p>
              <a:pPr algn="ctr">
                <a:lnSpc>
                  <a:spcPts val="3359"/>
                </a:lnSpc>
              </a:pPr>
              <a:endParaRPr dirty="0"/>
            </a:p>
          </p:txBody>
        </p:sp>
      </p:grpSp>
      <p:sp>
        <p:nvSpPr>
          <p:cNvPr id="8" name="TextBox 8">
            <a:extLst>
              <a:ext uri="{FF2B5EF4-FFF2-40B4-BE49-F238E27FC236}">
                <a16:creationId xmlns:a16="http://schemas.microsoft.com/office/drawing/2014/main" id="{C66314C1-3C6A-95F2-7423-537F899DD36D}"/>
              </a:ext>
            </a:extLst>
          </p:cNvPr>
          <p:cNvSpPr txBox="1"/>
          <p:nvPr/>
        </p:nvSpPr>
        <p:spPr>
          <a:xfrm>
            <a:off x="11201400" y="3619500"/>
            <a:ext cx="7302797" cy="4200830"/>
          </a:xfrm>
          <a:prstGeom prst="rect">
            <a:avLst/>
          </a:prstGeom>
        </p:spPr>
        <p:txBody>
          <a:bodyPr wrap="square" lIns="0" tIns="0" rIns="0" bIns="0" rtlCol="0" anchor="t">
            <a:spAutoFit/>
          </a:bodyPr>
          <a:lstStyle/>
          <a:p>
            <a:pPr marL="0" lvl="0" indent="0">
              <a:lnSpc>
                <a:spcPts val="8400"/>
              </a:lnSpc>
            </a:pPr>
            <a:r>
              <a:rPr lang="en-US" sz="4800" spc="300" dirty="0">
                <a:solidFill>
                  <a:schemeClr val="tx1">
                    <a:lumMod val="65000"/>
                    <a:lumOff val="35000"/>
                  </a:schemeClr>
                </a:solidFill>
                <a:latin typeface="Helios Extended Bold"/>
              </a:rPr>
              <a:t>De </a:t>
            </a:r>
            <a:r>
              <a:rPr lang="en-US" sz="4800" spc="300" dirty="0" err="1">
                <a:solidFill>
                  <a:schemeClr val="tx1">
                    <a:lumMod val="65000"/>
                    <a:lumOff val="35000"/>
                  </a:schemeClr>
                </a:solidFill>
                <a:latin typeface="Helios Extended Bold"/>
              </a:rPr>
              <a:t>cao-ontslag</a:t>
            </a:r>
            <a:r>
              <a:rPr lang="en-US" sz="4800" spc="300" dirty="0">
                <a:solidFill>
                  <a:schemeClr val="tx1">
                    <a:lumMod val="65000"/>
                    <a:lumOff val="35000"/>
                  </a:schemeClr>
                </a:solidFill>
                <a:latin typeface="Helios Extended Bold"/>
              </a:rPr>
              <a:t> </a:t>
            </a:r>
            <a:r>
              <a:rPr lang="en-US" sz="4800" spc="300" dirty="0" err="1">
                <a:solidFill>
                  <a:schemeClr val="tx1">
                    <a:lumMod val="65000"/>
                    <a:lumOff val="35000"/>
                  </a:schemeClr>
                </a:solidFill>
                <a:latin typeface="Helios Extended Bold"/>
              </a:rPr>
              <a:t>commissie</a:t>
            </a:r>
            <a:r>
              <a:rPr lang="en-US" sz="4800" spc="300" dirty="0">
                <a:solidFill>
                  <a:schemeClr val="tx1">
                    <a:lumMod val="65000"/>
                    <a:lumOff val="35000"/>
                  </a:schemeClr>
                </a:solidFill>
                <a:latin typeface="Helios Extended Bold"/>
              </a:rPr>
              <a:t> </a:t>
            </a:r>
            <a:r>
              <a:rPr lang="en-US" sz="4800" spc="300" dirty="0" err="1">
                <a:solidFill>
                  <a:schemeClr val="tx1">
                    <a:lumMod val="65000"/>
                    <a:lumOff val="35000"/>
                  </a:schemeClr>
                </a:solidFill>
                <a:latin typeface="Helios Extended Bold"/>
              </a:rPr>
              <a:t>als</a:t>
            </a:r>
            <a:r>
              <a:rPr lang="en-US" sz="4800" spc="300" dirty="0">
                <a:solidFill>
                  <a:schemeClr val="tx1">
                    <a:lumMod val="65000"/>
                    <a:lumOff val="35000"/>
                  </a:schemeClr>
                </a:solidFill>
                <a:latin typeface="Helios Extended Bold"/>
              </a:rPr>
              <a:t> </a:t>
            </a:r>
            <a:r>
              <a:rPr lang="en-US" sz="4800" spc="300" dirty="0" err="1">
                <a:solidFill>
                  <a:schemeClr val="tx1">
                    <a:lumMod val="65000"/>
                    <a:lumOff val="35000"/>
                  </a:schemeClr>
                </a:solidFill>
                <a:latin typeface="Helios Extended Bold"/>
              </a:rPr>
              <a:t>alternatief</a:t>
            </a:r>
            <a:r>
              <a:rPr lang="en-US" sz="4800" spc="300" dirty="0">
                <a:solidFill>
                  <a:schemeClr val="tx1">
                    <a:lumMod val="65000"/>
                    <a:lumOff val="35000"/>
                  </a:schemeClr>
                </a:solidFill>
                <a:latin typeface="Helios Extended Bold"/>
              </a:rPr>
              <a:t> </a:t>
            </a:r>
            <a:r>
              <a:rPr lang="en-US" sz="4800" spc="300" dirty="0" err="1">
                <a:solidFill>
                  <a:schemeClr val="tx1">
                    <a:lumMod val="65000"/>
                    <a:lumOff val="35000"/>
                  </a:schemeClr>
                </a:solidFill>
                <a:latin typeface="Helios Extended Bold"/>
              </a:rPr>
              <a:t>voor</a:t>
            </a:r>
            <a:r>
              <a:rPr lang="en-US" sz="4800" spc="300" dirty="0">
                <a:solidFill>
                  <a:schemeClr val="tx1">
                    <a:lumMod val="65000"/>
                    <a:lumOff val="35000"/>
                  </a:schemeClr>
                </a:solidFill>
                <a:latin typeface="Helios Extended Bold"/>
              </a:rPr>
              <a:t> </a:t>
            </a:r>
          </a:p>
          <a:p>
            <a:pPr marL="0" lvl="0" indent="0">
              <a:lnSpc>
                <a:spcPts val="8400"/>
              </a:lnSpc>
            </a:pPr>
            <a:r>
              <a:rPr lang="en-US" sz="4800" spc="300" dirty="0">
                <a:solidFill>
                  <a:schemeClr val="tx1">
                    <a:lumMod val="65000"/>
                    <a:lumOff val="35000"/>
                  </a:schemeClr>
                </a:solidFill>
                <a:latin typeface="Helios Extended Bold"/>
              </a:rPr>
              <a:t>de UWV-route</a:t>
            </a:r>
          </a:p>
        </p:txBody>
      </p:sp>
      <p:sp>
        <p:nvSpPr>
          <p:cNvPr id="9" name="TextBox 9">
            <a:extLst>
              <a:ext uri="{FF2B5EF4-FFF2-40B4-BE49-F238E27FC236}">
                <a16:creationId xmlns:a16="http://schemas.microsoft.com/office/drawing/2014/main" id="{22AFF947-A4B7-8E83-7764-0CCACBCDE959}"/>
              </a:ext>
            </a:extLst>
          </p:cNvPr>
          <p:cNvSpPr txBox="1"/>
          <p:nvPr/>
        </p:nvSpPr>
        <p:spPr>
          <a:xfrm>
            <a:off x="304800" y="723900"/>
            <a:ext cx="9372599" cy="9121023"/>
          </a:xfrm>
          <a:prstGeom prst="rect">
            <a:avLst/>
          </a:prstGeom>
        </p:spPr>
        <p:txBody>
          <a:bodyPr wrap="square" lIns="0" tIns="0" rIns="0" bIns="0" rtlCol="0" anchor="t">
            <a:spAutoFit/>
          </a:bodyPr>
          <a:lstStyle/>
          <a:p>
            <a:pPr marL="342900" indent="-342900">
              <a:buFont typeface="Arial" panose="020B0604020202020204" pitchFamily="34" charset="0"/>
              <a:buChar char="•"/>
            </a:pPr>
            <a:endParaRPr lang="en-US" sz="3200" spc="229" dirty="0">
              <a:solidFill>
                <a:schemeClr val="tx1">
                  <a:lumMod val="65000"/>
                  <a:lumOff val="35000"/>
                </a:schemeClr>
              </a:solidFill>
              <a:latin typeface="Lato"/>
            </a:endParaRPr>
          </a:p>
          <a:p>
            <a:pPr marL="342900" indent="-342900">
              <a:buFont typeface="Arial" panose="020B0604020202020204" pitchFamily="34" charset="0"/>
              <a:buChar char="•"/>
            </a:pPr>
            <a:endParaRPr lang="en-US" sz="3200" spc="229" dirty="0">
              <a:solidFill>
                <a:schemeClr val="tx1">
                  <a:lumMod val="65000"/>
                  <a:lumOff val="35000"/>
                </a:schemeClr>
              </a:solidFill>
              <a:latin typeface="Lato"/>
            </a:endParaRPr>
          </a:p>
          <a:p>
            <a:pPr marL="342900" indent="-342900">
              <a:buFont typeface="Arial" panose="020B0604020202020204" pitchFamily="34" charset="0"/>
              <a:buChar char="•"/>
            </a:pPr>
            <a:r>
              <a:rPr lang="en-US" sz="2800" spc="229" dirty="0">
                <a:solidFill>
                  <a:schemeClr val="tx1">
                    <a:lumMod val="65000"/>
                    <a:lumOff val="35000"/>
                  </a:schemeClr>
                </a:solidFill>
                <a:latin typeface="Lato"/>
              </a:rPr>
              <a:t>Vrij </a:t>
            </a:r>
            <a:r>
              <a:rPr lang="en-US" sz="2800" spc="229" dirty="0" err="1">
                <a:solidFill>
                  <a:schemeClr val="tx1">
                    <a:lumMod val="65000"/>
                    <a:lumOff val="35000"/>
                  </a:schemeClr>
                </a:solidFill>
                <a:latin typeface="Lato"/>
              </a:rPr>
              <a:t>nieuwe</a:t>
            </a:r>
            <a:r>
              <a:rPr lang="en-US" sz="2800" spc="229" dirty="0">
                <a:solidFill>
                  <a:schemeClr val="tx1">
                    <a:lumMod val="65000"/>
                    <a:lumOff val="35000"/>
                  </a:schemeClr>
                </a:solidFill>
                <a:latin typeface="Lato"/>
              </a:rPr>
              <a:t> </a:t>
            </a:r>
            <a:r>
              <a:rPr lang="en-US" sz="2800" spc="229" dirty="0" err="1">
                <a:solidFill>
                  <a:schemeClr val="tx1">
                    <a:lumMod val="65000"/>
                    <a:lumOff val="35000"/>
                  </a:schemeClr>
                </a:solidFill>
                <a:latin typeface="Lato"/>
              </a:rPr>
              <a:t>vorm</a:t>
            </a:r>
            <a:r>
              <a:rPr lang="en-US" sz="2800" spc="229" dirty="0">
                <a:solidFill>
                  <a:schemeClr val="tx1">
                    <a:lumMod val="65000"/>
                    <a:lumOff val="35000"/>
                  </a:schemeClr>
                </a:solidFill>
                <a:latin typeface="Lato"/>
              </a:rPr>
              <a:t> van </a:t>
            </a:r>
            <a:r>
              <a:rPr lang="en-US" sz="2800" spc="229" dirty="0" err="1">
                <a:solidFill>
                  <a:schemeClr val="tx1">
                    <a:lumMod val="65000"/>
                    <a:lumOff val="35000"/>
                  </a:schemeClr>
                </a:solidFill>
                <a:latin typeface="Lato"/>
              </a:rPr>
              <a:t>alternatieve</a:t>
            </a:r>
            <a:r>
              <a:rPr lang="en-US" sz="2800" spc="229" dirty="0">
                <a:solidFill>
                  <a:schemeClr val="tx1">
                    <a:lumMod val="65000"/>
                    <a:lumOff val="35000"/>
                  </a:schemeClr>
                </a:solidFill>
                <a:latin typeface="Lato"/>
              </a:rPr>
              <a:t> </a:t>
            </a:r>
            <a:r>
              <a:rPr lang="en-US" sz="2800" spc="229" dirty="0" err="1">
                <a:solidFill>
                  <a:schemeClr val="tx1">
                    <a:lumMod val="65000"/>
                    <a:lumOff val="35000"/>
                  </a:schemeClr>
                </a:solidFill>
                <a:latin typeface="Lato"/>
              </a:rPr>
              <a:t>geschillenbeslechting</a:t>
            </a:r>
            <a:r>
              <a:rPr lang="en-US" sz="2800" spc="229" dirty="0">
                <a:solidFill>
                  <a:schemeClr val="tx1">
                    <a:lumMod val="65000"/>
                    <a:lumOff val="35000"/>
                  </a:schemeClr>
                </a:solidFill>
                <a:latin typeface="Lato"/>
              </a:rPr>
              <a:t> (</a:t>
            </a:r>
            <a:r>
              <a:rPr lang="en-US" sz="2800" spc="229" dirty="0" err="1">
                <a:solidFill>
                  <a:schemeClr val="tx1">
                    <a:lumMod val="65000"/>
                    <a:lumOff val="35000"/>
                  </a:schemeClr>
                </a:solidFill>
                <a:latin typeface="Lato"/>
              </a:rPr>
              <a:t>naast</a:t>
            </a:r>
            <a:r>
              <a:rPr lang="en-US" sz="2800" spc="229" dirty="0">
                <a:solidFill>
                  <a:schemeClr val="tx1">
                    <a:lumMod val="65000"/>
                    <a:lumOff val="35000"/>
                  </a:schemeClr>
                </a:solidFill>
                <a:latin typeface="Lato"/>
              </a:rPr>
              <a:t> de </a:t>
            </a:r>
            <a:r>
              <a:rPr lang="en-US" sz="2800" spc="229" dirty="0" err="1">
                <a:solidFill>
                  <a:schemeClr val="tx1">
                    <a:lumMod val="65000"/>
                    <a:lumOff val="35000"/>
                  </a:schemeClr>
                </a:solidFill>
                <a:latin typeface="Lato"/>
              </a:rPr>
              <a:t>besproken</a:t>
            </a:r>
            <a:r>
              <a:rPr lang="en-US" sz="2800" spc="229" dirty="0">
                <a:solidFill>
                  <a:schemeClr val="tx1">
                    <a:lumMod val="65000"/>
                    <a:lumOff val="35000"/>
                  </a:schemeClr>
                </a:solidFill>
                <a:latin typeface="Lato"/>
              </a:rPr>
              <a:t> </a:t>
            </a:r>
            <a:r>
              <a:rPr lang="en-US" sz="2800" spc="229" dirty="0" err="1">
                <a:solidFill>
                  <a:schemeClr val="tx1">
                    <a:lumMod val="65000"/>
                    <a:lumOff val="35000"/>
                  </a:schemeClr>
                </a:solidFill>
                <a:latin typeface="Lato"/>
              </a:rPr>
              <a:t>mogelijkheden</a:t>
            </a:r>
            <a:r>
              <a:rPr lang="en-US" sz="2800" spc="229" dirty="0">
                <a:solidFill>
                  <a:schemeClr val="tx1">
                    <a:lumMod val="65000"/>
                    <a:lumOff val="35000"/>
                  </a:schemeClr>
                </a:solidFill>
                <a:latin typeface="Lato"/>
              </a:rPr>
              <a:t> </a:t>
            </a:r>
            <a:r>
              <a:rPr lang="en-US" sz="2800" spc="229" dirty="0" err="1">
                <a:solidFill>
                  <a:schemeClr val="tx1">
                    <a:lumMod val="65000"/>
                    <a:lumOff val="35000"/>
                  </a:schemeClr>
                </a:solidFill>
                <a:latin typeface="Lato"/>
              </a:rPr>
              <a:t>bij</a:t>
            </a:r>
            <a:r>
              <a:rPr lang="en-US" sz="2800" spc="229" dirty="0">
                <a:solidFill>
                  <a:schemeClr val="tx1">
                    <a:lumMod val="65000"/>
                    <a:lumOff val="35000"/>
                  </a:schemeClr>
                </a:solidFill>
                <a:latin typeface="Lato"/>
              </a:rPr>
              <a:t> de ‘</a:t>
            </a:r>
            <a:r>
              <a:rPr lang="en-US" sz="2800" spc="229" dirty="0" err="1">
                <a:solidFill>
                  <a:schemeClr val="tx1">
                    <a:lumMod val="65000"/>
                    <a:lumOff val="35000"/>
                  </a:schemeClr>
                </a:solidFill>
                <a:latin typeface="Lato"/>
              </a:rPr>
              <a:t>regelrechter</a:t>
            </a:r>
            <a:r>
              <a:rPr lang="en-US" sz="2800" spc="229" dirty="0">
                <a:solidFill>
                  <a:schemeClr val="tx1">
                    <a:lumMod val="65000"/>
                    <a:lumOff val="35000"/>
                  </a:schemeClr>
                </a:solidFill>
                <a:latin typeface="Lato"/>
              </a:rPr>
              <a:t>’)</a:t>
            </a:r>
          </a:p>
          <a:p>
            <a:pPr marL="800100" lvl="1" indent="-342900">
              <a:buFont typeface="Arial" panose="020B0604020202020204" pitchFamily="34" charset="0"/>
              <a:buChar char="•"/>
            </a:pPr>
            <a:r>
              <a:rPr lang="en-US" sz="2800" spc="229" dirty="0" err="1">
                <a:solidFill>
                  <a:schemeClr val="tx1">
                    <a:lumMod val="65000"/>
                    <a:lumOff val="35000"/>
                  </a:schemeClr>
                </a:solidFill>
                <a:latin typeface="Lato"/>
              </a:rPr>
              <a:t>Sinds</a:t>
            </a:r>
            <a:r>
              <a:rPr lang="en-US" sz="2800" spc="229" dirty="0">
                <a:solidFill>
                  <a:schemeClr val="tx1">
                    <a:lumMod val="65000"/>
                    <a:lumOff val="35000"/>
                  </a:schemeClr>
                </a:solidFill>
                <a:latin typeface="Lato"/>
              </a:rPr>
              <a:t> de </a:t>
            </a:r>
            <a:r>
              <a:rPr lang="en-US" sz="2800" spc="229" dirty="0" err="1">
                <a:solidFill>
                  <a:schemeClr val="tx1">
                    <a:lumMod val="65000"/>
                    <a:lumOff val="35000"/>
                  </a:schemeClr>
                </a:solidFill>
                <a:latin typeface="Lato"/>
              </a:rPr>
              <a:t>Wwz</a:t>
            </a:r>
            <a:r>
              <a:rPr lang="en-US" sz="2800" spc="229" dirty="0">
                <a:solidFill>
                  <a:schemeClr val="tx1">
                    <a:lumMod val="65000"/>
                    <a:lumOff val="35000"/>
                  </a:schemeClr>
                </a:solidFill>
                <a:latin typeface="Lato"/>
              </a:rPr>
              <a:t>; 1 </a:t>
            </a:r>
            <a:r>
              <a:rPr lang="en-US" sz="2800" spc="229" dirty="0" err="1">
                <a:solidFill>
                  <a:schemeClr val="tx1">
                    <a:lumMod val="65000"/>
                    <a:lumOff val="35000"/>
                  </a:schemeClr>
                </a:solidFill>
                <a:latin typeface="Lato"/>
              </a:rPr>
              <a:t>juli</a:t>
            </a:r>
            <a:r>
              <a:rPr lang="en-US" sz="2800" spc="229" dirty="0">
                <a:solidFill>
                  <a:schemeClr val="tx1">
                    <a:lumMod val="65000"/>
                    <a:lumOff val="35000"/>
                  </a:schemeClr>
                </a:solidFill>
                <a:latin typeface="Lato"/>
              </a:rPr>
              <a:t> 2015 </a:t>
            </a:r>
          </a:p>
          <a:p>
            <a:pPr marL="800100" lvl="1" indent="-342900">
              <a:buFont typeface="Arial" panose="020B0604020202020204" pitchFamily="34" charset="0"/>
              <a:buChar char="•"/>
            </a:pPr>
            <a:r>
              <a:rPr lang="en-US" sz="2800" spc="229" dirty="0">
                <a:solidFill>
                  <a:schemeClr val="tx1">
                    <a:lumMod val="65000"/>
                    <a:lumOff val="35000"/>
                  </a:schemeClr>
                </a:solidFill>
                <a:latin typeface="Lato"/>
              </a:rPr>
              <a:t>Art. 7:671a lid 2 BW</a:t>
            </a:r>
          </a:p>
          <a:p>
            <a:pPr marL="800100" lvl="1" indent="-342900">
              <a:buFont typeface="Arial" panose="020B0604020202020204" pitchFamily="34" charset="0"/>
              <a:buChar char="•"/>
            </a:pPr>
            <a:r>
              <a:rPr lang="en-US" sz="2800" spc="229" dirty="0" err="1">
                <a:solidFill>
                  <a:schemeClr val="tx1">
                    <a:lumMod val="65000"/>
                    <a:lumOff val="35000"/>
                  </a:schemeClr>
                </a:solidFill>
                <a:latin typeface="Lato"/>
              </a:rPr>
              <a:t>Beslissingen</a:t>
            </a:r>
            <a:r>
              <a:rPr lang="en-US" sz="2800" spc="229" dirty="0">
                <a:solidFill>
                  <a:schemeClr val="tx1">
                    <a:lumMod val="65000"/>
                    <a:lumOff val="35000"/>
                  </a:schemeClr>
                </a:solidFill>
                <a:latin typeface="Lato"/>
              </a:rPr>
              <a:t> over </a:t>
            </a:r>
            <a:r>
              <a:rPr lang="en-US" sz="2800" spc="229" dirty="0" err="1">
                <a:solidFill>
                  <a:schemeClr val="tx1">
                    <a:lumMod val="65000"/>
                    <a:lumOff val="35000"/>
                  </a:schemeClr>
                </a:solidFill>
                <a:latin typeface="Lato"/>
              </a:rPr>
              <a:t>bedrijfseconomische</a:t>
            </a:r>
            <a:r>
              <a:rPr lang="en-US" sz="2800" spc="229" dirty="0">
                <a:solidFill>
                  <a:schemeClr val="tx1">
                    <a:lumMod val="65000"/>
                    <a:lumOff val="35000"/>
                  </a:schemeClr>
                </a:solidFill>
                <a:latin typeface="Lato"/>
              </a:rPr>
              <a:t> </a:t>
            </a:r>
            <a:r>
              <a:rPr lang="en-US" sz="2800" spc="229" dirty="0" err="1">
                <a:solidFill>
                  <a:schemeClr val="tx1">
                    <a:lumMod val="65000"/>
                    <a:lumOff val="35000"/>
                  </a:schemeClr>
                </a:solidFill>
                <a:latin typeface="Lato"/>
              </a:rPr>
              <a:t>ontslagen</a:t>
            </a:r>
            <a:endParaRPr lang="en-US" sz="2800" spc="229" dirty="0">
              <a:solidFill>
                <a:schemeClr val="tx1">
                  <a:lumMod val="65000"/>
                  <a:lumOff val="35000"/>
                </a:schemeClr>
              </a:solidFill>
              <a:latin typeface="Lato"/>
            </a:endParaRPr>
          </a:p>
          <a:p>
            <a:pPr lvl="1"/>
            <a:endParaRPr lang="en-US" sz="2800" spc="229" dirty="0">
              <a:solidFill>
                <a:schemeClr val="tx1">
                  <a:lumMod val="65000"/>
                  <a:lumOff val="35000"/>
                </a:schemeClr>
              </a:solidFill>
              <a:latin typeface="Lato"/>
            </a:endParaRPr>
          </a:p>
          <a:p>
            <a:pPr marL="342900" indent="-342900">
              <a:lnSpc>
                <a:spcPts val="3679"/>
              </a:lnSpc>
              <a:buFont typeface="Arial" panose="020B0604020202020204" pitchFamily="34" charset="0"/>
              <a:buChar char="•"/>
            </a:pPr>
            <a:r>
              <a:rPr lang="en-US" sz="2800" spc="229" dirty="0">
                <a:solidFill>
                  <a:schemeClr val="tx1">
                    <a:lumMod val="65000"/>
                    <a:lumOff val="35000"/>
                  </a:schemeClr>
                </a:solidFill>
                <a:latin typeface="Lato"/>
                <a:ea typeface="Lato"/>
                <a:cs typeface="Lato"/>
              </a:rPr>
              <a:t>Eisen </a:t>
            </a:r>
            <a:r>
              <a:rPr lang="en-US" sz="2800" spc="229" dirty="0" err="1">
                <a:solidFill>
                  <a:schemeClr val="tx1">
                    <a:lumMod val="65000"/>
                    <a:lumOff val="35000"/>
                  </a:schemeClr>
                </a:solidFill>
                <a:latin typeface="Lato"/>
                <a:ea typeface="Lato"/>
                <a:cs typeface="Lato"/>
              </a:rPr>
              <a:t>aan</a:t>
            </a:r>
            <a:r>
              <a:rPr lang="en-US" sz="2800" spc="229" dirty="0">
                <a:solidFill>
                  <a:schemeClr val="tx1">
                    <a:lumMod val="65000"/>
                    <a:lumOff val="35000"/>
                  </a:schemeClr>
                </a:solidFill>
                <a:latin typeface="Lato"/>
                <a:ea typeface="Lato"/>
                <a:cs typeface="Lato"/>
              </a:rPr>
              <a:t> de cao-ontslagcommissie:</a:t>
            </a:r>
          </a:p>
          <a:p>
            <a:pPr marL="800100" lvl="1" indent="-342900">
              <a:lnSpc>
                <a:spcPts val="3679"/>
              </a:lnSpc>
              <a:buFont typeface="Arial" panose="020B0604020202020204" pitchFamily="34" charset="0"/>
              <a:buChar char="•"/>
            </a:pPr>
            <a:r>
              <a:rPr lang="en-US" sz="2800" spc="229" dirty="0">
                <a:solidFill>
                  <a:schemeClr val="tx1">
                    <a:lumMod val="65000"/>
                    <a:lumOff val="35000"/>
                  </a:schemeClr>
                </a:solidFill>
                <a:latin typeface="Lato"/>
                <a:ea typeface="Lato"/>
                <a:cs typeface="Lato"/>
              </a:rPr>
              <a:t>Bij </a:t>
            </a:r>
            <a:r>
              <a:rPr lang="en-US" sz="2800" spc="229" dirty="0" err="1">
                <a:solidFill>
                  <a:schemeClr val="tx1">
                    <a:lumMod val="65000"/>
                    <a:lumOff val="35000"/>
                  </a:schemeClr>
                </a:solidFill>
                <a:latin typeface="Lato"/>
                <a:ea typeface="Lato"/>
                <a:cs typeface="Lato"/>
              </a:rPr>
              <a:t>cao</a:t>
            </a:r>
            <a:r>
              <a:rPr lang="en-US" sz="2800" spc="229" dirty="0">
                <a:solidFill>
                  <a:schemeClr val="tx1">
                    <a:lumMod val="65000"/>
                    <a:lumOff val="35000"/>
                  </a:schemeClr>
                </a:solidFill>
                <a:latin typeface="Lato"/>
                <a:ea typeface="Lato"/>
                <a:cs typeface="Lato"/>
              </a:rPr>
              <a:t> </a:t>
            </a:r>
            <a:r>
              <a:rPr lang="en-US" sz="2800" spc="229" dirty="0" err="1">
                <a:solidFill>
                  <a:schemeClr val="tx1">
                    <a:lumMod val="65000"/>
                    <a:lumOff val="35000"/>
                  </a:schemeClr>
                </a:solidFill>
                <a:latin typeface="Lato"/>
                <a:ea typeface="Lato"/>
                <a:cs typeface="Lato"/>
              </a:rPr>
              <a:t>aangewezen</a:t>
            </a:r>
            <a:r>
              <a:rPr lang="en-US" sz="2800" spc="229" dirty="0">
                <a:solidFill>
                  <a:schemeClr val="tx1">
                    <a:lumMod val="65000"/>
                    <a:lumOff val="35000"/>
                  </a:schemeClr>
                </a:solidFill>
                <a:latin typeface="Lato"/>
                <a:ea typeface="Lato"/>
                <a:cs typeface="Lato"/>
              </a:rPr>
              <a:t> </a:t>
            </a:r>
            <a:r>
              <a:rPr lang="en-US" sz="2800" spc="229" dirty="0">
                <a:solidFill>
                  <a:schemeClr val="tx1">
                    <a:lumMod val="65000"/>
                    <a:lumOff val="35000"/>
                  </a:schemeClr>
                </a:solidFill>
                <a:latin typeface="Lato"/>
              </a:rPr>
              <a:t>(</a:t>
            </a:r>
            <a:r>
              <a:rPr lang="en-US" sz="2800" spc="229" dirty="0" err="1">
                <a:solidFill>
                  <a:schemeClr val="tx1">
                    <a:lumMod val="65000"/>
                    <a:lumOff val="35000"/>
                  </a:schemeClr>
                </a:solidFill>
                <a:latin typeface="Lato"/>
              </a:rPr>
              <a:t>afwijking</a:t>
            </a:r>
            <a:r>
              <a:rPr lang="en-US" sz="2800" spc="229" dirty="0">
                <a:solidFill>
                  <a:schemeClr val="tx1">
                    <a:lumMod val="65000"/>
                    <a:lumOff val="35000"/>
                  </a:schemeClr>
                </a:solidFill>
                <a:latin typeface="Lato"/>
              </a:rPr>
              <a:t> van </a:t>
            </a:r>
            <a:r>
              <a:rPr lang="en-US" sz="2800" spc="229" dirty="0" err="1">
                <a:solidFill>
                  <a:schemeClr val="tx1">
                    <a:lumMod val="65000"/>
                    <a:lumOff val="35000"/>
                  </a:schemeClr>
                </a:solidFill>
                <a:latin typeface="Lato"/>
              </a:rPr>
              <a:t>driekwartdwingend</a:t>
            </a:r>
            <a:r>
              <a:rPr lang="en-US" sz="2800" spc="229" dirty="0">
                <a:solidFill>
                  <a:schemeClr val="tx1">
                    <a:lumMod val="65000"/>
                    <a:lumOff val="35000"/>
                  </a:schemeClr>
                </a:solidFill>
                <a:latin typeface="Lato"/>
              </a:rPr>
              <a:t> </a:t>
            </a:r>
            <a:r>
              <a:rPr lang="en-US" sz="2800" spc="229" dirty="0" err="1">
                <a:solidFill>
                  <a:schemeClr val="tx1">
                    <a:lumMod val="65000"/>
                    <a:lumOff val="35000"/>
                  </a:schemeClr>
                </a:solidFill>
                <a:latin typeface="Lato"/>
              </a:rPr>
              <a:t>recht</a:t>
            </a:r>
            <a:r>
              <a:rPr lang="en-US" sz="2800" spc="229" dirty="0">
                <a:solidFill>
                  <a:schemeClr val="tx1">
                    <a:lumMod val="65000"/>
                    <a:lumOff val="35000"/>
                  </a:schemeClr>
                </a:solidFill>
                <a:latin typeface="Lato"/>
              </a:rPr>
              <a:t>)</a:t>
            </a:r>
            <a:endParaRPr lang="en-US" sz="2800" spc="229" dirty="0">
              <a:solidFill>
                <a:schemeClr val="tx1">
                  <a:lumMod val="65000"/>
                  <a:lumOff val="35000"/>
                </a:schemeClr>
              </a:solidFill>
              <a:latin typeface="Lato"/>
              <a:ea typeface="Lato"/>
              <a:cs typeface="Lato"/>
            </a:endParaRPr>
          </a:p>
          <a:p>
            <a:pPr marL="800100" lvl="1" indent="-342900">
              <a:lnSpc>
                <a:spcPts val="3679"/>
              </a:lnSpc>
              <a:buFont typeface="Arial" panose="020B0604020202020204" pitchFamily="34" charset="0"/>
              <a:buChar char="•"/>
            </a:pPr>
            <a:r>
              <a:rPr lang="en-US" sz="2800" spc="229" dirty="0" err="1">
                <a:solidFill>
                  <a:schemeClr val="tx1">
                    <a:lumMod val="65000"/>
                    <a:lumOff val="35000"/>
                  </a:schemeClr>
                </a:solidFill>
                <a:latin typeface="Lato"/>
                <a:ea typeface="Lato"/>
                <a:cs typeface="Lato"/>
              </a:rPr>
              <a:t>Onafhankelijk</a:t>
            </a:r>
            <a:r>
              <a:rPr lang="en-US" sz="2800" spc="229" dirty="0">
                <a:solidFill>
                  <a:schemeClr val="tx1">
                    <a:lumMod val="65000"/>
                    <a:lumOff val="35000"/>
                  </a:schemeClr>
                </a:solidFill>
                <a:latin typeface="Lato"/>
                <a:ea typeface="Lato"/>
                <a:cs typeface="Lato"/>
              </a:rPr>
              <a:t> </a:t>
            </a:r>
            <a:r>
              <a:rPr lang="en-US" sz="2800" spc="229" dirty="0" err="1">
                <a:solidFill>
                  <a:schemeClr val="tx1">
                    <a:lumMod val="65000"/>
                    <a:lumOff val="35000"/>
                  </a:schemeClr>
                </a:solidFill>
                <a:latin typeface="Lato"/>
                <a:ea typeface="Lato"/>
                <a:cs typeface="Lato"/>
              </a:rPr>
              <a:t>en</a:t>
            </a:r>
            <a:r>
              <a:rPr lang="en-US" sz="2800" spc="229" dirty="0">
                <a:solidFill>
                  <a:schemeClr val="tx1">
                    <a:lumMod val="65000"/>
                    <a:lumOff val="35000"/>
                  </a:schemeClr>
                </a:solidFill>
                <a:latin typeface="Lato"/>
                <a:ea typeface="Lato"/>
                <a:cs typeface="Lato"/>
              </a:rPr>
              <a:t> </a:t>
            </a:r>
            <a:r>
              <a:rPr lang="en-US" sz="2800" spc="229" dirty="0" err="1">
                <a:solidFill>
                  <a:schemeClr val="tx1">
                    <a:lumMod val="65000"/>
                    <a:lumOff val="35000"/>
                  </a:schemeClr>
                </a:solidFill>
                <a:latin typeface="Lato"/>
                <a:ea typeface="Lato"/>
                <a:cs typeface="Lato"/>
              </a:rPr>
              <a:t>onpartijdig</a:t>
            </a:r>
            <a:endParaRPr lang="en-US" sz="2800" spc="229" dirty="0">
              <a:solidFill>
                <a:schemeClr val="tx1">
                  <a:lumMod val="65000"/>
                  <a:lumOff val="35000"/>
                </a:schemeClr>
              </a:solidFill>
              <a:latin typeface="Lato"/>
              <a:ea typeface="Lato"/>
              <a:cs typeface="Lato"/>
            </a:endParaRPr>
          </a:p>
          <a:p>
            <a:pPr marL="800100" lvl="1" indent="-342900">
              <a:lnSpc>
                <a:spcPts val="3679"/>
              </a:lnSpc>
              <a:buFont typeface="Arial" panose="020B0604020202020204" pitchFamily="34" charset="0"/>
              <a:buChar char="•"/>
            </a:pPr>
            <a:r>
              <a:rPr lang="en-US" sz="2800" spc="229" dirty="0">
                <a:solidFill>
                  <a:schemeClr val="tx1">
                    <a:lumMod val="65000"/>
                    <a:lumOff val="35000"/>
                  </a:schemeClr>
                </a:solidFill>
                <a:latin typeface="Lato"/>
                <a:ea typeface="Lato"/>
                <a:cs typeface="Lato"/>
              </a:rPr>
              <a:t>Regels </a:t>
            </a:r>
            <a:r>
              <a:rPr lang="en-US" sz="2800" spc="229" dirty="0" err="1">
                <a:solidFill>
                  <a:schemeClr val="tx1">
                    <a:lumMod val="65000"/>
                    <a:lumOff val="35000"/>
                  </a:schemeClr>
                </a:solidFill>
                <a:latin typeface="Lato"/>
                <a:ea typeface="Lato"/>
                <a:cs typeface="Lato"/>
              </a:rPr>
              <a:t>omtrent</a:t>
            </a:r>
            <a:r>
              <a:rPr lang="en-US" sz="2800" spc="229" dirty="0">
                <a:solidFill>
                  <a:schemeClr val="tx1">
                    <a:lumMod val="65000"/>
                    <a:lumOff val="35000"/>
                  </a:schemeClr>
                </a:solidFill>
                <a:latin typeface="Lato"/>
                <a:ea typeface="Lato"/>
                <a:cs typeface="Lato"/>
              </a:rPr>
              <a:t>:</a:t>
            </a:r>
          </a:p>
          <a:p>
            <a:pPr marL="1257300" lvl="2" indent="-342900">
              <a:lnSpc>
                <a:spcPts val="3679"/>
              </a:lnSpc>
              <a:buFont typeface="Arial" panose="020B0604020202020204" pitchFamily="34" charset="0"/>
              <a:buChar char="•"/>
            </a:pPr>
            <a:r>
              <a:rPr lang="en-US" sz="2800" spc="229" dirty="0">
                <a:solidFill>
                  <a:schemeClr val="tx1">
                    <a:lumMod val="65000"/>
                    <a:lumOff val="35000"/>
                  </a:schemeClr>
                </a:solidFill>
                <a:latin typeface="Lato"/>
                <a:ea typeface="Lato"/>
                <a:cs typeface="Lato"/>
              </a:rPr>
              <a:t>Hoor </a:t>
            </a:r>
            <a:r>
              <a:rPr lang="en-US" sz="2800" spc="229" dirty="0" err="1">
                <a:solidFill>
                  <a:schemeClr val="tx1">
                    <a:lumMod val="65000"/>
                    <a:lumOff val="35000"/>
                  </a:schemeClr>
                </a:solidFill>
                <a:latin typeface="Lato"/>
                <a:ea typeface="Lato"/>
                <a:cs typeface="Lato"/>
              </a:rPr>
              <a:t>en</a:t>
            </a:r>
            <a:r>
              <a:rPr lang="en-US" sz="2800" spc="229" dirty="0">
                <a:solidFill>
                  <a:schemeClr val="tx1">
                    <a:lumMod val="65000"/>
                    <a:lumOff val="35000"/>
                  </a:schemeClr>
                </a:solidFill>
                <a:latin typeface="Lato"/>
                <a:ea typeface="Lato"/>
                <a:cs typeface="Lato"/>
              </a:rPr>
              <a:t> </a:t>
            </a:r>
            <a:r>
              <a:rPr lang="en-US" sz="2800" spc="229" dirty="0" err="1">
                <a:solidFill>
                  <a:schemeClr val="tx1">
                    <a:lumMod val="65000"/>
                    <a:lumOff val="35000"/>
                  </a:schemeClr>
                </a:solidFill>
                <a:latin typeface="Lato"/>
                <a:ea typeface="Lato"/>
                <a:cs typeface="Lato"/>
              </a:rPr>
              <a:t>wederhoor</a:t>
            </a:r>
            <a:endParaRPr lang="en-US" sz="2800" spc="229" dirty="0">
              <a:solidFill>
                <a:schemeClr val="tx1">
                  <a:lumMod val="65000"/>
                  <a:lumOff val="35000"/>
                </a:schemeClr>
              </a:solidFill>
              <a:latin typeface="Lato"/>
              <a:ea typeface="Lato"/>
              <a:cs typeface="Lato"/>
            </a:endParaRPr>
          </a:p>
          <a:p>
            <a:pPr marL="1257300" lvl="2" indent="-342900">
              <a:lnSpc>
                <a:spcPts val="3679"/>
              </a:lnSpc>
              <a:buFont typeface="Arial" panose="020B0604020202020204" pitchFamily="34" charset="0"/>
              <a:buChar char="•"/>
            </a:pPr>
            <a:r>
              <a:rPr lang="en-US" sz="2800" spc="229" dirty="0" err="1">
                <a:solidFill>
                  <a:schemeClr val="tx1">
                    <a:lumMod val="65000"/>
                    <a:lumOff val="35000"/>
                  </a:schemeClr>
                </a:solidFill>
                <a:latin typeface="Lato"/>
                <a:ea typeface="Lato"/>
                <a:cs typeface="Lato"/>
              </a:rPr>
              <a:t>Vertrouwelijke</a:t>
            </a:r>
            <a:r>
              <a:rPr lang="en-US" sz="2800" spc="229" dirty="0">
                <a:solidFill>
                  <a:schemeClr val="tx1">
                    <a:lumMod val="65000"/>
                    <a:lumOff val="35000"/>
                  </a:schemeClr>
                </a:solidFill>
                <a:latin typeface="Lato"/>
                <a:ea typeface="Lato"/>
                <a:cs typeface="Lato"/>
              </a:rPr>
              <a:t> </a:t>
            </a:r>
            <a:r>
              <a:rPr lang="en-US" sz="2800" spc="229" dirty="0" err="1">
                <a:solidFill>
                  <a:schemeClr val="tx1">
                    <a:lumMod val="65000"/>
                    <a:lumOff val="35000"/>
                  </a:schemeClr>
                </a:solidFill>
                <a:latin typeface="Lato"/>
                <a:ea typeface="Lato"/>
                <a:cs typeface="Lato"/>
              </a:rPr>
              <a:t>behandeling</a:t>
            </a:r>
            <a:r>
              <a:rPr lang="en-US" sz="2800" spc="229" dirty="0">
                <a:solidFill>
                  <a:schemeClr val="tx1">
                    <a:lumMod val="65000"/>
                    <a:lumOff val="35000"/>
                  </a:schemeClr>
                </a:solidFill>
                <a:latin typeface="Lato"/>
                <a:ea typeface="Lato"/>
                <a:cs typeface="Lato"/>
              </a:rPr>
              <a:t> </a:t>
            </a:r>
          </a:p>
          <a:p>
            <a:pPr marL="1257300" lvl="2" indent="-342900">
              <a:lnSpc>
                <a:spcPts val="3679"/>
              </a:lnSpc>
              <a:buFont typeface="Arial" panose="020B0604020202020204" pitchFamily="34" charset="0"/>
              <a:buChar char="•"/>
            </a:pPr>
            <a:r>
              <a:rPr lang="en-US" sz="2800" spc="229" dirty="0" err="1">
                <a:solidFill>
                  <a:schemeClr val="tx1">
                    <a:lumMod val="65000"/>
                    <a:lumOff val="35000"/>
                  </a:schemeClr>
                </a:solidFill>
                <a:latin typeface="Lato"/>
                <a:ea typeface="Lato"/>
                <a:cs typeface="Lato"/>
              </a:rPr>
              <a:t>Redelijke</a:t>
            </a:r>
            <a:r>
              <a:rPr lang="en-US" sz="2800" spc="229" dirty="0">
                <a:solidFill>
                  <a:schemeClr val="tx1">
                    <a:lumMod val="65000"/>
                    <a:lumOff val="35000"/>
                  </a:schemeClr>
                </a:solidFill>
                <a:latin typeface="Lato"/>
                <a:ea typeface="Lato"/>
                <a:cs typeface="Lato"/>
              </a:rPr>
              <a:t> </a:t>
            </a:r>
            <a:r>
              <a:rPr lang="en-US" sz="2800" spc="229" dirty="0" err="1">
                <a:solidFill>
                  <a:schemeClr val="tx1">
                    <a:lumMod val="65000"/>
                    <a:lumOff val="35000"/>
                  </a:schemeClr>
                </a:solidFill>
                <a:latin typeface="Lato"/>
                <a:ea typeface="Lato"/>
                <a:cs typeface="Lato"/>
              </a:rPr>
              <a:t>reactie</a:t>
            </a:r>
            <a:r>
              <a:rPr lang="en-US" sz="2800" spc="229" dirty="0">
                <a:solidFill>
                  <a:schemeClr val="tx1">
                    <a:lumMod val="65000"/>
                    <a:lumOff val="35000"/>
                  </a:schemeClr>
                </a:solidFill>
                <a:latin typeface="Lato"/>
                <a:ea typeface="Lato"/>
                <a:cs typeface="Lato"/>
              </a:rPr>
              <a:t> </a:t>
            </a:r>
            <a:r>
              <a:rPr lang="en-US" sz="2800" spc="229" dirty="0" err="1">
                <a:solidFill>
                  <a:schemeClr val="tx1">
                    <a:lumMod val="65000"/>
                    <a:lumOff val="35000"/>
                  </a:schemeClr>
                </a:solidFill>
                <a:latin typeface="Lato"/>
                <a:ea typeface="Lato"/>
                <a:cs typeface="Lato"/>
              </a:rPr>
              <a:t>en</a:t>
            </a:r>
            <a:r>
              <a:rPr lang="en-US" sz="2800" spc="229" dirty="0">
                <a:solidFill>
                  <a:schemeClr val="tx1">
                    <a:lumMod val="65000"/>
                    <a:lumOff val="35000"/>
                  </a:schemeClr>
                </a:solidFill>
                <a:latin typeface="Lato"/>
                <a:ea typeface="Lato"/>
                <a:cs typeface="Lato"/>
              </a:rPr>
              <a:t> </a:t>
            </a:r>
            <a:r>
              <a:rPr lang="en-US" sz="2800" spc="229" dirty="0" err="1">
                <a:solidFill>
                  <a:schemeClr val="tx1">
                    <a:lumMod val="65000"/>
                    <a:lumOff val="35000"/>
                  </a:schemeClr>
                </a:solidFill>
                <a:latin typeface="Lato"/>
                <a:ea typeface="Lato"/>
                <a:cs typeface="Lato"/>
              </a:rPr>
              <a:t>beslistermijnen</a:t>
            </a:r>
            <a:endParaRPr lang="en-US" sz="2800" spc="229" dirty="0">
              <a:solidFill>
                <a:schemeClr val="tx1">
                  <a:lumMod val="65000"/>
                  <a:lumOff val="35000"/>
                </a:schemeClr>
              </a:solidFill>
              <a:latin typeface="Lato"/>
              <a:ea typeface="Lato"/>
              <a:cs typeface="Lato"/>
            </a:endParaRPr>
          </a:p>
          <a:p>
            <a:pPr marL="1257300" lvl="2" indent="-342900">
              <a:lnSpc>
                <a:spcPts val="3679"/>
              </a:lnSpc>
              <a:buFont typeface="Arial" panose="020B0604020202020204" pitchFamily="34" charset="0"/>
              <a:buChar char="•"/>
            </a:pPr>
            <a:endParaRPr lang="en-US" sz="3600" spc="229" dirty="0">
              <a:solidFill>
                <a:schemeClr val="tx1">
                  <a:lumMod val="65000"/>
                  <a:lumOff val="35000"/>
                </a:schemeClr>
              </a:solidFill>
              <a:latin typeface="Lato"/>
              <a:ea typeface="Lato"/>
              <a:cs typeface="Lato"/>
            </a:endParaRPr>
          </a:p>
          <a:p>
            <a:pPr marL="342900" indent="-342900">
              <a:lnSpc>
                <a:spcPts val="3679"/>
              </a:lnSpc>
              <a:buFont typeface="Arial" panose="020B0604020202020204" pitchFamily="34" charset="0"/>
              <a:buChar char="•"/>
            </a:pPr>
            <a:endParaRPr lang="en-US" sz="2299" spc="229" dirty="0">
              <a:solidFill>
                <a:schemeClr val="tx1">
                  <a:lumMod val="65000"/>
                  <a:lumOff val="35000"/>
                </a:schemeClr>
              </a:solidFill>
              <a:latin typeface="Lato"/>
              <a:ea typeface="Lato"/>
              <a:cs typeface="Lato"/>
            </a:endParaRPr>
          </a:p>
        </p:txBody>
      </p:sp>
      <p:pic>
        <p:nvPicPr>
          <p:cNvPr id="2" name="Picture 2" descr="Utrecht University - Wikipedia">
            <a:extLst>
              <a:ext uri="{FF2B5EF4-FFF2-40B4-BE49-F238E27FC236}">
                <a16:creationId xmlns:a16="http://schemas.microsoft.com/office/drawing/2014/main" id="{1E0F38CA-A9D8-1843-5DF1-82454B033EB0}"/>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7183382" y="9105900"/>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ome - Liber Dock">
            <a:extLst>
              <a:ext uri="{FF2B5EF4-FFF2-40B4-BE49-F238E27FC236}">
                <a16:creationId xmlns:a16="http://schemas.microsoft.com/office/drawing/2014/main" id="{3A561C94-4F7C-7A24-7D66-B91E042A8D12}"/>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16019117" y="9024355"/>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7909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076BF-DF50-F024-405E-0C2397FE6EE7}"/>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AFE084C3-7AED-6F0F-8EC7-D239D7876039}"/>
              </a:ext>
            </a:extLst>
          </p:cNvPr>
          <p:cNvSpPr/>
          <p:nvPr/>
        </p:nvSpPr>
        <p:spPr>
          <a:xfrm rot="10800000">
            <a:off x="-3657600" y="1485900"/>
            <a:ext cx="19392434" cy="9140769"/>
          </a:xfrm>
          <a:custGeom>
            <a:avLst/>
            <a:gdLst/>
            <a:ahLst/>
            <a:cxnLst/>
            <a:rect l="l" t="t" r="r" b="b"/>
            <a:pathLst>
              <a:path w="987726" h="406400">
                <a:moveTo>
                  <a:pt x="784526" y="0"/>
                </a:moveTo>
                <a:cubicBezTo>
                  <a:pt x="896751" y="0"/>
                  <a:pt x="987726" y="90976"/>
                  <a:pt x="987726" y="203200"/>
                </a:cubicBezTo>
                <a:cubicBezTo>
                  <a:pt x="987726" y="315424"/>
                  <a:pt x="896751" y="406400"/>
                  <a:pt x="784526" y="406400"/>
                </a:cubicBezTo>
                <a:lnTo>
                  <a:pt x="203200" y="406400"/>
                </a:lnTo>
                <a:cubicBezTo>
                  <a:pt x="90976" y="406400"/>
                  <a:pt x="0" y="315424"/>
                  <a:pt x="0" y="203200"/>
                </a:cubicBezTo>
                <a:cubicBezTo>
                  <a:pt x="0" y="90976"/>
                  <a:pt x="90976" y="0"/>
                  <a:pt x="203200" y="0"/>
                </a:cubicBezTo>
                <a:close/>
              </a:path>
            </a:pathLst>
          </a:custGeom>
          <a:solidFill>
            <a:schemeClr val="accent1">
              <a:lumMod val="20000"/>
              <a:lumOff val="80000"/>
              <a:alpha val="80000"/>
            </a:schemeClr>
          </a:solidFill>
        </p:spPr>
        <p:txBody>
          <a:bodyPr/>
          <a:lstStyle/>
          <a:p>
            <a:endParaRPr lang="nl-NL" dirty="0"/>
          </a:p>
        </p:txBody>
      </p:sp>
      <p:sp>
        <p:nvSpPr>
          <p:cNvPr id="16" name="AutoShape 16">
            <a:extLst>
              <a:ext uri="{FF2B5EF4-FFF2-40B4-BE49-F238E27FC236}">
                <a16:creationId xmlns:a16="http://schemas.microsoft.com/office/drawing/2014/main" id="{129B3AC6-74A4-FAB2-783A-E22C27900DF0}"/>
              </a:ext>
            </a:extLst>
          </p:cNvPr>
          <p:cNvSpPr/>
          <p:nvPr/>
        </p:nvSpPr>
        <p:spPr>
          <a:xfrm>
            <a:off x="17145000" y="6518072"/>
            <a:ext cx="0" cy="3768928"/>
          </a:xfrm>
          <a:prstGeom prst="line">
            <a:avLst/>
          </a:prstGeom>
          <a:ln w="57150" cap="flat">
            <a:solidFill>
              <a:srgbClr val="4E6E81"/>
            </a:solidFill>
            <a:prstDash val="sysDash"/>
            <a:headEnd type="none" w="sm" len="sm"/>
            <a:tailEnd type="none" w="sm" len="sm"/>
          </a:ln>
        </p:spPr>
        <p:txBody>
          <a:bodyPr/>
          <a:lstStyle/>
          <a:p>
            <a:endParaRPr lang="nl-NL"/>
          </a:p>
        </p:txBody>
      </p:sp>
      <p:sp>
        <p:nvSpPr>
          <p:cNvPr id="22" name="Tekstvak 21">
            <a:extLst>
              <a:ext uri="{FF2B5EF4-FFF2-40B4-BE49-F238E27FC236}">
                <a16:creationId xmlns:a16="http://schemas.microsoft.com/office/drawing/2014/main" id="{731856C1-C5EC-2998-84C8-2439FE22AB13}"/>
              </a:ext>
            </a:extLst>
          </p:cNvPr>
          <p:cNvSpPr txBox="1"/>
          <p:nvPr/>
        </p:nvSpPr>
        <p:spPr>
          <a:xfrm>
            <a:off x="304800" y="2095500"/>
            <a:ext cx="13948072" cy="10949729"/>
          </a:xfrm>
          <a:prstGeom prst="rect">
            <a:avLst/>
          </a:prstGeom>
          <a:noFill/>
        </p:spPr>
        <p:txBody>
          <a:bodyPr wrap="square" lIns="91440" tIns="45720" rIns="91440" bIns="45720" rtlCol="0" anchor="t">
            <a:spAutoFit/>
          </a:bodyPr>
          <a:lstStyle/>
          <a:p>
            <a:pPr marL="800100" lvl="1" indent="-342900">
              <a:lnSpc>
                <a:spcPts val="3679"/>
              </a:lnSpc>
              <a:buFont typeface="Arial" panose="020B0604020202020204" pitchFamily="34" charset="0"/>
              <a:buChar char="•"/>
            </a:pPr>
            <a:endParaRPr lang="en-US" sz="2800" spc="229" dirty="0">
              <a:solidFill>
                <a:schemeClr val="tx1">
                  <a:lumMod val="65000"/>
                  <a:lumOff val="35000"/>
                </a:schemeClr>
              </a:solidFill>
              <a:latin typeface="Lato"/>
              <a:ea typeface="Lato"/>
              <a:cs typeface="Lato"/>
            </a:endParaRPr>
          </a:p>
          <a:p>
            <a:pPr marL="800100" lvl="1" indent="-342900">
              <a:lnSpc>
                <a:spcPts val="3679"/>
              </a:lnSpc>
              <a:buFont typeface="Arial" panose="020B0604020202020204" pitchFamily="34" charset="0"/>
              <a:buChar char="•"/>
            </a:pPr>
            <a:r>
              <a:rPr lang="en-US" sz="2800" spc="229" dirty="0">
                <a:solidFill>
                  <a:schemeClr val="tx1">
                    <a:lumMod val="65000"/>
                    <a:lumOff val="35000"/>
                  </a:schemeClr>
                </a:solidFill>
                <a:latin typeface="Lato"/>
                <a:ea typeface="Lato"/>
                <a:cs typeface="Lato"/>
              </a:rPr>
              <a:t>Eisen </a:t>
            </a:r>
            <a:r>
              <a:rPr lang="en-US" sz="2800" spc="229" dirty="0" err="1">
                <a:solidFill>
                  <a:schemeClr val="tx1">
                    <a:lumMod val="65000"/>
                    <a:lumOff val="35000"/>
                  </a:schemeClr>
                </a:solidFill>
                <a:latin typeface="Lato"/>
                <a:ea typeface="Lato"/>
                <a:cs typeface="Lato"/>
              </a:rPr>
              <a:t>aan</a:t>
            </a:r>
            <a:r>
              <a:rPr lang="en-US" sz="2800" spc="229" dirty="0">
                <a:solidFill>
                  <a:schemeClr val="tx1">
                    <a:lumMod val="65000"/>
                    <a:lumOff val="35000"/>
                  </a:schemeClr>
                </a:solidFill>
                <a:latin typeface="Lato"/>
                <a:ea typeface="Lato"/>
                <a:cs typeface="Lato"/>
              </a:rPr>
              <a:t> de </a:t>
            </a:r>
            <a:r>
              <a:rPr lang="en-US" sz="2800" spc="229" dirty="0" err="1">
                <a:solidFill>
                  <a:schemeClr val="tx1">
                    <a:lumMod val="65000"/>
                    <a:lumOff val="35000"/>
                  </a:schemeClr>
                </a:solidFill>
                <a:latin typeface="Lato"/>
                <a:ea typeface="Lato"/>
                <a:cs typeface="Lato"/>
              </a:rPr>
              <a:t>vakbond</a:t>
            </a:r>
            <a:r>
              <a:rPr lang="en-US" sz="2800" spc="229" dirty="0">
                <a:solidFill>
                  <a:schemeClr val="tx1">
                    <a:lumMod val="65000"/>
                    <a:lumOff val="35000"/>
                  </a:schemeClr>
                </a:solidFill>
                <a:latin typeface="Lato"/>
                <a:ea typeface="Lato"/>
                <a:cs typeface="Lato"/>
              </a:rPr>
              <a:t>: er </a:t>
            </a:r>
            <a:r>
              <a:rPr lang="en-US" sz="2800" spc="229" dirty="0" err="1">
                <a:solidFill>
                  <a:schemeClr val="tx1">
                    <a:lumMod val="65000"/>
                    <a:lumOff val="35000"/>
                  </a:schemeClr>
                </a:solidFill>
                <a:latin typeface="Lato"/>
                <a:ea typeface="Lato"/>
                <a:cs typeface="Lato"/>
              </a:rPr>
              <a:t>moet</a:t>
            </a:r>
            <a:r>
              <a:rPr lang="en-US" sz="2800" spc="229" dirty="0">
                <a:solidFill>
                  <a:schemeClr val="tx1">
                    <a:lumMod val="65000"/>
                    <a:lumOff val="35000"/>
                  </a:schemeClr>
                </a:solidFill>
                <a:latin typeface="Lato"/>
                <a:ea typeface="Lato"/>
                <a:cs typeface="Lato"/>
              </a:rPr>
              <a:t> </a:t>
            </a:r>
            <a:r>
              <a:rPr lang="en-US" sz="2800" spc="229" dirty="0" err="1">
                <a:solidFill>
                  <a:schemeClr val="tx1">
                    <a:lumMod val="65000"/>
                    <a:lumOff val="35000"/>
                  </a:schemeClr>
                </a:solidFill>
                <a:latin typeface="Lato"/>
                <a:ea typeface="Lato"/>
                <a:cs typeface="Lato"/>
              </a:rPr>
              <a:t>sprake</a:t>
            </a:r>
            <a:r>
              <a:rPr lang="en-US" sz="2800" spc="229" dirty="0">
                <a:solidFill>
                  <a:schemeClr val="tx1">
                    <a:lumMod val="65000"/>
                    <a:lumOff val="35000"/>
                  </a:schemeClr>
                </a:solidFill>
                <a:latin typeface="Lato"/>
                <a:ea typeface="Lato"/>
                <a:cs typeface="Lato"/>
              </a:rPr>
              <a:t> </a:t>
            </a:r>
            <a:r>
              <a:rPr lang="en-US" sz="2800" spc="229" dirty="0" err="1">
                <a:solidFill>
                  <a:schemeClr val="tx1">
                    <a:lumMod val="65000"/>
                    <a:lumOff val="35000"/>
                  </a:schemeClr>
                </a:solidFill>
                <a:latin typeface="Lato"/>
                <a:ea typeface="Lato"/>
                <a:cs typeface="Lato"/>
              </a:rPr>
              <a:t>zijn</a:t>
            </a:r>
            <a:r>
              <a:rPr lang="en-US" sz="2800" spc="229" dirty="0">
                <a:solidFill>
                  <a:schemeClr val="tx1">
                    <a:lumMod val="65000"/>
                    <a:lumOff val="35000"/>
                  </a:schemeClr>
                </a:solidFill>
                <a:latin typeface="Lato"/>
                <a:ea typeface="Lato"/>
                <a:cs typeface="Lato"/>
              </a:rPr>
              <a:t> van </a:t>
            </a:r>
            <a:r>
              <a:rPr lang="en-US" sz="2800" spc="229" dirty="0" err="1">
                <a:solidFill>
                  <a:schemeClr val="tx1">
                    <a:lumMod val="65000"/>
                    <a:lumOff val="35000"/>
                  </a:schemeClr>
                </a:solidFill>
                <a:latin typeface="Lato"/>
                <a:ea typeface="Lato"/>
                <a:cs typeface="Lato"/>
              </a:rPr>
              <a:t>enige</a:t>
            </a:r>
            <a:r>
              <a:rPr lang="en-US" sz="2800" spc="229" dirty="0">
                <a:solidFill>
                  <a:schemeClr val="tx1">
                    <a:lumMod val="65000"/>
                    <a:lumOff val="35000"/>
                  </a:schemeClr>
                </a:solidFill>
                <a:latin typeface="Lato"/>
                <a:ea typeface="Lato"/>
                <a:cs typeface="Lato"/>
              </a:rPr>
              <a:t> </a:t>
            </a:r>
            <a:r>
              <a:rPr lang="en-US" sz="2800" spc="229" dirty="0" err="1">
                <a:solidFill>
                  <a:schemeClr val="tx1">
                    <a:lumMod val="65000"/>
                    <a:lumOff val="35000"/>
                  </a:schemeClr>
                </a:solidFill>
                <a:latin typeface="Lato"/>
                <a:ea typeface="Lato"/>
                <a:cs typeface="Lato"/>
              </a:rPr>
              <a:t>duurzaamheid</a:t>
            </a:r>
            <a:r>
              <a:rPr lang="en-US" sz="2800" spc="229" dirty="0">
                <a:solidFill>
                  <a:schemeClr val="tx1">
                    <a:lumMod val="65000"/>
                    <a:lumOff val="35000"/>
                  </a:schemeClr>
                </a:solidFill>
                <a:latin typeface="Lato"/>
                <a:ea typeface="Lato"/>
                <a:cs typeface="Lato"/>
              </a:rPr>
              <a:t> (</a:t>
            </a:r>
            <a:r>
              <a:rPr lang="en-US" sz="2800" spc="229" dirty="0" err="1">
                <a:solidFill>
                  <a:schemeClr val="tx1">
                    <a:lumMod val="65000"/>
                    <a:lumOff val="35000"/>
                  </a:schemeClr>
                </a:solidFill>
                <a:latin typeface="Lato"/>
                <a:ea typeface="Lato"/>
                <a:cs typeface="Lato"/>
              </a:rPr>
              <a:t>minimaal</a:t>
            </a:r>
            <a:r>
              <a:rPr lang="en-US" sz="2800" spc="229" dirty="0">
                <a:solidFill>
                  <a:schemeClr val="tx1">
                    <a:lumMod val="65000"/>
                    <a:lumOff val="35000"/>
                  </a:schemeClr>
                </a:solidFill>
                <a:latin typeface="Lato"/>
                <a:ea typeface="Lato"/>
                <a:cs typeface="Lato"/>
              </a:rPr>
              <a:t> twee </a:t>
            </a:r>
            <a:r>
              <a:rPr lang="en-US" sz="2800" spc="229" dirty="0" err="1">
                <a:solidFill>
                  <a:schemeClr val="tx1">
                    <a:lumMod val="65000"/>
                    <a:lumOff val="35000"/>
                  </a:schemeClr>
                </a:solidFill>
                <a:latin typeface="Lato"/>
                <a:ea typeface="Lato"/>
                <a:cs typeface="Lato"/>
              </a:rPr>
              <a:t>jaar</a:t>
            </a:r>
            <a:r>
              <a:rPr lang="en-US" sz="2800" spc="229" dirty="0">
                <a:solidFill>
                  <a:schemeClr val="tx1">
                    <a:lumMod val="65000"/>
                    <a:lumOff val="35000"/>
                  </a:schemeClr>
                </a:solidFill>
                <a:latin typeface="Lato"/>
                <a:ea typeface="Lato"/>
                <a:cs typeface="Lato"/>
              </a:rPr>
              <a:t> </a:t>
            </a:r>
            <a:r>
              <a:rPr lang="en-US" sz="2800" spc="229" dirty="0" err="1">
                <a:solidFill>
                  <a:schemeClr val="tx1">
                    <a:lumMod val="65000"/>
                    <a:lumOff val="35000"/>
                  </a:schemeClr>
                </a:solidFill>
                <a:latin typeface="Lato"/>
                <a:ea typeface="Lato"/>
                <a:cs typeface="Lato"/>
              </a:rPr>
              <a:t>rechtsbevoegdheid</a:t>
            </a:r>
            <a:r>
              <a:rPr lang="en-US" sz="2800" spc="229" dirty="0">
                <a:solidFill>
                  <a:schemeClr val="tx1">
                    <a:lumMod val="65000"/>
                    <a:lumOff val="35000"/>
                  </a:schemeClr>
                </a:solidFill>
                <a:latin typeface="Lato"/>
                <a:ea typeface="Lato"/>
                <a:cs typeface="Lato"/>
              </a:rPr>
              <a:t>) </a:t>
            </a:r>
          </a:p>
          <a:p>
            <a:pPr marL="800100" lvl="1" indent="-342900">
              <a:lnSpc>
                <a:spcPts val="3679"/>
              </a:lnSpc>
              <a:buFont typeface="Arial" panose="020B0604020202020204" pitchFamily="34" charset="0"/>
              <a:buChar char="•"/>
            </a:pPr>
            <a:endParaRPr lang="en-US" sz="2800" spc="229" dirty="0">
              <a:solidFill>
                <a:schemeClr val="tx1">
                  <a:lumMod val="65000"/>
                  <a:lumOff val="35000"/>
                </a:schemeClr>
              </a:solidFill>
              <a:latin typeface="Lato"/>
            </a:endParaRPr>
          </a:p>
          <a:p>
            <a:pPr marL="800100" lvl="1" indent="-342900">
              <a:lnSpc>
                <a:spcPts val="3679"/>
              </a:lnSpc>
              <a:buFont typeface="Arial" panose="020B0604020202020204" pitchFamily="34" charset="0"/>
              <a:buChar char="•"/>
            </a:pPr>
            <a:r>
              <a:rPr lang="en-US" sz="2800" spc="229" dirty="0">
                <a:solidFill>
                  <a:schemeClr val="tx1">
                    <a:lumMod val="65000"/>
                    <a:lumOff val="35000"/>
                  </a:schemeClr>
                </a:solidFill>
                <a:latin typeface="Lato"/>
              </a:rPr>
              <a:t>Alleen </a:t>
            </a:r>
            <a:r>
              <a:rPr lang="en-US" sz="2800" spc="229" dirty="0" err="1">
                <a:solidFill>
                  <a:schemeClr val="tx1">
                    <a:lumMod val="65000"/>
                    <a:lumOff val="35000"/>
                  </a:schemeClr>
                </a:solidFill>
                <a:latin typeface="Lato"/>
              </a:rPr>
              <a:t>afwijken</a:t>
            </a:r>
            <a:r>
              <a:rPr lang="en-US" sz="2800" spc="229" dirty="0">
                <a:solidFill>
                  <a:schemeClr val="tx1">
                    <a:lumMod val="65000"/>
                    <a:lumOff val="35000"/>
                  </a:schemeClr>
                </a:solidFill>
                <a:latin typeface="Lato"/>
              </a:rPr>
              <a:t> van </a:t>
            </a:r>
            <a:r>
              <a:rPr lang="en-US" sz="2800" spc="229" dirty="0" err="1">
                <a:solidFill>
                  <a:schemeClr val="tx1">
                    <a:lumMod val="65000"/>
                    <a:lumOff val="35000"/>
                  </a:schemeClr>
                </a:solidFill>
                <a:latin typeface="Lato"/>
              </a:rPr>
              <a:t>ontslagvolgorde</a:t>
            </a:r>
            <a:r>
              <a:rPr lang="en-US" sz="2800" spc="229" dirty="0">
                <a:solidFill>
                  <a:schemeClr val="tx1">
                    <a:lumMod val="65000"/>
                    <a:lumOff val="35000"/>
                  </a:schemeClr>
                </a:solidFill>
                <a:latin typeface="Lato"/>
              </a:rPr>
              <a:t> (</a:t>
            </a:r>
            <a:r>
              <a:rPr lang="en-US" sz="2800" spc="229" dirty="0" err="1">
                <a:solidFill>
                  <a:schemeClr val="tx1">
                    <a:lumMod val="65000"/>
                    <a:lumOff val="35000"/>
                  </a:schemeClr>
                </a:solidFill>
                <a:latin typeface="Lato"/>
              </a:rPr>
              <a:t>afspiegelingsbeginsel</a:t>
            </a:r>
            <a:r>
              <a:rPr lang="en-US" sz="2800" spc="229" dirty="0">
                <a:solidFill>
                  <a:schemeClr val="tx1">
                    <a:lumMod val="65000"/>
                    <a:lumOff val="35000"/>
                  </a:schemeClr>
                </a:solidFill>
                <a:latin typeface="Lato"/>
              </a:rPr>
              <a:t>) door </a:t>
            </a:r>
            <a:r>
              <a:rPr lang="en-US" sz="2800" spc="229" dirty="0" err="1">
                <a:solidFill>
                  <a:schemeClr val="tx1">
                    <a:lumMod val="65000"/>
                    <a:lumOff val="35000"/>
                  </a:schemeClr>
                </a:solidFill>
                <a:latin typeface="Lato"/>
              </a:rPr>
              <a:t>cao-ontslagcommissie</a:t>
            </a:r>
            <a:r>
              <a:rPr lang="en-US" sz="2800" spc="229" dirty="0">
                <a:solidFill>
                  <a:schemeClr val="tx1">
                    <a:lumMod val="65000"/>
                    <a:lumOff val="35000"/>
                  </a:schemeClr>
                </a:solidFill>
                <a:latin typeface="Lato"/>
              </a:rPr>
              <a:t> is </a:t>
            </a:r>
            <a:r>
              <a:rPr lang="en-US" sz="2800" spc="229" dirty="0" err="1">
                <a:solidFill>
                  <a:schemeClr val="tx1">
                    <a:lumMod val="65000"/>
                    <a:lumOff val="35000"/>
                  </a:schemeClr>
                </a:solidFill>
                <a:latin typeface="Lato"/>
              </a:rPr>
              <a:t>toegestaan</a:t>
            </a:r>
            <a:r>
              <a:rPr lang="en-US" sz="2800" spc="229" dirty="0">
                <a:solidFill>
                  <a:schemeClr val="tx1">
                    <a:lumMod val="65000"/>
                    <a:lumOff val="35000"/>
                  </a:schemeClr>
                </a:solidFill>
                <a:latin typeface="Lato"/>
              </a:rPr>
              <a:t>. </a:t>
            </a:r>
            <a:r>
              <a:rPr lang="nl-NL" sz="2800" spc="229" dirty="0">
                <a:solidFill>
                  <a:schemeClr val="tx1">
                    <a:lumMod val="65000"/>
                    <a:lumOff val="35000"/>
                  </a:schemeClr>
                </a:solidFill>
                <a:latin typeface="Lato"/>
              </a:rPr>
              <a:t>Overige wet- en regelgeving moet de ontslagcommissie gewoon toepassen.</a:t>
            </a:r>
          </a:p>
          <a:p>
            <a:pPr marL="800100" lvl="1" indent="-342900">
              <a:lnSpc>
                <a:spcPts val="3679"/>
              </a:lnSpc>
              <a:buFont typeface="Arial" panose="020B0604020202020204" pitchFamily="34" charset="0"/>
              <a:buChar char="•"/>
            </a:pPr>
            <a:endParaRPr lang="nl-NL" sz="2800" spc="229" dirty="0">
              <a:solidFill>
                <a:schemeClr val="tx1">
                  <a:lumMod val="65000"/>
                  <a:lumOff val="35000"/>
                </a:schemeClr>
              </a:solidFill>
              <a:latin typeface="Lato"/>
            </a:endParaRPr>
          </a:p>
          <a:p>
            <a:pPr lvl="1">
              <a:lnSpc>
                <a:spcPts val="3679"/>
              </a:lnSpc>
            </a:pPr>
            <a:endParaRPr lang="nl-NL" sz="2800" spc="229" dirty="0">
              <a:solidFill>
                <a:schemeClr val="tx1">
                  <a:lumMod val="65000"/>
                  <a:lumOff val="35000"/>
                </a:schemeClr>
              </a:solidFill>
              <a:latin typeface="Lato"/>
            </a:endParaRPr>
          </a:p>
          <a:p>
            <a:pPr marL="800100" lvl="1" indent="-342900">
              <a:lnSpc>
                <a:spcPts val="3679"/>
              </a:lnSpc>
              <a:buFont typeface="Arial" panose="020B0604020202020204" pitchFamily="34" charset="0"/>
              <a:buChar char="•"/>
            </a:pPr>
            <a:r>
              <a:rPr lang="nl-NL" sz="2800" dirty="0"/>
              <a:t>⚠️ </a:t>
            </a:r>
            <a:r>
              <a:rPr lang="nl-NL" sz="2800" spc="229" dirty="0">
                <a:solidFill>
                  <a:schemeClr val="tx1">
                    <a:lumMod val="65000"/>
                    <a:lumOff val="35000"/>
                  </a:schemeClr>
                </a:solidFill>
                <a:latin typeface="Lato"/>
              </a:rPr>
              <a:t>Instellen van ontslagcommissie </a:t>
            </a:r>
            <a:r>
              <a:rPr lang="nl-NL" sz="2800" b="0" i="0" dirty="0">
                <a:solidFill>
                  <a:srgbClr val="111111"/>
                </a:solidFill>
                <a:effectLst/>
                <a:latin typeface="Roboto" panose="02000000000000000000" pitchFamily="2" charset="0"/>
              </a:rPr>
              <a:t>≠</a:t>
            </a:r>
            <a:r>
              <a:rPr lang="nl-NL" sz="2800" spc="229" dirty="0">
                <a:solidFill>
                  <a:schemeClr val="tx1">
                    <a:lumMod val="65000"/>
                    <a:lumOff val="35000"/>
                  </a:schemeClr>
                </a:solidFill>
                <a:latin typeface="Lato"/>
              </a:rPr>
              <a:t> hanteren van afwijkende ontslagvolgorde</a:t>
            </a:r>
          </a:p>
          <a:p>
            <a:pPr marL="800100" lvl="1" indent="-342900">
              <a:lnSpc>
                <a:spcPts val="3679"/>
              </a:lnSpc>
              <a:buFont typeface="Arial" panose="020B0604020202020204" pitchFamily="34" charset="0"/>
              <a:buChar char="•"/>
            </a:pPr>
            <a:r>
              <a:rPr lang="nl-NL" sz="2800" dirty="0"/>
              <a:t>⚠️ </a:t>
            </a:r>
            <a:r>
              <a:rPr lang="nl-NL" sz="2800" spc="229" dirty="0">
                <a:solidFill>
                  <a:schemeClr val="tx1">
                    <a:lumMod val="65000"/>
                    <a:lumOff val="35000"/>
                  </a:schemeClr>
                </a:solidFill>
                <a:latin typeface="Lato"/>
              </a:rPr>
              <a:t>Afwijkende ontslagvolgorde in cao </a:t>
            </a:r>
            <a:r>
              <a:rPr lang="nl-NL" sz="2800" b="0" i="0" dirty="0">
                <a:solidFill>
                  <a:srgbClr val="111111"/>
                </a:solidFill>
                <a:effectLst/>
                <a:latin typeface="Roboto" panose="02000000000000000000" pitchFamily="2" charset="0"/>
              </a:rPr>
              <a:t>≠</a:t>
            </a:r>
            <a:r>
              <a:rPr lang="nl-NL" sz="2800" spc="229" dirty="0">
                <a:solidFill>
                  <a:schemeClr val="tx1">
                    <a:lumMod val="65000"/>
                    <a:lumOff val="35000"/>
                  </a:schemeClr>
                </a:solidFill>
                <a:latin typeface="Lato"/>
              </a:rPr>
              <a:t> plicht werkgever tot instellen van een cao-</a:t>
            </a:r>
            <a:r>
              <a:rPr lang="nl-NL" sz="2800" spc="229" dirty="0" err="1">
                <a:solidFill>
                  <a:schemeClr val="tx1">
                    <a:lumMod val="65000"/>
                    <a:lumOff val="35000"/>
                  </a:schemeClr>
                </a:solidFill>
                <a:latin typeface="Lato"/>
              </a:rPr>
              <a:t>ontslagcommsie</a:t>
            </a:r>
            <a:r>
              <a:rPr lang="nl-NL" sz="2800" spc="229" dirty="0">
                <a:solidFill>
                  <a:schemeClr val="tx1">
                    <a:lumMod val="65000"/>
                    <a:lumOff val="35000"/>
                  </a:schemeClr>
                </a:solidFill>
                <a:latin typeface="Lato"/>
              </a:rPr>
              <a:t> </a:t>
            </a:r>
            <a:r>
              <a:rPr lang="en-US" sz="2800" spc="229" dirty="0">
                <a:solidFill>
                  <a:schemeClr val="tx1">
                    <a:lumMod val="65000"/>
                    <a:lumOff val="35000"/>
                  </a:schemeClr>
                </a:solidFill>
                <a:latin typeface="Lato"/>
              </a:rPr>
              <a:t>(</a:t>
            </a:r>
            <a:r>
              <a:rPr lang="en-US" sz="2800" spc="229" dirty="0" err="1">
                <a:solidFill>
                  <a:schemeClr val="tx1">
                    <a:lumMod val="65000"/>
                    <a:lumOff val="35000"/>
                  </a:schemeClr>
                </a:solidFill>
                <a:latin typeface="Lato"/>
              </a:rPr>
              <a:t>zie</a:t>
            </a:r>
            <a:r>
              <a:rPr lang="en-US" sz="2800" spc="229" dirty="0">
                <a:solidFill>
                  <a:schemeClr val="tx1">
                    <a:lumMod val="65000"/>
                    <a:lumOff val="35000"/>
                  </a:schemeClr>
                </a:solidFill>
                <a:latin typeface="Lato"/>
              </a:rPr>
              <a:t> </a:t>
            </a:r>
            <a:r>
              <a:rPr lang="en-US" sz="2800" spc="229" dirty="0" err="1">
                <a:solidFill>
                  <a:schemeClr val="tx1">
                    <a:lumMod val="65000"/>
                    <a:lumOff val="35000"/>
                  </a:schemeClr>
                </a:solidFill>
                <a:latin typeface="Lato"/>
              </a:rPr>
              <a:t>ook</a:t>
            </a:r>
            <a:r>
              <a:rPr lang="en-US" sz="2800" spc="229" dirty="0">
                <a:solidFill>
                  <a:schemeClr val="tx1">
                    <a:lumMod val="65000"/>
                    <a:lumOff val="35000"/>
                  </a:schemeClr>
                </a:solidFill>
                <a:latin typeface="Lato"/>
              </a:rPr>
              <a:t> Hof Amsterdam 17 </a:t>
            </a:r>
            <a:r>
              <a:rPr lang="en-US" sz="2800" spc="229" dirty="0" err="1">
                <a:solidFill>
                  <a:schemeClr val="tx1">
                    <a:lumMod val="65000"/>
                    <a:lumOff val="35000"/>
                  </a:schemeClr>
                </a:solidFill>
                <a:latin typeface="Lato"/>
              </a:rPr>
              <a:t>maart</a:t>
            </a:r>
            <a:r>
              <a:rPr lang="en-US" sz="2800" spc="229" dirty="0">
                <a:solidFill>
                  <a:schemeClr val="tx1">
                    <a:lumMod val="65000"/>
                    <a:lumOff val="35000"/>
                  </a:schemeClr>
                </a:solidFill>
                <a:latin typeface="Lato"/>
              </a:rPr>
              <a:t> 2020, ECLI:NL:GHAMS:2020:859)</a:t>
            </a:r>
          </a:p>
          <a:p>
            <a:pPr marL="1257300" lvl="2" indent="-342900">
              <a:lnSpc>
                <a:spcPts val="3679"/>
              </a:lnSpc>
              <a:buFont typeface="Arial" panose="020B0604020202020204" pitchFamily="34" charset="0"/>
              <a:buChar char="•"/>
            </a:pPr>
            <a:endParaRPr lang="nl-NL" sz="2800" spc="229" dirty="0">
              <a:solidFill>
                <a:schemeClr val="tx1">
                  <a:lumMod val="65000"/>
                  <a:lumOff val="35000"/>
                </a:schemeClr>
              </a:solidFill>
              <a:latin typeface="Lato"/>
            </a:endParaRPr>
          </a:p>
          <a:p>
            <a:pPr marL="1257300" lvl="2" indent="-342900">
              <a:lnSpc>
                <a:spcPts val="3679"/>
              </a:lnSpc>
              <a:buFont typeface="Arial" panose="020B0604020202020204" pitchFamily="34" charset="0"/>
              <a:buChar char="•"/>
            </a:pPr>
            <a:endParaRPr lang="nl-NL" sz="3200" spc="229" dirty="0">
              <a:solidFill>
                <a:schemeClr val="tx1">
                  <a:lumMod val="65000"/>
                  <a:lumOff val="35000"/>
                </a:schemeClr>
              </a:solidFill>
              <a:latin typeface="Lato"/>
            </a:endParaRPr>
          </a:p>
          <a:p>
            <a:pPr marL="1257300" lvl="2" indent="-342900">
              <a:lnSpc>
                <a:spcPts val="3679"/>
              </a:lnSpc>
              <a:buFont typeface="Arial" panose="020B0604020202020204" pitchFamily="34" charset="0"/>
              <a:buChar char="•"/>
            </a:pPr>
            <a:endParaRPr lang="nl-NL" sz="3200" spc="229" dirty="0">
              <a:solidFill>
                <a:schemeClr val="tx1">
                  <a:lumMod val="65000"/>
                  <a:lumOff val="35000"/>
                </a:schemeClr>
              </a:solidFill>
              <a:latin typeface="Lato"/>
            </a:endParaRPr>
          </a:p>
          <a:p>
            <a:pPr marL="342900" indent="-342900">
              <a:lnSpc>
                <a:spcPts val="3679"/>
              </a:lnSpc>
              <a:buFont typeface="Arial" panose="020B0604020202020204" pitchFamily="34" charset="0"/>
              <a:buChar char="•"/>
            </a:pPr>
            <a:endParaRPr lang="en-US" sz="2800" spc="229" dirty="0">
              <a:solidFill>
                <a:schemeClr val="tx1">
                  <a:lumMod val="65000"/>
                  <a:lumOff val="35000"/>
                </a:schemeClr>
              </a:solidFill>
              <a:latin typeface="Lato"/>
              <a:ea typeface="Lato"/>
              <a:cs typeface="Lato"/>
            </a:endParaRPr>
          </a:p>
          <a:p>
            <a:pPr marL="342900" indent="-342900">
              <a:lnSpc>
                <a:spcPts val="3679"/>
              </a:lnSpc>
              <a:buFont typeface="Arial" panose="020B0604020202020204" pitchFamily="34" charset="0"/>
              <a:buChar char="•"/>
            </a:pPr>
            <a:endParaRPr lang="en-US" sz="2250" spc="229" dirty="0">
              <a:solidFill>
                <a:schemeClr val="tx1">
                  <a:lumMod val="65000"/>
                  <a:lumOff val="35000"/>
                </a:schemeClr>
              </a:solidFill>
              <a:latin typeface="Lato"/>
              <a:ea typeface="Lato"/>
              <a:cs typeface="Lato"/>
            </a:endParaRPr>
          </a:p>
          <a:p>
            <a:pPr marL="342900" lvl="0" indent="-342900">
              <a:lnSpc>
                <a:spcPts val="3679"/>
              </a:lnSpc>
              <a:buFont typeface="Arial" panose="020B0604020202020204" pitchFamily="34" charset="0"/>
              <a:buChar char="•"/>
            </a:pPr>
            <a:endParaRPr lang="en-US" sz="2299" spc="229" dirty="0">
              <a:solidFill>
                <a:schemeClr val="tx1">
                  <a:lumMod val="65000"/>
                  <a:lumOff val="35000"/>
                </a:schemeClr>
              </a:solidFill>
              <a:latin typeface="Lato"/>
              <a:ea typeface="Lato"/>
              <a:cs typeface="Lato"/>
            </a:endParaRPr>
          </a:p>
          <a:p>
            <a:pPr marL="342900" lvl="0" indent="-342900">
              <a:lnSpc>
                <a:spcPts val="3679"/>
              </a:lnSpc>
              <a:buFont typeface="Arial" panose="020B0604020202020204" pitchFamily="34" charset="0"/>
              <a:buChar char="•"/>
            </a:pPr>
            <a:endParaRPr lang="en-US" sz="2250" b="1" spc="229" dirty="0">
              <a:solidFill>
                <a:schemeClr val="tx1">
                  <a:lumMod val="65000"/>
                  <a:lumOff val="35000"/>
                </a:schemeClr>
              </a:solidFill>
              <a:latin typeface="Lato"/>
              <a:ea typeface="Lato"/>
              <a:cs typeface="Lato"/>
            </a:endParaRPr>
          </a:p>
          <a:p>
            <a:pPr lvl="0">
              <a:lnSpc>
                <a:spcPts val="3679"/>
              </a:lnSpc>
            </a:pPr>
            <a:endParaRPr lang="en-US" sz="2299" spc="229" dirty="0">
              <a:solidFill>
                <a:schemeClr val="tx1">
                  <a:lumMod val="65000"/>
                  <a:lumOff val="35000"/>
                </a:schemeClr>
              </a:solidFill>
              <a:highlight>
                <a:srgbClr val="FFFF00"/>
              </a:highlight>
              <a:latin typeface="Lato"/>
              <a:ea typeface="Lato"/>
              <a:cs typeface="Lato"/>
            </a:endParaRPr>
          </a:p>
          <a:p>
            <a:pPr marL="342900" indent="-342900">
              <a:lnSpc>
                <a:spcPts val="3679"/>
              </a:lnSpc>
              <a:buFont typeface="Arial" panose="020B0604020202020204" pitchFamily="34" charset="0"/>
              <a:buChar char="•"/>
            </a:pPr>
            <a:endParaRPr lang="en-US" sz="2299" spc="229" dirty="0">
              <a:solidFill>
                <a:schemeClr val="tx1">
                  <a:lumMod val="65000"/>
                  <a:lumOff val="35000"/>
                </a:schemeClr>
              </a:solidFill>
              <a:highlight>
                <a:srgbClr val="FFFF00"/>
              </a:highlight>
              <a:latin typeface="Lato"/>
              <a:ea typeface="Lato"/>
              <a:cs typeface="Lato"/>
            </a:endParaRPr>
          </a:p>
        </p:txBody>
      </p:sp>
      <p:sp>
        <p:nvSpPr>
          <p:cNvPr id="2" name="Tekstvak 1">
            <a:extLst>
              <a:ext uri="{FF2B5EF4-FFF2-40B4-BE49-F238E27FC236}">
                <a16:creationId xmlns:a16="http://schemas.microsoft.com/office/drawing/2014/main" id="{9863D813-4DF0-9C04-E4A5-C5A33AD30DF5}"/>
              </a:ext>
            </a:extLst>
          </p:cNvPr>
          <p:cNvSpPr txBox="1"/>
          <p:nvPr/>
        </p:nvSpPr>
        <p:spPr>
          <a:xfrm rot="16200000">
            <a:off x="12830803" y="5253776"/>
            <a:ext cx="9009321" cy="1016368"/>
          </a:xfrm>
          <a:prstGeom prst="rect">
            <a:avLst/>
          </a:prstGeom>
          <a:noFill/>
        </p:spPr>
        <p:txBody>
          <a:bodyPr wrap="square">
            <a:spAutoFit/>
          </a:bodyPr>
          <a:lstStyle/>
          <a:p>
            <a:pPr marL="0" lvl="0" indent="0">
              <a:lnSpc>
                <a:spcPts val="8400"/>
              </a:lnSpc>
            </a:pPr>
            <a:r>
              <a:rPr lang="en-US" sz="3600" spc="300" dirty="0">
                <a:solidFill>
                  <a:srgbClr val="000000"/>
                </a:solidFill>
                <a:latin typeface="Helios Extended Bold"/>
              </a:rPr>
              <a:t>De cao-ontslagcommissie</a:t>
            </a:r>
          </a:p>
        </p:txBody>
      </p:sp>
      <p:pic>
        <p:nvPicPr>
          <p:cNvPr id="4" name="Picture 2" descr="Utrecht University - Wikipedia">
            <a:extLst>
              <a:ext uri="{FF2B5EF4-FFF2-40B4-BE49-F238E27FC236}">
                <a16:creationId xmlns:a16="http://schemas.microsoft.com/office/drawing/2014/main" id="{DFDFCCDE-F731-C7EC-AB7B-084BE8B00C4B}"/>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186036" y="9205166"/>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ome - Liber Dock">
            <a:extLst>
              <a:ext uri="{FF2B5EF4-FFF2-40B4-BE49-F238E27FC236}">
                <a16:creationId xmlns:a16="http://schemas.microsoft.com/office/drawing/2014/main" id="{7957B372-0356-CAB7-3716-87F30E8D039F}"/>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21771" y="9123621"/>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827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056B9-1F90-C7EF-568C-B5F366456D20}"/>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FABFCE72-EB12-7BD4-A2D3-5B3DD9CC44D8}"/>
              </a:ext>
            </a:extLst>
          </p:cNvPr>
          <p:cNvSpPr/>
          <p:nvPr/>
        </p:nvSpPr>
        <p:spPr>
          <a:xfrm>
            <a:off x="2286000" y="-226884"/>
            <a:ext cx="19392434" cy="10780584"/>
          </a:xfrm>
          <a:custGeom>
            <a:avLst/>
            <a:gdLst/>
            <a:ahLst/>
            <a:cxnLst/>
            <a:rect l="l" t="t" r="r" b="b"/>
            <a:pathLst>
              <a:path w="987726" h="406400">
                <a:moveTo>
                  <a:pt x="784526" y="0"/>
                </a:moveTo>
                <a:cubicBezTo>
                  <a:pt x="896751" y="0"/>
                  <a:pt x="987726" y="90976"/>
                  <a:pt x="987726" y="203200"/>
                </a:cubicBezTo>
                <a:cubicBezTo>
                  <a:pt x="987726" y="315424"/>
                  <a:pt x="896751" y="406400"/>
                  <a:pt x="784526" y="406400"/>
                </a:cubicBezTo>
                <a:lnTo>
                  <a:pt x="203200" y="406400"/>
                </a:lnTo>
                <a:cubicBezTo>
                  <a:pt x="90976" y="406400"/>
                  <a:pt x="0" y="315424"/>
                  <a:pt x="0" y="203200"/>
                </a:cubicBezTo>
                <a:cubicBezTo>
                  <a:pt x="0" y="90976"/>
                  <a:pt x="90976" y="0"/>
                  <a:pt x="203200" y="0"/>
                </a:cubicBezTo>
                <a:close/>
              </a:path>
            </a:pathLst>
          </a:custGeom>
          <a:solidFill>
            <a:schemeClr val="accent1">
              <a:lumMod val="20000"/>
              <a:lumOff val="80000"/>
              <a:alpha val="80000"/>
            </a:schemeClr>
          </a:solidFill>
        </p:spPr>
        <p:txBody>
          <a:bodyPr/>
          <a:lstStyle/>
          <a:p>
            <a:endParaRPr lang="nl-NL"/>
          </a:p>
        </p:txBody>
      </p:sp>
      <p:sp>
        <p:nvSpPr>
          <p:cNvPr id="16" name="AutoShape 16">
            <a:extLst>
              <a:ext uri="{FF2B5EF4-FFF2-40B4-BE49-F238E27FC236}">
                <a16:creationId xmlns:a16="http://schemas.microsoft.com/office/drawing/2014/main" id="{CA272B1A-26D5-3A4E-69F8-A3073DA04892}"/>
              </a:ext>
            </a:extLst>
          </p:cNvPr>
          <p:cNvSpPr/>
          <p:nvPr/>
        </p:nvSpPr>
        <p:spPr>
          <a:xfrm>
            <a:off x="1057275" y="6518072"/>
            <a:ext cx="0" cy="3768928"/>
          </a:xfrm>
          <a:prstGeom prst="line">
            <a:avLst/>
          </a:prstGeom>
          <a:ln w="57150" cap="flat">
            <a:solidFill>
              <a:srgbClr val="4E6E81"/>
            </a:solidFill>
            <a:prstDash val="sysDash"/>
            <a:headEnd type="none" w="sm" len="sm"/>
            <a:tailEnd type="none" w="sm" len="sm"/>
          </a:ln>
        </p:spPr>
        <p:txBody>
          <a:bodyPr/>
          <a:lstStyle/>
          <a:p>
            <a:endParaRPr lang="nl-NL"/>
          </a:p>
        </p:txBody>
      </p:sp>
      <p:sp>
        <p:nvSpPr>
          <p:cNvPr id="22" name="Tekstvak 21">
            <a:extLst>
              <a:ext uri="{FF2B5EF4-FFF2-40B4-BE49-F238E27FC236}">
                <a16:creationId xmlns:a16="http://schemas.microsoft.com/office/drawing/2014/main" id="{98FE1381-C09B-EF9C-F211-BBACA46A0BEA}"/>
              </a:ext>
            </a:extLst>
          </p:cNvPr>
          <p:cNvSpPr txBox="1"/>
          <p:nvPr/>
        </p:nvSpPr>
        <p:spPr>
          <a:xfrm>
            <a:off x="4191000" y="2476499"/>
            <a:ext cx="13659079" cy="1903085"/>
          </a:xfrm>
          <a:prstGeom prst="rect">
            <a:avLst/>
          </a:prstGeom>
          <a:noFill/>
        </p:spPr>
        <p:txBody>
          <a:bodyPr wrap="square" lIns="91440" tIns="45720" rIns="91440" bIns="45720" rtlCol="0" anchor="t">
            <a:spAutoFit/>
          </a:bodyPr>
          <a:lstStyle/>
          <a:p>
            <a:endParaRPr lang="en-US" sz="2800" spc="229" dirty="0">
              <a:solidFill>
                <a:srgbClr val="000000"/>
              </a:solidFill>
              <a:latin typeface="Lato"/>
            </a:endParaRPr>
          </a:p>
          <a:p>
            <a:pPr marL="1257300" lvl="2" indent="-342900">
              <a:lnSpc>
                <a:spcPts val="3679"/>
              </a:lnSpc>
              <a:buFont typeface="Arial" panose="020B0604020202020204" pitchFamily="34" charset="0"/>
              <a:buChar char="•"/>
            </a:pPr>
            <a:endParaRPr lang="en-US" sz="3600" spc="229" dirty="0">
              <a:solidFill>
                <a:srgbClr val="000000"/>
              </a:solidFill>
              <a:latin typeface="Lato"/>
              <a:ea typeface="Lato"/>
              <a:cs typeface="Lato"/>
            </a:endParaRPr>
          </a:p>
          <a:p>
            <a:pPr marL="2171700" lvl="4" indent="-342900">
              <a:lnSpc>
                <a:spcPts val="3679"/>
              </a:lnSpc>
              <a:buFont typeface="Arial" panose="020B0604020202020204" pitchFamily="34" charset="0"/>
              <a:buChar char="•"/>
            </a:pPr>
            <a:endParaRPr lang="en-US" sz="3600" spc="229" dirty="0">
              <a:solidFill>
                <a:srgbClr val="000000"/>
              </a:solidFill>
              <a:latin typeface="Lato"/>
              <a:ea typeface="Lato"/>
              <a:cs typeface="Lato"/>
            </a:endParaRPr>
          </a:p>
          <a:p>
            <a:endParaRPr lang="nl-NL" sz="2800" dirty="0">
              <a:solidFill>
                <a:srgbClr val="000000"/>
              </a:solidFill>
              <a:latin typeface="Calibri"/>
              <a:ea typeface="Calibri"/>
              <a:cs typeface="Calibri"/>
            </a:endParaRPr>
          </a:p>
        </p:txBody>
      </p:sp>
      <p:sp>
        <p:nvSpPr>
          <p:cNvPr id="4" name="Tekstvak 3">
            <a:extLst>
              <a:ext uri="{FF2B5EF4-FFF2-40B4-BE49-F238E27FC236}">
                <a16:creationId xmlns:a16="http://schemas.microsoft.com/office/drawing/2014/main" id="{14D342D2-0A94-5F88-A01A-AE5D06A1A463}"/>
              </a:ext>
            </a:extLst>
          </p:cNvPr>
          <p:cNvSpPr txBox="1"/>
          <p:nvPr/>
        </p:nvSpPr>
        <p:spPr>
          <a:xfrm rot="16200000">
            <a:off x="-3451866" y="5824992"/>
            <a:ext cx="7713353" cy="1016368"/>
          </a:xfrm>
          <a:prstGeom prst="rect">
            <a:avLst/>
          </a:prstGeom>
          <a:noFill/>
        </p:spPr>
        <p:txBody>
          <a:bodyPr wrap="square">
            <a:spAutoFit/>
          </a:bodyPr>
          <a:lstStyle/>
          <a:p>
            <a:pPr marL="0" lvl="0" indent="0">
              <a:lnSpc>
                <a:spcPts val="8400"/>
              </a:lnSpc>
            </a:pPr>
            <a:r>
              <a:rPr lang="en-US" sz="3600" spc="300" dirty="0" err="1">
                <a:solidFill>
                  <a:schemeClr val="tx1">
                    <a:lumMod val="65000"/>
                    <a:lumOff val="35000"/>
                  </a:schemeClr>
                </a:solidFill>
                <a:latin typeface="Helios Extended Bold"/>
              </a:rPr>
              <a:t>Voor</a:t>
            </a:r>
            <a:r>
              <a:rPr lang="en-US" sz="3600" spc="300" dirty="0">
                <a:solidFill>
                  <a:schemeClr val="tx1">
                    <a:lumMod val="65000"/>
                    <a:lumOff val="35000"/>
                  </a:schemeClr>
                </a:solidFill>
                <a:latin typeface="Helios Extended Bold"/>
              </a:rPr>
              <a:t>- </a:t>
            </a:r>
            <a:r>
              <a:rPr lang="en-US" sz="3600" spc="300" dirty="0" err="1">
                <a:solidFill>
                  <a:schemeClr val="tx1">
                    <a:lumMod val="65000"/>
                    <a:lumOff val="35000"/>
                  </a:schemeClr>
                </a:solidFill>
                <a:latin typeface="Helios Extended Bold"/>
              </a:rPr>
              <a:t>en</a:t>
            </a:r>
            <a:r>
              <a:rPr lang="en-US" sz="3600" spc="300" dirty="0">
                <a:solidFill>
                  <a:schemeClr val="tx1">
                    <a:lumMod val="65000"/>
                    <a:lumOff val="35000"/>
                  </a:schemeClr>
                </a:solidFill>
                <a:latin typeface="Helios Extended Bold"/>
              </a:rPr>
              <a:t> </a:t>
            </a:r>
            <a:r>
              <a:rPr lang="en-US" sz="3600" spc="300" dirty="0" err="1">
                <a:solidFill>
                  <a:schemeClr val="tx1">
                    <a:lumMod val="65000"/>
                    <a:lumOff val="35000"/>
                  </a:schemeClr>
                </a:solidFill>
                <a:latin typeface="Helios Extended Bold"/>
              </a:rPr>
              <a:t>nadelen</a:t>
            </a:r>
            <a:endParaRPr lang="en-US" sz="3600" spc="300" dirty="0">
              <a:solidFill>
                <a:schemeClr val="tx1">
                  <a:lumMod val="65000"/>
                  <a:lumOff val="35000"/>
                </a:schemeClr>
              </a:solidFill>
              <a:latin typeface="Helios Extended Bold"/>
            </a:endParaRPr>
          </a:p>
        </p:txBody>
      </p:sp>
      <p:pic>
        <p:nvPicPr>
          <p:cNvPr id="5" name="Picture 2" descr="Utrecht University - Wikipedia">
            <a:extLst>
              <a:ext uri="{FF2B5EF4-FFF2-40B4-BE49-F238E27FC236}">
                <a16:creationId xmlns:a16="http://schemas.microsoft.com/office/drawing/2014/main" id="{65B622F8-DB9F-9923-6602-895AD1B4B838}"/>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7162117" y="9163521"/>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ome - Liber Dock">
            <a:extLst>
              <a:ext uri="{FF2B5EF4-FFF2-40B4-BE49-F238E27FC236}">
                <a16:creationId xmlns:a16="http://schemas.microsoft.com/office/drawing/2014/main" id="{58A4C8E5-1AAA-3D66-8D9A-5FB8B0F38FC3}"/>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16019117" y="9144000"/>
            <a:ext cx="1143000" cy="1143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el 7">
            <a:extLst>
              <a:ext uri="{FF2B5EF4-FFF2-40B4-BE49-F238E27FC236}">
                <a16:creationId xmlns:a16="http://schemas.microsoft.com/office/drawing/2014/main" id="{EA32F679-EAA0-D217-23EF-B09467C8E27A}"/>
              </a:ext>
            </a:extLst>
          </p:cNvPr>
          <p:cNvGraphicFramePr>
            <a:graphicFrameLocks noGrp="1"/>
          </p:cNvGraphicFramePr>
          <p:nvPr>
            <p:extLst>
              <p:ext uri="{D42A27DB-BD31-4B8C-83A1-F6EECF244321}">
                <p14:modId xmlns:p14="http://schemas.microsoft.com/office/powerpoint/2010/main" val="3653389039"/>
              </p:ext>
            </p:extLst>
          </p:nvPr>
        </p:nvGraphicFramePr>
        <p:xfrm>
          <a:off x="4284745" y="666064"/>
          <a:ext cx="12945980" cy="8954871"/>
        </p:xfrm>
        <a:graphic>
          <a:graphicData uri="http://schemas.openxmlformats.org/drawingml/2006/table">
            <a:tbl>
              <a:tblPr firstRow="1" firstCol="1" bandRow="1"/>
              <a:tblGrid>
                <a:gridCol w="4221879">
                  <a:extLst>
                    <a:ext uri="{9D8B030D-6E8A-4147-A177-3AD203B41FA5}">
                      <a16:colId xmlns:a16="http://schemas.microsoft.com/office/drawing/2014/main" val="856095547"/>
                    </a:ext>
                  </a:extLst>
                </a:gridCol>
                <a:gridCol w="4010304">
                  <a:extLst>
                    <a:ext uri="{9D8B030D-6E8A-4147-A177-3AD203B41FA5}">
                      <a16:colId xmlns:a16="http://schemas.microsoft.com/office/drawing/2014/main" val="592298675"/>
                    </a:ext>
                  </a:extLst>
                </a:gridCol>
                <a:gridCol w="4713797">
                  <a:extLst>
                    <a:ext uri="{9D8B030D-6E8A-4147-A177-3AD203B41FA5}">
                      <a16:colId xmlns:a16="http://schemas.microsoft.com/office/drawing/2014/main" val="351367377"/>
                    </a:ext>
                  </a:extLst>
                </a:gridCol>
              </a:tblGrid>
              <a:tr h="349862">
                <a:tc>
                  <a:txBody>
                    <a:bodyPr/>
                    <a:lstStyle/>
                    <a:p>
                      <a:pPr>
                        <a:lnSpc>
                          <a:spcPct val="115000"/>
                        </a:lnSpc>
                        <a:spcAft>
                          <a:spcPts val="800"/>
                        </a:spcAft>
                      </a:pPr>
                      <a:r>
                        <a:rPr lang="nl-NL" sz="2400" b="1"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Aspect</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b="1"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Voordelen (+)</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b="1"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Nadelen (-)</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1695105"/>
                  </a:ext>
                </a:extLst>
              </a:tr>
              <a:tr h="1897431">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Instellen bij cao</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a:txBody>
                    <a:bodyPr/>
                    <a:lstStyle/>
                    <a:p>
                      <a:pPr>
                        <a:lnSpc>
                          <a:spcPct val="115000"/>
                        </a:lnSpc>
                        <a:spcAft>
                          <a:spcPts val="800"/>
                        </a:spcAft>
                      </a:pPr>
                      <a:r>
                        <a:rPr lang="nl-NL" sz="2400" b="1" kern="0" dirty="0">
                          <a:solidFill>
                            <a:schemeClr val="accent3">
                              <a:lumMod val="50000"/>
                            </a:schemeClr>
                          </a:solidFill>
                          <a:effectLst/>
                          <a:latin typeface="Lato" panose="020F0502020204030203" pitchFamily="34" charset="0"/>
                          <a:ea typeface="Lato" panose="020F0502020204030203" pitchFamily="34" charset="0"/>
                          <a:cs typeface="Lato" panose="020F0502020204030203" pitchFamily="34" charset="0"/>
                        </a:rPr>
                        <a:t>Kennis van sector/onderneming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Draagvlak bij vakbonden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Flexibel en aanpasbaar</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a:txBody>
                    <a:bodyPr/>
                    <a:lstStyle/>
                    <a:p>
                      <a:pPr>
                        <a:lnSpc>
                          <a:spcPct val="115000"/>
                        </a:lnSpc>
                        <a:spcAft>
                          <a:spcPts val="800"/>
                        </a:spcAft>
                      </a:pPr>
                      <a:r>
                        <a:rPr lang="nl-NL" sz="2400" b="1" kern="0" dirty="0">
                          <a:solidFill>
                            <a:srgbClr val="FF0000"/>
                          </a:solidFill>
                          <a:effectLst/>
                          <a:latin typeface="Lato" panose="020F0502020204030203" pitchFamily="34" charset="0"/>
                          <a:ea typeface="Lato" panose="020F0502020204030203" pitchFamily="34" charset="0"/>
                          <a:cs typeface="Lato" panose="020F0502020204030203" pitchFamily="34" charset="0"/>
                        </a:rPr>
                        <a:t>Bindingsproblematiek bij werknemers</a:t>
                      </a:r>
                      <a:br>
                        <a:rPr lang="nl-NL" sz="24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Weinig eisen aan representativiteit van de vakbonden</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2723508831"/>
                  </a:ext>
                </a:extLst>
              </a:tr>
              <a:tr h="1693263">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Afwijkende ontslagprocedure/</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selectiecriteria</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noFill/>
                  </a:tcPr>
                </a:tc>
                <a:tc>
                  <a:txBody>
                    <a:bodyPr/>
                    <a:lstStyle/>
                    <a:p>
                      <a:pPr>
                        <a:lnSpc>
                          <a:spcPct val="115000"/>
                        </a:lnSpc>
                        <a:spcAft>
                          <a:spcPts val="800"/>
                        </a:spcAft>
                      </a:pPr>
                      <a:r>
                        <a:rPr lang="nl-NL" sz="2400" b="1" kern="0" dirty="0">
                          <a:solidFill>
                            <a:schemeClr val="accent3">
                              <a:lumMod val="50000"/>
                            </a:schemeClr>
                          </a:solidFill>
                          <a:effectLst/>
                          <a:latin typeface="Lato" panose="020F0502020204030203" pitchFamily="34" charset="0"/>
                          <a:ea typeface="Lato" panose="020F0502020204030203" pitchFamily="34" charset="0"/>
                          <a:cs typeface="Lato" panose="020F0502020204030203" pitchFamily="34" charset="0"/>
                        </a:rPr>
                        <a:t>Maatwerk</a:t>
                      </a:r>
                      <a:br>
                        <a:rPr lang="nl-NL" sz="2400" kern="0" dirty="0">
                          <a:solidFill>
                            <a:schemeClr val="accent3">
                              <a:lumMod val="50000"/>
                            </a:schemeClr>
                          </a:solidFill>
                          <a:effectLst/>
                          <a:latin typeface="Lato" panose="020F0502020204030203" pitchFamily="34" charset="0"/>
                          <a:ea typeface="Lato" panose="020F0502020204030203" pitchFamily="34" charset="0"/>
                          <a:cs typeface="Lato" panose="020F0502020204030203" pitchFamily="34" charset="0"/>
                        </a:rPr>
                      </a:br>
                      <a:r>
                        <a:rPr lang="nl-NL" sz="2400" b="1" kern="0" dirty="0">
                          <a:solidFill>
                            <a:schemeClr val="accent3">
                              <a:lumMod val="50000"/>
                            </a:schemeClr>
                          </a:solidFill>
                          <a:effectLst/>
                          <a:latin typeface="Lato" panose="020F0502020204030203" pitchFamily="34" charset="0"/>
                          <a:ea typeface="Lato" panose="020F0502020204030203" pitchFamily="34" charset="0"/>
                          <a:cs typeface="Lato" panose="020F0502020204030203" pitchFamily="34" charset="0"/>
                        </a:rPr>
                        <a:t>Keuze op bijv. kwaliteit</a:t>
                      </a:r>
                      <a:endParaRPr lang="nl-NL" sz="2400" kern="100" dirty="0">
                        <a:solidFill>
                          <a:schemeClr val="accent3">
                            <a:lumMod val="50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noFill/>
                  </a:tcPr>
                </a:tc>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Rechter moet bij toetsing de procedure/criteria scherp hebben/eigen maken </a:t>
                      </a:r>
                    </a:p>
                    <a:p>
                      <a:pPr marL="0" marR="0" lvl="0" indent="0" algn="l" defTabSz="914400" rtl="0" eaLnBrk="1" fontAlgn="auto" latinLnBrk="0" hangingPunct="1">
                        <a:lnSpc>
                          <a:spcPct val="115000"/>
                        </a:lnSpc>
                        <a:spcBef>
                          <a:spcPts val="0"/>
                        </a:spcBef>
                        <a:spcAft>
                          <a:spcPts val="800"/>
                        </a:spcAft>
                        <a:buClrTx/>
                        <a:buSzTx/>
                        <a:buFontTx/>
                        <a:buNone/>
                        <a:tabLst/>
                        <a:defRPr/>
                      </a:pPr>
                      <a:r>
                        <a:rPr lang="nl-NL" sz="2400" b="1" kern="0" dirty="0">
                          <a:solidFill>
                            <a:srgbClr val="FF0000"/>
                          </a:solidFill>
                          <a:effectLst/>
                          <a:latin typeface="Lato" panose="020F0502020204030203" pitchFamily="34" charset="0"/>
                          <a:ea typeface="Lato" panose="020F0502020204030203" pitchFamily="34" charset="0"/>
                          <a:cs typeface="Lato" panose="020F0502020204030203" pitchFamily="34" charset="0"/>
                        </a:rPr>
                        <a:t>Procedure en oordeel moet in orde zijn/kan worden betwist bij de rechter (zelfde als UWV-route)</a:t>
                      </a:r>
                      <a:br>
                        <a:rPr lang="nl-NL" sz="24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noFill/>
                  </a:tcPr>
                </a:tc>
                <a:extLst>
                  <a:ext uri="{0D108BD9-81ED-4DB2-BD59-A6C34878D82A}">
                    <a16:rowId xmlns:a16="http://schemas.microsoft.com/office/drawing/2014/main" val="1592882448"/>
                  </a:ext>
                </a:extLst>
              </a:tr>
              <a:tr h="2284323">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Onafhankelijke commissie</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solidFill>
                      <a:srgbClr val="CCCCCC"/>
                    </a:solidFill>
                  </a:tcPr>
                </a:tc>
                <a:tc>
                  <a:txBody>
                    <a:bodyPr/>
                    <a:lstStyle/>
                    <a:p>
                      <a:pPr>
                        <a:lnSpc>
                          <a:spcPct val="115000"/>
                        </a:lnSpc>
                        <a:spcAft>
                          <a:spcPts val="800"/>
                        </a:spcAft>
                      </a:pPr>
                      <a:r>
                        <a:rPr lang="nl-NL" sz="2400" b="1" kern="0" dirty="0">
                          <a:solidFill>
                            <a:schemeClr val="accent3">
                              <a:lumMod val="50000"/>
                            </a:schemeClr>
                          </a:solidFill>
                          <a:effectLst/>
                          <a:latin typeface="Lato" panose="020F0502020204030203" pitchFamily="34" charset="0"/>
                          <a:ea typeface="Lato" panose="020F0502020204030203" pitchFamily="34" charset="0"/>
                          <a:cs typeface="Lato" panose="020F0502020204030203" pitchFamily="34" charset="0"/>
                        </a:rPr>
                        <a:t>Snellere, mogelijk efficiëntere procedure dan UWV</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Laagdrempeliger dan UWV</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solidFill>
                      <a:srgbClr val="CCCCCC"/>
                    </a:solidFill>
                  </a:tcPr>
                </a:tc>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Moeilijk te organiseren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solidFill>
                      <a:srgbClr val="CCCCCC"/>
                    </a:solidFill>
                  </a:tcPr>
                </a:tc>
                <a:extLst>
                  <a:ext uri="{0D108BD9-81ED-4DB2-BD59-A6C34878D82A}">
                    <a16:rowId xmlns:a16="http://schemas.microsoft.com/office/drawing/2014/main" val="2930540513"/>
                  </a:ext>
                </a:extLst>
              </a:tr>
              <a:tr h="736754">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Financieel</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Lagere juridische kosten, geen UWV-aanvragen</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b="1" kern="0" dirty="0">
                          <a:solidFill>
                            <a:srgbClr val="FF0000"/>
                          </a:solidFill>
                          <a:effectLst/>
                          <a:latin typeface="Lato" panose="020F0502020204030203" pitchFamily="34" charset="0"/>
                          <a:ea typeface="Lato" panose="020F0502020204030203" pitchFamily="34" charset="0"/>
                          <a:cs typeface="Lato" panose="020F0502020204030203" pitchFamily="34" charset="0"/>
                        </a:rPr>
                        <a:t>Ontslagcommissie kost geld, UWV is kosteloos</a:t>
                      </a:r>
                      <a:endParaRPr lang="nl-NL" sz="2400" b="1" kern="100" dirty="0">
                        <a:solidFill>
                          <a:srgbClr val="FF0000"/>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4110814"/>
                  </a:ext>
                </a:extLst>
              </a:tr>
            </a:tbl>
          </a:graphicData>
        </a:graphic>
      </p:graphicFrame>
    </p:spTree>
    <p:extLst>
      <p:ext uri="{BB962C8B-B14F-4D97-AF65-F5344CB8AC3E}">
        <p14:creationId xmlns:p14="http://schemas.microsoft.com/office/powerpoint/2010/main" val="1921559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10800000">
            <a:off x="-2782324" y="-246792"/>
            <a:ext cx="19392434" cy="10780584"/>
          </a:xfrm>
          <a:custGeom>
            <a:avLst/>
            <a:gdLst/>
            <a:ahLst/>
            <a:cxnLst/>
            <a:rect l="l" t="t" r="r" b="b"/>
            <a:pathLst>
              <a:path w="987726" h="406400">
                <a:moveTo>
                  <a:pt x="784526" y="0"/>
                </a:moveTo>
                <a:cubicBezTo>
                  <a:pt x="896751" y="0"/>
                  <a:pt x="987726" y="90976"/>
                  <a:pt x="987726" y="203200"/>
                </a:cubicBezTo>
                <a:cubicBezTo>
                  <a:pt x="987726" y="315424"/>
                  <a:pt x="896751" y="406400"/>
                  <a:pt x="784526" y="406400"/>
                </a:cubicBezTo>
                <a:lnTo>
                  <a:pt x="203200" y="406400"/>
                </a:lnTo>
                <a:cubicBezTo>
                  <a:pt x="90976" y="406400"/>
                  <a:pt x="0" y="315424"/>
                  <a:pt x="0" y="203200"/>
                </a:cubicBezTo>
                <a:cubicBezTo>
                  <a:pt x="0" y="90976"/>
                  <a:pt x="90976" y="0"/>
                  <a:pt x="203200" y="0"/>
                </a:cubicBezTo>
                <a:close/>
              </a:path>
            </a:pathLst>
          </a:custGeom>
          <a:solidFill>
            <a:schemeClr val="accent1">
              <a:lumMod val="20000"/>
              <a:lumOff val="80000"/>
              <a:alpha val="80000"/>
            </a:schemeClr>
          </a:solidFill>
        </p:spPr>
        <p:txBody>
          <a:bodyPr/>
          <a:lstStyle/>
          <a:p>
            <a:endParaRPr lang="nl-NL"/>
          </a:p>
        </p:txBody>
      </p:sp>
      <p:sp>
        <p:nvSpPr>
          <p:cNvPr id="16" name="AutoShape 16"/>
          <p:cNvSpPr/>
          <p:nvPr/>
        </p:nvSpPr>
        <p:spPr>
          <a:xfrm>
            <a:off x="17134871" y="6333176"/>
            <a:ext cx="0" cy="3768928"/>
          </a:xfrm>
          <a:prstGeom prst="line">
            <a:avLst/>
          </a:prstGeom>
          <a:ln w="57150" cap="flat">
            <a:solidFill>
              <a:srgbClr val="4E6E81"/>
            </a:solidFill>
            <a:prstDash val="sysDash"/>
            <a:headEnd type="none" w="sm" len="sm"/>
            <a:tailEnd type="none" w="sm" len="sm"/>
          </a:ln>
        </p:spPr>
        <p:txBody>
          <a:bodyPr/>
          <a:lstStyle/>
          <a:p>
            <a:endParaRPr lang="nl-NL"/>
          </a:p>
        </p:txBody>
      </p:sp>
      <p:sp>
        <p:nvSpPr>
          <p:cNvPr id="22" name="Tekstvak 21">
            <a:extLst>
              <a:ext uri="{FF2B5EF4-FFF2-40B4-BE49-F238E27FC236}">
                <a16:creationId xmlns:a16="http://schemas.microsoft.com/office/drawing/2014/main" id="{C6D1AA0B-DED1-69CE-B33C-EF4A9CC94248}"/>
              </a:ext>
            </a:extLst>
          </p:cNvPr>
          <p:cNvSpPr txBox="1"/>
          <p:nvPr/>
        </p:nvSpPr>
        <p:spPr>
          <a:xfrm>
            <a:off x="4191000" y="2476499"/>
            <a:ext cx="13659079" cy="1903085"/>
          </a:xfrm>
          <a:prstGeom prst="rect">
            <a:avLst/>
          </a:prstGeom>
          <a:noFill/>
        </p:spPr>
        <p:txBody>
          <a:bodyPr wrap="square" lIns="91440" tIns="45720" rIns="91440" bIns="45720" rtlCol="0" anchor="t">
            <a:spAutoFit/>
          </a:bodyPr>
          <a:lstStyle/>
          <a:p>
            <a:endParaRPr lang="en-US" sz="2800" spc="229" dirty="0">
              <a:solidFill>
                <a:srgbClr val="000000"/>
              </a:solidFill>
              <a:latin typeface="Lato"/>
            </a:endParaRPr>
          </a:p>
          <a:p>
            <a:pPr marL="1257300" lvl="2" indent="-342900">
              <a:lnSpc>
                <a:spcPts val="3679"/>
              </a:lnSpc>
              <a:buFont typeface="Arial" panose="020B0604020202020204" pitchFamily="34" charset="0"/>
              <a:buChar char="•"/>
            </a:pPr>
            <a:endParaRPr lang="en-US" sz="3600" spc="229" dirty="0">
              <a:solidFill>
                <a:srgbClr val="000000"/>
              </a:solidFill>
              <a:latin typeface="Lato"/>
              <a:ea typeface="Lato"/>
              <a:cs typeface="Lato"/>
            </a:endParaRPr>
          </a:p>
          <a:p>
            <a:pPr marL="2171700" lvl="4" indent="-342900">
              <a:lnSpc>
                <a:spcPts val="3679"/>
              </a:lnSpc>
              <a:buFont typeface="Arial" panose="020B0604020202020204" pitchFamily="34" charset="0"/>
              <a:buChar char="•"/>
            </a:pPr>
            <a:endParaRPr lang="en-US" sz="3600" spc="229" dirty="0">
              <a:solidFill>
                <a:srgbClr val="000000"/>
              </a:solidFill>
              <a:latin typeface="Lato"/>
              <a:ea typeface="Lato"/>
              <a:cs typeface="Lato"/>
            </a:endParaRPr>
          </a:p>
          <a:p>
            <a:endParaRPr lang="nl-NL" sz="2800" dirty="0">
              <a:solidFill>
                <a:srgbClr val="000000"/>
              </a:solidFill>
              <a:latin typeface="Calibri"/>
              <a:ea typeface="Calibri"/>
              <a:cs typeface="Calibri"/>
            </a:endParaRPr>
          </a:p>
        </p:txBody>
      </p:sp>
      <p:sp>
        <p:nvSpPr>
          <p:cNvPr id="4" name="Tekstvak 3">
            <a:extLst>
              <a:ext uri="{FF2B5EF4-FFF2-40B4-BE49-F238E27FC236}">
                <a16:creationId xmlns:a16="http://schemas.microsoft.com/office/drawing/2014/main" id="{82BB4DCD-B01F-47B9-7AB1-B183F9575ABC}"/>
              </a:ext>
            </a:extLst>
          </p:cNvPr>
          <p:cNvSpPr txBox="1"/>
          <p:nvPr/>
        </p:nvSpPr>
        <p:spPr>
          <a:xfrm rot="16200000">
            <a:off x="13485219" y="5770028"/>
            <a:ext cx="7713353" cy="1016368"/>
          </a:xfrm>
          <a:prstGeom prst="rect">
            <a:avLst/>
          </a:prstGeom>
          <a:noFill/>
        </p:spPr>
        <p:txBody>
          <a:bodyPr wrap="square">
            <a:spAutoFit/>
          </a:bodyPr>
          <a:lstStyle/>
          <a:p>
            <a:pPr marL="0" lvl="0" indent="0">
              <a:lnSpc>
                <a:spcPts val="8400"/>
              </a:lnSpc>
            </a:pPr>
            <a:r>
              <a:rPr lang="en-US" sz="3600" spc="300" dirty="0" err="1">
                <a:solidFill>
                  <a:schemeClr val="tx1">
                    <a:lumMod val="65000"/>
                    <a:lumOff val="35000"/>
                  </a:schemeClr>
                </a:solidFill>
                <a:latin typeface="Helios Extended Bold"/>
              </a:rPr>
              <a:t>Voorbeelden</a:t>
            </a:r>
            <a:r>
              <a:rPr lang="en-US" sz="3600" spc="300" dirty="0">
                <a:solidFill>
                  <a:schemeClr val="tx1">
                    <a:lumMod val="65000"/>
                    <a:lumOff val="35000"/>
                  </a:schemeClr>
                </a:solidFill>
                <a:latin typeface="Helios Extended Bold"/>
              </a:rPr>
              <a:t> van </a:t>
            </a:r>
            <a:r>
              <a:rPr lang="en-US" sz="3600" spc="300" dirty="0" err="1">
                <a:solidFill>
                  <a:schemeClr val="tx1">
                    <a:lumMod val="65000"/>
                    <a:lumOff val="35000"/>
                  </a:schemeClr>
                </a:solidFill>
                <a:latin typeface="Helios Extended Bold"/>
              </a:rPr>
              <a:t>cao’s</a:t>
            </a:r>
            <a:endParaRPr lang="en-US" sz="3600" spc="300" dirty="0">
              <a:solidFill>
                <a:schemeClr val="tx1">
                  <a:lumMod val="65000"/>
                  <a:lumOff val="35000"/>
                </a:schemeClr>
              </a:solidFill>
              <a:latin typeface="Helios Extended Bold"/>
            </a:endParaRPr>
          </a:p>
        </p:txBody>
      </p:sp>
      <p:pic>
        <p:nvPicPr>
          <p:cNvPr id="5" name="Picture 2" descr="Utrecht University - Wikipedia">
            <a:extLst>
              <a:ext uri="{FF2B5EF4-FFF2-40B4-BE49-F238E27FC236}">
                <a16:creationId xmlns:a16="http://schemas.microsoft.com/office/drawing/2014/main" id="{0FFC7BAA-4F4A-80FE-1A11-9FCA4322611B}"/>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383518" y="9033874"/>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ome - Liber Dock">
            <a:extLst>
              <a:ext uri="{FF2B5EF4-FFF2-40B4-BE49-F238E27FC236}">
                <a16:creationId xmlns:a16="http://schemas.microsoft.com/office/drawing/2014/main" id="{8FF0A4C0-0172-0420-E165-3D7F160165C7}"/>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197213" y="9035016"/>
            <a:ext cx="1143000" cy="1143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Tabel 9">
            <a:extLst>
              <a:ext uri="{FF2B5EF4-FFF2-40B4-BE49-F238E27FC236}">
                <a16:creationId xmlns:a16="http://schemas.microsoft.com/office/drawing/2014/main" id="{B50374C9-9F3E-439B-8251-E53AD3B49B43}"/>
              </a:ext>
            </a:extLst>
          </p:cNvPr>
          <p:cNvGraphicFramePr>
            <a:graphicFrameLocks noGrp="1"/>
          </p:cNvGraphicFramePr>
          <p:nvPr>
            <p:extLst>
              <p:ext uri="{D42A27DB-BD31-4B8C-83A1-F6EECF244321}">
                <p14:modId xmlns:p14="http://schemas.microsoft.com/office/powerpoint/2010/main" val="497490401"/>
              </p:ext>
            </p:extLst>
          </p:nvPr>
        </p:nvGraphicFramePr>
        <p:xfrm>
          <a:off x="1677890" y="1181100"/>
          <a:ext cx="13173585" cy="7508304"/>
        </p:xfrm>
        <a:graphic>
          <a:graphicData uri="http://schemas.openxmlformats.org/drawingml/2006/table">
            <a:tbl>
              <a:tblPr firstRow="1" firstCol="1" bandRow="1"/>
              <a:tblGrid>
                <a:gridCol w="6834649">
                  <a:extLst>
                    <a:ext uri="{9D8B030D-6E8A-4147-A177-3AD203B41FA5}">
                      <a16:colId xmlns:a16="http://schemas.microsoft.com/office/drawing/2014/main" val="2618887861"/>
                    </a:ext>
                  </a:extLst>
                </a:gridCol>
                <a:gridCol w="6338936">
                  <a:extLst>
                    <a:ext uri="{9D8B030D-6E8A-4147-A177-3AD203B41FA5}">
                      <a16:colId xmlns:a16="http://schemas.microsoft.com/office/drawing/2014/main" val="1249249423"/>
                    </a:ext>
                  </a:extLst>
                </a:gridCol>
              </a:tblGrid>
              <a:tr h="596056">
                <a:tc>
                  <a:txBody>
                    <a:bodyPr/>
                    <a:lstStyle/>
                    <a:p>
                      <a:pPr>
                        <a:lnSpc>
                          <a:spcPct val="115000"/>
                        </a:lnSpc>
                        <a:spcAft>
                          <a:spcPts val="800"/>
                        </a:spcAft>
                      </a:pPr>
                      <a:r>
                        <a:rPr lang="nl-NL" sz="2400" b="1"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Afwijking van de Ontslagregeling</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Toepassende cao’s / Sociaal Plannen</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7026484"/>
                  </a:ext>
                </a:extLst>
              </a:tr>
              <a:tr h="920962">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Dienstjaren als criterium, maar aangevuld met kwaliteit</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ABN AMRO (2020-2022)</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1006170417"/>
                  </a:ext>
                </a:extLst>
              </a:tr>
              <a:tr h="596056">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Afwijking in definitie uitwisselbare functies</a:t>
                      </a:r>
                    </a:p>
                  </a:txBody>
                  <a:tcPr marL="68580" marR="68580" marT="0" marB="0">
                    <a:lnL>
                      <a:noFill/>
                    </a:lnL>
                    <a:lnR>
                      <a:noFill/>
                    </a:lnR>
                    <a:lnT>
                      <a:noFill/>
                    </a:lnT>
                    <a:lnB>
                      <a:noFill/>
                    </a:lnB>
                    <a:noFill/>
                  </a:tcPr>
                </a:tc>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Cao Gemeenten &amp; SGO (2020-2021)</a:t>
                      </a:r>
                    </a:p>
                  </a:txBody>
                  <a:tcPr marL="68580" marR="68580" marT="0" marB="0">
                    <a:lnL>
                      <a:noFill/>
                    </a:lnL>
                    <a:lnR>
                      <a:noFill/>
                    </a:lnR>
                    <a:lnT>
                      <a:noFill/>
                    </a:lnT>
                    <a:lnB>
                      <a:noFill/>
                    </a:lnB>
                    <a:noFill/>
                  </a:tcPr>
                </a:tc>
                <a:extLst>
                  <a:ext uri="{0D108BD9-81ED-4DB2-BD59-A6C34878D82A}">
                    <a16:rowId xmlns:a16="http://schemas.microsoft.com/office/drawing/2014/main" val="1076113067"/>
                  </a:ext>
                </a:extLst>
              </a:tr>
              <a:tr h="920962">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Zowel functioneren of afspiegeling als selectiemethode mogelijk</a:t>
                      </a:r>
                    </a:p>
                  </a:txBody>
                  <a:tcPr marL="68580" marR="68580" marT="0" marB="0">
                    <a:lnL>
                      <a:noFill/>
                    </a:lnL>
                    <a:lnR>
                      <a:noFill/>
                    </a:lnR>
                    <a:lnT>
                      <a:noFill/>
                    </a:lnT>
                    <a:lnB>
                      <a:noFill/>
                    </a:lnB>
                    <a:solidFill>
                      <a:srgbClr val="CCCCCC"/>
                    </a:solidFill>
                  </a:tcPr>
                </a:tc>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Heineken (2017-2020) en ING (2018-2022)</a:t>
                      </a:r>
                    </a:p>
                  </a:txBody>
                  <a:tcPr marL="68580" marR="68580" marT="0" marB="0">
                    <a:lnL>
                      <a:noFill/>
                    </a:lnL>
                    <a:lnR>
                      <a:noFill/>
                    </a:lnR>
                    <a:lnT>
                      <a:noFill/>
                    </a:lnT>
                    <a:lnB>
                      <a:noFill/>
                    </a:lnB>
                    <a:solidFill>
                      <a:srgbClr val="CCCCCC"/>
                    </a:solidFill>
                  </a:tcPr>
                </a:tc>
                <a:extLst>
                  <a:ext uri="{0D108BD9-81ED-4DB2-BD59-A6C34878D82A}">
                    <a16:rowId xmlns:a16="http://schemas.microsoft.com/office/drawing/2014/main" val="3733598434"/>
                  </a:ext>
                </a:extLst>
              </a:tr>
              <a:tr h="1404565">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Selectie van werknemers binnen compartimenten i.p.v. bedrijfsvestiging (werkgever en OR bepalen dit jaarlijks)</a:t>
                      </a:r>
                    </a:p>
                  </a:txBody>
                  <a:tcPr marL="68580" marR="68580" marT="0" marB="0">
                    <a:lnL>
                      <a:noFill/>
                    </a:lnL>
                    <a:lnR>
                      <a:noFill/>
                    </a:lnR>
                    <a:lnT>
                      <a:noFill/>
                    </a:lnT>
                    <a:lnB>
                      <a:noFill/>
                    </a:lnB>
                    <a:noFill/>
                  </a:tcPr>
                </a:tc>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Kunsteducatie (2019-2021)</a:t>
                      </a:r>
                    </a:p>
                  </a:txBody>
                  <a:tcPr marL="68580" marR="68580" marT="0" marB="0">
                    <a:lnL>
                      <a:noFill/>
                    </a:lnL>
                    <a:lnR>
                      <a:noFill/>
                    </a:lnR>
                    <a:lnT>
                      <a:noFill/>
                    </a:lnT>
                    <a:lnB>
                      <a:noFill/>
                    </a:lnB>
                    <a:noFill/>
                  </a:tcPr>
                </a:tc>
                <a:extLst>
                  <a:ext uri="{0D108BD9-81ED-4DB2-BD59-A6C34878D82A}">
                    <a16:rowId xmlns:a16="http://schemas.microsoft.com/office/drawing/2014/main" val="447405803"/>
                  </a:ext>
                </a:extLst>
              </a:tr>
              <a:tr h="1227779">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Best </a:t>
                      </a:r>
                      <a:r>
                        <a:rPr lang="nl-NL" sz="2400" kern="0" dirty="0" err="1">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for</a:t>
                      </a: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 </a:t>
                      </a:r>
                      <a:r>
                        <a:rPr lang="nl-NL" sz="2400" kern="0" dirty="0" err="1">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the</a:t>
                      </a: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 job-principe (geschiktheid beoordelen op basis van o.a. ervaring en beoordeling)</a:t>
                      </a:r>
                    </a:p>
                  </a:txBody>
                  <a:tcPr marL="68580" marR="68580" marT="0" marB="0">
                    <a:lnL>
                      <a:noFill/>
                    </a:lnL>
                    <a:lnR>
                      <a:noFill/>
                    </a:lnR>
                    <a:lnT>
                      <a:noFill/>
                    </a:lnT>
                    <a:lnB>
                      <a:noFill/>
                    </a:lnB>
                    <a:solidFill>
                      <a:srgbClr val="CCCCCC"/>
                    </a:solidFill>
                  </a:tcPr>
                </a:tc>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Randstad (2017-2019)</a:t>
                      </a:r>
                    </a:p>
                  </a:txBody>
                  <a:tcPr marL="68580" marR="68580" marT="0" marB="0">
                    <a:lnL>
                      <a:noFill/>
                    </a:lnL>
                    <a:lnR>
                      <a:noFill/>
                    </a:lnR>
                    <a:lnT>
                      <a:noFill/>
                    </a:lnT>
                    <a:lnB>
                      <a:noFill/>
                    </a:lnB>
                    <a:solidFill>
                      <a:srgbClr val="CCCCCC"/>
                    </a:solidFill>
                  </a:tcPr>
                </a:tc>
                <a:extLst>
                  <a:ext uri="{0D108BD9-81ED-4DB2-BD59-A6C34878D82A}">
                    <a16:rowId xmlns:a16="http://schemas.microsoft.com/office/drawing/2014/main" val="4149808523"/>
                  </a:ext>
                </a:extLst>
              </a:tr>
              <a:tr h="920962">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Boventalligheid per reorganisatiegebied of locatie bepaald (i.p.v. bedrijfsvestiging)</a:t>
                      </a:r>
                    </a:p>
                  </a:txBody>
                  <a:tcPr marL="68580" marR="68580" marT="0" marB="0">
                    <a:lnL>
                      <a:noFill/>
                    </a:lnL>
                    <a:lnR>
                      <a:noFill/>
                    </a:lnR>
                    <a:lnT>
                      <a:noFill/>
                    </a:lnT>
                    <a:lnB>
                      <a:noFill/>
                    </a:lnB>
                    <a:noFill/>
                  </a:tcPr>
                </a:tc>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ING (2018-2022)</a:t>
                      </a:r>
                    </a:p>
                  </a:txBody>
                  <a:tcPr marL="68580" marR="68580" marT="0" marB="0">
                    <a:lnL>
                      <a:noFill/>
                    </a:lnL>
                    <a:lnR>
                      <a:noFill/>
                    </a:lnR>
                    <a:lnT>
                      <a:noFill/>
                    </a:lnT>
                    <a:lnB>
                      <a:noFill/>
                    </a:lnB>
                    <a:noFill/>
                  </a:tcPr>
                </a:tc>
                <a:extLst>
                  <a:ext uri="{0D108BD9-81ED-4DB2-BD59-A6C34878D82A}">
                    <a16:rowId xmlns:a16="http://schemas.microsoft.com/office/drawing/2014/main" val="3699281670"/>
                  </a:ext>
                </a:extLst>
              </a:tr>
              <a:tr h="920962">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Management bepaalt boventalligheid op naamniveau</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CCCCCC"/>
                    </a:solidFill>
                  </a:tcPr>
                </a:tc>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Heineken (2017-2020)</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188179952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08A5A-8C4D-E8B7-E606-002382893A43}"/>
            </a:ext>
          </a:extLst>
        </p:cNvPr>
        <p:cNvGrpSpPr/>
        <p:nvPr/>
      </p:nvGrpSpPr>
      <p:grpSpPr>
        <a:xfrm>
          <a:off x="0" y="0"/>
          <a:ext cx="0" cy="0"/>
          <a:chOff x="0" y="0"/>
          <a:chExt cx="0" cy="0"/>
        </a:xfrm>
      </p:grpSpPr>
      <p:sp>
        <p:nvSpPr>
          <p:cNvPr id="3" name="AutoShape 3">
            <a:extLst>
              <a:ext uri="{FF2B5EF4-FFF2-40B4-BE49-F238E27FC236}">
                <a16:creationId xmlns:a16="http://schemas.microsoft.com/office/drawing/2014/main" id="{A8B19E56-8BFE-D1D6-8055-706FE902DA34}"/>
              </a:ext>
            </a:extLst>
          </p:cNvPr>
          <p:cNvSpPr/>
          <p:nvPr/>
        </p:nvSpPr>
        <p:spPr>
          <a:xfrm>
            <a:off x="17145000" y="0"/>
            <a:ext cx="0" cy="3768928"/>
          </a:xfrm>
          <a:prstGeom prst="line">
            <a:avLst/>
          </a:prstGeom>
          <a:ln w="57150" cap="flat">
            <a:solidFill>
              <a:srgbClr val="4E6E81"/>
            </a:solidFill>
            <a:prstDash val="sysDash"/>
            <a:headEnd type="none" w="sm" len="sm"/>
            <a:tailEnd type="none" w="sm" len="sm"/>
          </a:ln>
        </p:spPr>
        <p:txBody>
          <a:bodyPr/>
          <a:lstStyle/>
          <a:p>
            <a:endParaRPr lang="nl-NL"/>
          </a:p>
        </p:txBody>
      </p:sp>
      <p:grpSp>
        <p:nvGrpSpPr>
          <p:cNvPr id="4" name="Group 4">
            <a:extLst>
              <a:ext uri="{FF2B5EF4-FFF2-40B4-BE49-F238E27FC236}">
                <a16:creationId xmlns:a16="http://schemas.microsoft.com/office/drawing/2014/main" id="{8245DD3D-E45A-379B-79A2-EFE0B837BAD1}"/>
              </a:ext>
            </a:extLst>
          </p:cNvPr>
          <p:cNvGrpSpPr/>
          <p:nvPr/>
        </p:nvGrpSpPr>
        <p:grpSpPr>
          <a:xfrm>
            <a:off x="-1" y="-90414"/>
            <a:ext cx="9905997" cy="10467827"/>
            <a:chOff x="0" y="-47625"/>
            <a:chExt cx="2709331" cy="2756958"/>
          </a:xfrm>
          <a:solidFill>
            <a:schemeClr val="accent1">
              <a:lumMod val="20000"/>
              <a:lumOff val="80000"/>
            </a:schemeClr>
          </a:solidFill>
        </p:grpSpPr>
        <p:sp>
          <p:nvSpPr>
            <p:cNvPr id="5" name="Freeform 5">
              <a:extLst>
                <a:ext uri="{FF2B5EF4-FFF2-40B4-BE49-F238E27FC236}">
                  <a16:creationId xmlns:a16="http://schemas.microsoft.com/office/drawing/2014/main" id="{6093E5BF-D241-DDF7-5656-418C12A18905}"/>
                </a:ext>
              </a:extLst>
            </p:cNvPr>
            <p:cNvSpPr/>
            <p:nvPr/>
          </p:nvSpPr>
          <p:spPr>
            <a:xfrm>
              <a:off x="0" y="0"/>
              <a:ext cx="2709331" cy="2709333"/>
            </a:xfrm>
            <a:custGeom>
              <a:avLst/>
              <a:gdLst/>
              <a:ahLst/>
              <a:cxnLst/>
              <a:rect l="l" t="t" r="r" b="b"/>
              <a:pathLst>
                <a:path w="2709331" h="2709333">
                  <a:moveTo>
                    <a:pt x="0" y="0"/>
                  </a:moveTo>
                  <a:lnTo>
                    <a:pt x="2709331" y="0"/>
                  </a:lnTo>
                  <a:lnTo>
                    <a:pt x="2709331" y="2709333"/>
                  </a:lnTo>
                  <a:lnTo>
                    <a:pt x="0" y="2709333"/>
                  </a:lnTo>
                  <a:close/>
                </a:path>
              </a:pathLst>
            </a:custGeom>
            <a:grpFill/>
          </p:spPr>
          <p:txBody>
            <a:bodyPr/>
            <a:lstStyle/>
            <a:p>
              <a:endParaRPr lang="nl-NL" dirty="0"/>
            </a:p>
          </p:txBody>
        </p:sp>
        <p:sp>
          <p:nvSpPr>
            <p:cNvPr id="6" name="TextBox 6">
              <a:extLst>
                <a:ext uri="{FF2B5EF4-FFF2-40B4-BE49-F238E27FC236}">
                  <a16:creationId xmlns:a16="http://schemas.microsoft.com/office/drawing/2014/main" id="{EB5649FF-A97C-E3F1-DAA4-7C4C57C39E66}"/>
                </a:ext>
              </a:extLst>
            </p:cNvPr>
            <p:cNvSpPr txBox="1"/>
            <p:nvPr/>
          </p:nvSpPr>
          <p:spPr>
            <a:xfrm>
              <a:off x="0" y="-47625"/>
              <a:ext cx="2709331" cy="2756958"/>
            </a:xfrm>
            <a:prstGeom prst="rect">
              <a:avLst/>
            </a:prstGeom>
            <a:grpFill/>
          </p:spPr>
          <p:txBody>
            <a:bodyPr lIns="50800" tIns="50800" rIns="50800" bIns="50800" rtlCol="0" anchor="ctr"/>
            <a:lstStyle/>
            <a:p>
              <a:pPr algn="ctr">
                <a:lnSpc>
                  <a:spcPts val="3359"/>
                </a:lnSpc>
              </a:pPr>
              <a:endParaRPr/>
            </a:p>
          </p:txBody>
        </p:sp>
      </p:grpSp>
      <p:sp>
        <p:nvSpPr>
          <p:cNvPr id="8" name="TextBox 8">
            <a:extLst>
              <a:ext uri="{FF2B5EF4-FFF2-40B4-BE49-F238E27FC236}">
                <a16:creationId xmlns:a16="http://schemas.microsoft.com/office/drawing/2014/main" id="{72C112F4-A9CB-013D-DCD2-DA1AFAB7B2C4}"/>
              </a:ext>
            </a:extLst>
          </p:cNvPr>
          <p:cNvSpPr txBox="1"/>
          <p:nvPr/>
        </p:nvSpPr>
        <p:spPr>
          <a:xfrm>
            <a:off x="11201399" y="3581694"/>
            <a:ext cx="7100777" cy="4200830"/>
          </a:xfrm>
          <a:prstGeom prst="rect">
            <a:avLst/>
          </a:prstGeom>
        </p:spPr>
        <p:txBody>
          <a:bodyPr wrap="square" lIns="0" tIns="0" rIns="0" bIns="0" rtlCol="0" anchor="t">
            <a:spAutoFit/>
          </a:bodyPr>
          <a:lstStyle/>
          <a:p>
            <a:pPr marL="0" lvl="0" indent="0">
              <a:lnSpc>
                <a:spcPts val="8400"/>
              </a:lnSpc>
            </a:pPr>
            <a:r>
              <a:rPr lang="en-US" sz="4800" spc="300" dirty="0" err="1">
                <a:solidFill>
                  <a:schemeClr val="tx1">
                    <a:lumMod val="65000"/>
                    <a:lumOff val="35000"/>
                  </a:schemeClr>
                </a:solidFill>
                <a:latin typeface="Helios Extended Bold"/>
              </a:rPr>
              <a:t>Rechtspraak</a:t>
            </a:r>
            <a:r>
              <a:rPr lang="en-US" sz="4800" spc="300" dirty="0">
                <a:solidFill>
                  <a:schemeClr val="tx1">
                    <a:lumMod val="65000"/>
                    <a:lumOff val="35000"/>
                  </a:schemeClr>
                </a:solidFill>
                <a:latin typeface="Helios Extended Bold"/>
              </a:rPr>
              <a:t> </a:t>
            </a:r>
            <a:r>
              <a:rPr lang="en-US" sz="4800" spc="300" dirty="0" err="1">
                <a:solidFill>
                  <a:schemeClr val="tx1">
                    <a:lumMod val="65000"/>
                    <a:lumOff val="35000"/>
                  </a:schemeClr>
                </a:solidFill>
                <a:latin typeface="Helios Extended Bold"/>
              </a:rPr>
              <a:t>omtrent</a:t>
            </a:r>
            <a:r>
              <a:rPr lang="en-US" sz="4800" spc="300" dirty="0">
                <a:solidFill>
                  <a:schemeClr val="tx1">
                    <a:lumMod val="65000"/>
                    <a:lumOff val="35000"/>
                  </a:schemeClr>
                </a:solidFill>
                <a:latin typeface="Helios Extended Bold"/>
              </a:rPr>
              <a:t> </a:t>
            </a:r>
            <a:r>
              <a:rPr lang="en-US" sz="4800" spc="300" dirty="0" err="1">
                <a:solidFill>
                  <a:schemeClr val="tx1">
                    <a:lumMod val="65000"/>
                    <a:lumOff val="35000"/>
                  </a:schemeClr>
                </a:solidFill>
                <a:latin typeface="Helios Extended Bold"/>
              </a:rPr>
              <a:t>oordeel</a:t>
            </a:r>
            <a:r>
              <a:rPr lang="en-US" sz="4800" spc="300" dirty="0">
                <a:solidFill>
                  <a:schemeClr val="tx1">
                    <a:lumMod val="65000"/>
                    <a:lumOff val="35000"/>
                  </a:schemeClr>
                </a:solidFill>
                <a:latin typeface="Helios Extended Bold"/>
              </a:rPr>
              <a:t> </a:t>
            </a:r>
            <a:r>
              <a:rPr lang="en-US" sz="4800" spc="300" dirty="0" err="1">
                <a:solidFill>
                  <a:schemeClr val="tx1">
                    <a:lumMod val="65000"/>
                    <a:lumOff val="35000"/>
                  </a:schemeClr>
                </a:solidFill>
                <a:latin typeface="Helios Extended Bold"/>
              </a:rPr>
              <a:t>cao-ontslag</a:t>
            </a:r>
            <a:r>
              <a:rPr lang="en-US" sz="4800" spc="300" dirty="0">
                <a:solidFill>
                  <a:schemeClr val="tx1">
                    <a:lumMod val="65000"/>
                    <a:lumOff val="35000"/>
                  </a:schemeClr>
                </a:solidFill>
                <a:latin typeface="Helios Extended Bold"/>
              </a:rPr>
              <a:t> </a:t>
            </a:r>
            <a:r>
              <a:rPr lang="en-US" sz="4800" spc="300" dirty="0" err="1">
                <a:solidFill>
                  <a:schemeClr val="tx1">
                    <a:lumMod val="65000"/>
                    <a:lumOff val="35000"/>
                  </a:schemeClr>
                </a:solidFill>
                <a:latin typeface="Helios Extended Bold"/>
              </a:rPr>
              <a:t>commissie</a:t>
            </a:r>
            <a:endParaRPr lang="en-US" sz="4800" spc="300" dirty="0">
              <a:solidFill>
                <a:schemeClr val="tx1">
                  <a:lumMod val="65000"/>
                  <a:lumOff val="35000"/>
                </a:schemeClr>
              </a:solidFill>
              <a:latin typeface="Helios Extended Bold"/>
            </a:endParaRPr>
          </a:p>
        </p:txBody>
      </p:sp>
      <p:sp>
        <p:nvSpPr>
          <p:cNvPr id="9" name="TextBox 9">
            <a:extLst>
              <a:ext uri="{FF2B5EF4-FFF2-40B4-BE49-F238E27FC236}">
                <a16:creationId xmlns:a16="http://schemas.microsoft.com/office/drawing/2014/main" id="{FDB36D99-1767-2FAB-6674-45432D52BA34}"/>
              </a:ext>
            </a:extLst>
          </p:cNvPr>
          <p:cNvSpPr txBox="1"/>
          <p:nvPr/>
        </p:nvSpPr>
        <p:spPr>
          <a:xfrm>
            <a:off x="304800" y="723900"/>
            <a:ext cx="9372599" cy="11092780"/>
          </a:xfrm>
          <a:prstGeom prst="rect">
            <a:avLst/>
          </a:prstGeom>
        </p:spPr>
        <p:txBody>
          <a:bodyPr wrap="square" lIns="0" tIns="0" rIns="0" bIns="0" rtlCol="0" anchor="t">
            <a:spAutoFit/>
          </a:bodyPr>
          <a:lstStyle/>
          <a:p>
            <a:pPr marL="342900" indent="-342900">
              <a:lnSpc>
                <a:spcPts val="3679"/>
              </a:lnSpc>
              <a:buFont typeface="Arial" panose="020B0604020202020204" pitchFamily="34" charset="0"/>
              <a:buChar char="•"/>
            </a:pPr>
            <a:endParaRPr lang="en-US" sz="32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342900" indent="-342900">
              <a:lnSpc>
                <a:spcPts val="3679"/>
              </a:lnSpc>
              <a:buFont typeface="Arial" panose="020B0604020202020204" pitchFamily="34" charset="0"/>
              <a:buChar char="•"/>
            </a:pPr>
            <a:r>
              <a:rPr lang="en-US" sz="320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Simpele</a:t>
            </a:r>
            <a:r>
              <a:rPr lang="en-US"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320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conclusie</a:t>
            </a:r>
            <a:r>
              <a:rPr lang="en-US"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in </a:t>
            </a:r>
            <a:r>
              <a:rPr lang="en-US" sz="320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vergelijking</a:t>
            </a:r>
            <a:r>
              <a:rPr lang="en-US"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met de </a:t>
            </a:r>
            <a:r>
              <a:rPr lang="en-US" sz="320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andere</a:t>
            </a:r>
            <a:r>
              <a:rPr lang="en-US"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320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vormen</a:t>
            </a:r>
            <a:r>
              <a:rPr lang="en-US"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van </a:t>
            </a:r>
            <a:r>
              <a:rPr lang="en-US" sz="320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alternatieve</a:t>
            </a:r>
            <a:r>
              <a:rPr lang="en-US"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320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geschillenbeslechting</a:t>
            </a:r>
            <a:r>
              <a:rPr lang="en-US"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is er </a:t>
            </a:r>
            <a:r>
              <a:rPr lang="en-US" sz="320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weinig</a:t>
            </a:r>
            <a:r>
              <a:rPr lang="en-US"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320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rechtspraak</a:t>
            </a:r>
            <a:endParaRPr lang="en-US"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342900" indent="-342900">
              <a:lnSpc>
                <a:spcPts val="3679"/>
              </a:lnSpc>
              <a:buFont typeface="Arial" panose="020B0604020202020204" pitchFamily="34" charset="0"/>
              <a:buChar char="•"/>
            </a:pPr>
            <a:endParaRPr lang="en-US"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ts val="3679"/>
              </a:lnSpc>
            </a:pPr>
            <a:r>
              <a:rPr lang="en-US" sz="3200" b="1"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Mogelijke</a:t>
            </a:r>
            <a:r>
              <a:rPr lang="en-US" sz="3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3200" b="1"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oorzaken</a:t>
            </a:r>
            <a:r>
              <a:rPr lang="en-US" sz="3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a:t>
            </a:r>
          </a:p>
          <a:p>
            <a:pPr marL="342900" indent="-342900">
              <a:lnSpc>
                <a:spcPts val="3679"/>
              </a:lnSpc>
              <a:buFont typeface="Arial" panose="020B0604020202020204" pitchFamily="34" charset="0"/>
              <a:buChar char="•"/>
            </a:pPr>
            <a:endParaRPr lang="en-US" sz="32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nl-NL"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Beperkt gebruik van cao-ontslagcommissies:</a:t>
            </a:r>
          </a:p>
          <a:p>
            <a:pPr marL="742950" lvl="1" indent="-285750">
              <a:buFont typeface="Arial" panose="020B0604020202020204" pitchFamily="34" charset="0"/>
              <a:buChar char="•"/>
            </a:pPr>
            <a:r>
              <a:rPr lang="nl-NL"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Cao-onderhandelingen zijn noodzakelijk</a:t>
            </a:r>
          </a:p>
          <a:p>
            <a:pPr marL="742950" lvl="1" indent="-285750">
              <a:buFont typeface="Arial" panose="020B0604020202020204" pitchFamily="34" charset="0"/>
              <a:buChar char="•"/>
            </a:pPr>
            <a:r>
              <a:rPr lang="nl-NL"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Vooral relevant voor grote bedrijven en sectoren en bijbehorende reorganisaties</a:t>
            </a:r>
          </a:p>
          <a:p>
            <a:pPr marL="1200150" lvl="2" indent="-285750">
              <a:buFont typeface="Arial" panose="020B0604020202020204" pitchFamily="34" charset="0"/>
              <a:buChar char="•"/>
            </a:pPr>
            <a:r>
              <a:rPr lang="nl-NL"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Als er dan sprake is van reorganisatie: vso</a:t>
            </a:r>
          </a:p>
          <a:p>
            <a:pPr marL="1200150" lvl="2" indent="-285750">
              <a:buFont typeface="Arial" panose="020B0604020202020204" pitchFamily="34" charset="0"/>
              <a:buChar char="•"/>
            </a:pPr>
            <a:endParaRPr lang="nl-NL"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nl-NL"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Werkgever moet kosten dragen voor commissie</a:t>
            </a:r>
          </a:p>
          <a:p>
            <a:pPr marL="285750" indent="-285750">
              <a:buFont typeface="Arial" panose="020B0604020202020204" pitchFamily="34" charset="0"/>
              <a:buChar char="•"/>
            </a:pPr>
            <a:endParaRPr lang="nl-NL"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nl-NL" sz="32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Uitkomst wordt geaccepteerd door zowel werkgever als werknemer </a:t>
            </a:r>
            <a:r>
              <a:rPr lang="nl-NL" sz="3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a:t>
            </a:r>
            <a:endParaRPr lang="en-US" sz="3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342900" indent="-342900">
              <a:lnSpc>
                <a:spcPts val="3679"/>
              </a:lnSpc>
              <a:buFont typeface="Arial" panose="020B0604020202020204" pitchFamily="34" charset="0"/>
              <a:buChar char="•"/>
            </a:pPr>
            <a:endParaRPr lang="en-US" sz="3200" spc="229" dirty="0">
              <a:solidFill>
                <a:schemeClr val="tx1">
                  <a:lumMod val="65000"/>
                  <a:lumOff val="35000"/>
                </a:schemeClr>
              </a:solidFill>
              <a:latin typeface="Lato"/>
              <a:ea typeface="Lato"/>
              <a:cs typeface="Lato"/>
            </a:endParaRPr>
          </a:p>
          <a:p>
            <a:pPr marL="342900" lvl="0" indent="-342900">
              <a:lnSpc>
                <a:spcPts val="3679"/>
              </a:lnSpc>
              <a:buFont typeface="Arial" panose="020B0604020202020204" pitchFamily="34" charset="0"/>
              <a:buChar char="•"/>
            </a:pPr>
            <a:endParaRPr lang="en-US" sz="3200" dirty="0">
              <a:solidFill>
                <a:schemeClr val="tx1">
                  <a:lumMod val="65000"/>
                  <a:lumOff val="35000"/>
                </a:schemeClr>
              </a:solidFill>
            </a:endParaRPr>
          </a:p>
          <a:p>
            <a:pPr marL="342900" lvl="0" indent="-342900">
              <a:lnSpc>
                <a:spcPts val="3679"/>
              </a:lnSpc>
              <a:buFont typeface="Arial" panose="020B0604020202020204" pitchFamily="34" charset="0"/>
              <a:buChar char="•"/>
            </a:pPr>
            <a:endParaRPr lang="en-US" sz="3200" b="1" spc="229" dirty="0">
              <a:solidFill>
                <a:schemeClr val="tx1">
                  <a:lumMod val="65000"/>
                  <a:lumOff val="35000"/>
                </a:schemeClr>
              </a:solidFill>
              <a:latin typeface="Lato"/>
              <a:ea typeface="Lato"/>
              <a:cs typeface="Lato"/>
            </a:endParaRPr>
          </a:p>
          <a:p>
            <a:pPr lvl="0">
              <a:lnSpc>
                <a:spcPts val="3679"/>
              </a:lnSpc>
            </a:pPr>
            <a:endParaRPr lang="en-US" sz="3200" spc="229" dirty="0">
              <a:solidFill>
                <a:schemeClr val="tx1">
                  <a:lumMod val="65000"/>
                  <a:lumOff val="35000"/>
                </a:schemeClr>
              </a:solidFill>
              <a:highlight>
                <a:srgbClr val="FFFF00"/>
              </a:highlight>
              <a:latin typeface="Lato"/>
              <a:ea typeface="Lato"/>
              <a:cs typeface="Lato"/>
            </a:endParaRPr>
          </a:p>
          <a:p>
            <a:pPr marL="342900" indent="-342900">
              <a:lnSpc>
                <a:spcPts val="3679"/>
              </a:lnSpc>
              <a:buFont typeface="Arial" panose="020B0604020202020204" pitchFamily="34" charset="0"/>
              <a:buChar char="•"/>
            </a:pPr>
            <a:endParaRPr lang="en-US" sz="3200" spc="229" dirty="0">
              <a:solidFill>
                <a:schemeClr val="tx1">
                  <a:lumMod val="65000"/>
                  <a:lumOff val="35000"/>
                </a:schemeClr>
              </a:solidFill>
              <a:highlight>
                <a:srgbClr val="FFFF00"/>
              </a:highlight>
              <a:latin typeface="Lato"/>
              <a:ea typeface="Lato"/>
              <a:cs typeface="Lato"/>
            </a:endParaRPr>
          </a:p>
          <a:p>
            <a:pPr marL="342900" indent="-342900">
              <a:lnSpc>
                <a:spcPts val="3679"/>
              </a:lnSpc>
              <a:buFont typeface="Arial" panose="020B0604020202020204" pitchFamily="34" charset="0"/>
              <a:buChar char="•"/>
            </a:pPr>
            <a:endParaRPr lang="en-US" sz="3200" spc="229" dirty="0">
              <a:solidFill>
                <a:schemeClr val="tx1">
                  <a:lumMod val="65000"/>
                  <a:lumOff val="35000"/>
                </a:schemeClr>
              </a:solidFill>
              <a:latin typeface="Lato"/>
              <a:ea typeface="Lato"/>
              <a:cs typeface="Lato"/>
            </a:endParaRPr>
          </a:p>
        </p:txBody>
      </p:sp>
      <p:pic>
        <p:nvPicPr>
          <p:cNvPr id="2" name="Picture 2" descr="Utrecht University - Wikipedia">
            <a:extLst>
              <a:ext uri="{FF2B5EF4-FFF2-40B4-BE49-F238E27FC236}">
                <a16:creationId xmlns:a16="http://schemas.microsoft.com/office/drawing/2014/main" id="{AFB4EFF5-3DA6-F868-6AF2-78466BB08B69}"/>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7183382" y="9105900"/>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ome - Liber Dock">
            <a:extLst>
              <a:ext uri="{FF2B5EF4-FFF2-40B4-BE49-F238E27FC236}">
                <a16:creationId xmlns:a16="http://schemas.microsoft.com/office/drawing/2014/main" id="{6980F44C-151E-FE59-2328-03199EDF1131}"/>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16019117" y="9024355"/>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161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BD740-5D07-F685-A345-C081505A5D52}"/>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E488E94A-7AB7-EC9C-693F-A0AC5FB1B9F1}"/>
              </a:ext>
            </a:extLst>
          </p:cNvPr>
          <p:cNvSpPr/>
          <p:nvPr/>
        </p:nvSpPr>
        <p:spPr>
          <a:xfrm>
            <a:off x="2286000" y="-226884"/>
            <a:ext cx="19392434" cy="10780584"/>
          </a:xfrm>
          <a:custGeom>
            <a:avLst/>
            <a:gdLst/>
            <a:ahLst/>
            <a:cxnLst/>
            <a:rect l="l" t="t" r="r" b="b"/>
            <a:pathLst>
              <a:path w="987726" h="406400">
                <a:moveTo>
                  <a:pt x="784526" y="0"/>
                </a:moveTo>
                <a:cubicBezTo>
                  <a:pt x="896751" y="0"/>
                  <a:pt x="987726" y="90976"/>
                  <a:pt x="987726" y="203200"/>
                </a:cubicBezTo>
                <a:cubicBezTo>
                  <a:pt x="987726" y="315424"/>
                  <a:pt x="896751" y="406400"/>
                  <a:pt x="784526" y="406400"/>
                </a:cubicBezTo>
                <a:lnTo>
                  <a:pt x="203200" y="406400"/>
                </a:lnTo>
                <a:cubicBezTo>
                  <a:pt x="90976" y="406400"/>
                  <a:pt x="0" y="315424"/>
                  <a:pt x="0" y="203200"/>
                </a:cubicBezTo>
                <a:cubicBezTo>
                  <a:pt x="0" y="90976"/>
                  <a:pt x="90976" y="0"/>
                  <a:pt x="203200" y="0"/>
                </a:cubicBezTo>
                <a:close/>
              </a:path>
            </a:pathLst>
          </a:custGeom>
          <a:solidFill>
            <a:schemeClr val="accent1">
              <a:lumMod val="20000"/>
              <a:lumOff val="80000"/>
              <a:alpha val="80000"/>
            </a:schemeClr>
          </a:solidFill>
        </p:spPr>
        <p:txBody>
          <a:bodyPr/>
          <a:lstStyle/>
          <a:p>
            <a:endParaRPr lang="nl-NL"/>
          </a:p>
        </p:txBody>
      </p:sp>
      <p:sp>
        <p:nvSpPr>
          <p:cNvPr id="16" name="AutoShape 16">
            <a:extLst>
              <a:ext uri="{FF2B5EF4-FFF2-40B4-BE49-F238E27FC236}">
                <a16:creationId xmlns:a16="http://schemas.microsoft.com/office/drawing/2014/main" id="{9FDC16BF-9749-054F-1E32-3E618D80E69E}"/>
              </a:ext>
            </a:extLst>
          </p:cNvPr>
          <p:cNvSpPr/>
          <p:nvPr/>
        </p:nvSpPr>
        <p:spPr>
          <a:xfrm>
            <a:off x="1057275" y="6518072"/>
            <a:ext cx="0" cy="3768928"/>
          </a:xfrm>
          <a:prstGeom prst="line">
            <a:avLst/>
          </a:prstGeom>
          <a:ln w="57150" cap="flat">
            <a:solidFill>
              <a:srgbClr val="4E6E81"/>
            </a:solidFill>
            <a:prstDash val="sysDash"/>
            <a:headEnd type="none" w="sm" len="sm"/>
            <a:tailEnd type="none" w="sm" len="sm"/>
          </a:ln>
        </p:spPr>
        <p:txBody>
          <a:bodyPr/>
          <a:lstStyle/>
          <a:p>
            <a:endParaRPr lang="nl-NL"/>
          </a:p>
        </p:txBody>
      </p:sp>
      <p:sp>
        <p:nvSpPr>
          <p:cNvPr id="22" name="Tekstvak 21">
            <a:extLst>
              <a:ext uri="{FF2B5EF4-FFF2-40B4-BE49-F238E27FC236}">
                <a16:creationId xmlns:a16="http://schemas.microsoft.com/office/drawing/2014/main" id="{8B308AA1-8A12-B118-70ED-46555884BFF8}"/>
              </a:ext>
            </a:extLst>
          </p:cNvPr>
          <p:cNvSpPr txBox="1"/>
          <p:nvPr/>
        </p:nvSpPr>
        <p:spPr>
          <a:xfrm>
            <a:off x="4191000" y="2476499"/>
            <a:ext cx="13659079" cy="1903085"/>
          </a:xfrm>
          <a:prstGeom prst="rect">
            <a:avLst/>
          </a:prstGeom>
          <a:noFill/>
        </p:spPr>
        <p:txBody>
          <a:bodyPr wrap="square" lIns="91440" tIns="45720" rIns="91440" bIns="45720" rtlCol="0" anchor="t">
            <a:spAutoFit/>
          </a:bodyPr>
          <a:lstStyle/>
          <a:p>
            <a:endParaRPr lang="en-US" sz="2800" spc="229" dirty="0">
              <a:solidFill>
                <a:srgbClr val="000000"/>
              </a:solidFill>
              <a:latin typeface="Lato"/>
            </a:endParaRPr>
          </a:p>
          <a:p>
            <a:pPr marL="1257300" lvl="2" indent="-342900">
              <a:lnSpc>
                <a:spcPts val="3679"/>
              </a:lnSpc>
              <a:buFont typeface="Arial" panose="020B0604020202020204" pitchFamily="34" charset="0"/>
              <a:buChar char="•"/>
            </a:pPr>
            <a:endParaRPr lang="en-US" sz="3600" spc="229" dirty="0">
              <a:solidFill>
                <a:srgbClr val="000000"/>
              </a:solidFill>
              <a:latin typeface="Lato"/>
              <a:ea typeface="Lato"/>
              <a:cs typeface="Lato"/>
            </a:endParaRPr>
          </a:p>
          <a:p>
            <a:pPr marL="2171700" lvl="4" indent="-342900">
              <a:lnSpc>
                <a:spcPts val="3679"/>
              </a:lnSpc>
              <a:buFont typeface="Arial" panose="020B0604020202020204" pitchFamily="34" charset="0"/>
              <a:buChar char="•"/>
            </a:pPr>
            <a:endParaRPr lang="en-US" sz="3600" spc="229" dirty="0">
              <a:solidFill>
                <a:srgbClr val="000000"/>
              </a:solidFill>
              <a:latin typeface="Lato"/>
              <a:ea typeface="Lato"/>
              <a:cs typeface="Lato"/>
            </a:endParaRPr>
          </a:p>
          <a:p>
            <a:endParaRPr lang="nl-NL" sz="2800" dirty="0">
              <a:solidFill>
                <a:srgbClr val="000000"/>
              </a:solidFill>
              <a:latin typeface="Calibri"/>
              <a:ea typeface="Calibri"/>
              <a:cs typeface="Calibri"/>
            </a:endParaRPr>
          </a:p>
        </p:txBody>
      </p:sp>
      <p:sp>
        <p:nvSpPr>
          <p:cNvPr id="4" name="Tekstvak 3">
            <a:extLst>
              <a:ext uri="{FF2B5EF4-FFF2-40B4-BE49-F238E27FC236}">
                <a16:creationId xmlns:a16="http://schemas.microsoft.com/office/drawing/2014/main" id="{ECA303A0-3189-9E69-C9D9-4110FFD5BDC7}"/>
              </a:ext>
            </a:extLst>
          </p:cNvPr>
          <p:cNvSpPr txBox="1"/>
          <p:nvPr/>
        </p:nvSpPr>
        <p:spPr>
          <a:xfrm rot="16200000">
            <a:off x="-4690116" y="4586741"/>
            <a:ext cx="10189854" cy="1016368"/>
          </a:xfrm>
          <a:prstGeom prst="rect">
            <a:avLst/>
          </a:prstGeom>
          <a:noFill/>
        </p:spPr>
        <p:txBody>
          <a:bodyPr wrap="square">
            <a:spAutoFit/>
          </a:bodyPr>
          <a:lstStyle/>
          <a:p>
            <a:pPr marL="0" lvl="0" indent="0">
              <a:lnSpc>
                <a:spcPts val="8400"/>
              </a:lnSpc>
            </a:pPr>
            <a:r>
              <a:rPr lang="en-US" sz="3600" spc="300" dirty="0" err="1">
                <a:solidFill>
                  <a:schemeClr val="tx1">
                    <a:lumMod val="65000"/>
                    <a:lumOff val="35000"/>
                  </a:schemeClr>
                </a:solidFill>
                <a:latin typeface="Helios Extended Bold"/>
              </a:rPr>
              <a:t>Voor</a:t>
            </a:r>
            <a:r>
              <a:rPr lang="en-US" sz="3600" spc="300" dirty="0">
                <a:solidFill>
                  <a:schemeClr val="tx1">
                    <a:lumMod val="65000"/>
                    <a:lumOff val="35000"/>
                  </a:schemeClr>
                </a:solidFill>
                <a:latin typeface="Helios Extended Bold"/>
              </a:rPr>
              <a:t>- </a:t>
            </a:r>
            <a:r>
              <a:rPr lang="en-US" sz="3600" spc="300" dirty="0" err="1">
                <a:solidFill>
                  <a:schemeClr val="tx1">
                    <a:lumMod val="65000"/>
                    <a:lumOff val="35000"/>
                  </a:schemeClr>
                </a:solidFill>
                <a:latin typeface="Helios Extended Bold"/>
              </a:rPr>
              <a:t>en</a:t>
            </a:r>
            <a:r>
              <a:rPr lang="en-US" sz="3600" spc="300" dirty="0">
                <a:solidFill>
                  <a:schemeClr val="tx1">
                    <a:lumMod val="65000"/>
                    <a:lumOff val="35000"/>
                  </a:schemeClr>
                </a:solidFill>
                <a:latin typeface="Helios Extended Bold"/>
              </a:rPr>
              <a:t> </a:t>
            </a:r>
            <a:r>
              <a:rPr lang="en-US" sz="3600" spc="300" dirty="0" err="1">
                <a:solidFill>
                  <a:schemeClr val="tx1">
                    <a:lumMod val="65000"/>
                    <a:lumOff val="35000"/>
                  </a:schemeClr>
                </a:solidFill>
                <a:latin typeface="Helios Extended Bold"/>
              </a:rPr>
              <a:t>nadelen</a:t>
            </a:r>
            <a:endParaRPr lang="en-US" sz="3600" spc="300" dirty="0">
              <a:solidFill>
                <a:schemeClr val="tx1">
                  <a:lumMod val="65000"/>
                  <a:lumOff val="35000"/>
                </a:schemeClr>
              </a:solidFill>
              <a:latin typeface="Helios Extended Bold"/>
            </a:endParaRPr>
          </a:p>
        </p:txBody>
      </p:sp>
      <p:pic>
        <p:nvPicPr>
          <p:cNvPr id="5" name="Picture 2" descr="Utrecht University - Wikipedia">
            <a:extLst>
              <a:ext uri="{FF2B5EF4-FFF2-40B4-BE49-F238E27FC236}">
                <a16:creationId xmlns:a16="http://schemas.microsoft.com/office/drawing/2014/main" id="{55A61645-E8EE-1D0A-A68F-36277834581B}"/>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7162117" y="9163521"/>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ome - Liber Dock">
            <a:extLst>
              <a:ext uri="{FF2B5EF4-FFF2-40B4-BE49-F238E27FC236}">
                <a16:creationId xmlns:a16="http://schemas.microsoft.com/office/drawing/2014/main" id="{F5C1D0EA-FF74-92BA-4B4B-8623D9AF96C3}"/>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16019117" y="9144000"/>
            <a:ext cx="1143000" cy="1143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el 7">
            <a:extLst>
              <a:ext uri="{FF2B5EF4-FFF2-40B4-BE49-F238E27FC236}">
                <a16:creationId xmlns:a16="http://schemas.microsoft.com/office/drawing/2014/main" id="{886A6C50-129C-B0F3-B0D1-57D78F66E192}"/>
              </a:ext>
            </a:extLst>
          </p:cNvPr>
          <p:cNvGraphicFramePr>
            <a:graphicFrameLocks noGrp="1"/>
          </p:cNvGraphicFramePr>
          <p:nvPr>
            <p:extLst>
              <p:ext uri="{D42A27DB-BD31-4B8C-83A1-F6EECF244321}">
                <p14:modId xmlns:p14="http://schemas.microsoft.com/office/powerpoint/2010/main" val="911283926"/>
              </p:ext>
            </p:extLst>
          </p:nvPr>
        </p:nvGraphicFramePr>
        <p:xfrm>
          <a:off x="4038600" y="757387"/>
          <a:ext cx="13506677" cy="8675075"/>
        </p:xfrm>
        <a:graphic>
          <a:graphicData uri="http://schemas.openxmlformats.org/drawingml/2006/table">
            <a:tbl>
              <a:tblPr firstRow="1" firstCol="1" bandRow="1"/>
              <a:tblGrid>
                <a:gridCol w="4404731">
                  <a:extLst>
                    <a:ext uri="{9D8B030D-6E8A-4147-A177-3AD203B41FA5}">
                      <a16:colId xmlns:a16="http://schemas.microsoft.com/office/drawing/2014/main" val="856095547"/>
                    </a:ext>
                  </a:extLst>
                </a:gridCol>
                <a:gridCol w="4183992">
                  <a:extLst>
                    <a:ext uri="{9D8B030D-6E8A-4147-A177-3AD203B41FA5}">
                      <a16:colId xmlns:a16="http://schemas.microsoft.com/office/drawing/2014/main" val="592298675"/>
                    </a:ext>
                  </a:extLst>
                </a:gridCol>
                <a:gridCol w="4917954">
                  <a:extLst>
                    <a:ext uri="{9D8B030D-6E8A-4147-A177-3AD203B41FA5}">
                      <a16:colId xmlns:a16="http://schemas.microsoft.com/office/drawing/2014/main" val="351367377"/>
                    </a:ext>
                  </a:extLst>
                </a:gridCol>
              </a:tblGrid>
              <a:tr h="378543">
                <a:tc>
                  <a:txBody>
                    <a:bodyPr/>
                    <a:lstStyle/>
                    <a:p>
                      <a:pPr>
                        <a:lnSpc>
                          <a:spcPct val="115000"/>
                        </a:lnSpc>
                        <a:spcAft>
                          <a:spcPts val="800"/>
                        </a:spcAft>
                      </a:pPr>
                      <a:r>
                        <a:rPr lang="nl-NL" sz="24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Aspect</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b="1"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Voordelen (+)</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b="1"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Nadelen (-)</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1695105"/>
                  </a:ext>
                </a:extLst>
              </a:tr>
              <a:tr h="1902927">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Instellen bij cao</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Kennis van sector/onderneming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Draagvlak bij vakbonden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Flexibel en aanpasbaar</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a:txBody>
                    <a:bodyPr/>
                    <a:lstStyle/>
                    <a:p>
                      <a:pPr>
                        <a:lnSpc>
                          <a:spcPct val="115000"/>
                        </a:lnSpc>
                        <a:spcAft>
                          <a:spcPts val="800"/>
                        </a:spcAft>
                      </a:pPr>
                      <a: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t>Bindingsdiscussies bij </a:t>
                      </a:r>
                      <a:b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br>
                      <a: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t>werknemers (1)</a:t>
                      </a:r>
                      <a:br>
                        <a:rPr lang="nl-NL" sz="24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Weinig eisen aan representativiteit van de vakbonden</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2723508831"/>
                  </a:ext>
                </a:extLst>
              </a:tr>
              <a:tr h="3218246">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Afwijkende ontslagprocedure/</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selectiecriteria</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noFill/>
                  </a:tcPr>
                </a:tc>
                <a:tc>
                  <a:txBody>
                    <a:bodyPr/>
                    <a:lstStyle/>
                    <a:p>
                      <a:pPr>
                        <a:lnSpc>
                          <a:spcPct val="115000"/>
                        </a:lnSpc>
                        <a:spcAft>
                          <a:spcPts val="800"/>
                        </a:spcAft>
                      </a:pPr>
                      <a: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Maatwerk, geen afspiegelingsbeginsel </a:t>
                      </a:r>
                      <a:b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Keuze op bijv. kwaliteit</a:t>
                      </a:r>
                      <a:endParaRPr lang="nl-NL" sz="2400" b="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noFill/>
                  </a:tcPr>
                </a:tc>
                <a:tc>
                  <a:txBody>
                    <a:bodyPr/>
                    <a:lstStyle/>
                    <a:p>
                      <a:pPr>
                        <a:lnSpc>
                          <a:spcPct val="115000"/>
                        </a:lnSpc>
                        <a:spcAft>
                          <a:spcPts val="800"/>
                        </a:spcAft>
                      </a:pPr>
                      <a: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t>Rechter moet procedure/criteria scherp hebben/eigen maken (2)</a:t>
                      </a:r>
                    </a:p>
                    <a:p>
                      <a:pPr>
                        <a:lnSpc>
                          <a:spcPct val="115000"/>
                        </a:lnSpc>
                        <a:spcAft>
                          <a:spcPts val="800"/>
                        </a:spcAft>
                      </a:pPr>
                      <a: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t>Procedure en oordeel moet in orde zijn/kan worden betwist bij de rechter  (3)</a:t>
                      </a:r>
                    </a:p>
                    <a:p>
                      <a:pPr>
                        <a:lnSpc>
                          <a:spcPct val="115000"/>
                        </a:lnSpc>
                        <a:spcAft>
                          <a:spcPts val="800"/>
                        </a:spcAft>
                      </a:pPr>
                      <a: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Subjectievere gronden kan nadelig uitpakken voor werknemers</a:t>
                      </a:r>
                      <a:br>
                        <a:rPr lang="nl-NL" sz="24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noFill/>
                  </a:tcPr>
                </a:tc>
                <a:extLst>
                  <a:ext uri="{0D108BD9-81ED-4DB2-BD59-A6C34878D82A}">
                    <a16:rowId xmlns:a16="http://schemas.microsoft.com/office/drawing/2014/main" val="1592882448"/>
                  </a:ext>
                </a:extLst>
              </a:tr>
              <a:tr h="2052980">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Onafhankelijke commissie</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solidFill>
                      <a:srgbClr val="CCCCCC"/>
                    </a:solidFill>
                  </a:tcPr>
                </a:tc>
                <a:tc>
                  <a:txBody>
                    <a:bodyPr/>
                    <a:lstStyle/>
                    <a:p>
                      <a:pPr>
                        <a:lnSpc>
                          <a:spcPct val="115000"/>
                        </a:lnSpc>
                        <a:spcAft>
                          <a:spcPts val="800"/>
                        </a:spcAft>
                      </a:pPr>
                      <a: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Snellere, mogelijk efficiëntere procedure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Commissie heeft kennis van sector</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Laagdrempeliger dan UWV</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solidFill>
                      <a:srgbClr val="CCCCCC"/>
                    </a:solidFill>
                  </a:tcPr>
                </a:tc>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Moeilijk te organiseren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solidFill>
                      <a:srgbClr val="CCCCCC"/>
                    </a:solidFill>
                  </a:tcPr>
                </a:tc>
                <a:extLst>
                  <a:ext uri="{0D108BD9-81ED-4DB2-BD59-A6C34878D82A}">
                    <a16:rowId xmlns:a16="http://schemas.microsoft.com/office/drawing/2014/main" val="2930540513"/>
                  </a:ext>
                </a:extLst>
              </a:tr>
              <a:tr h="797152">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Financieel</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Lagere juridische kosten, geen UWV-aanvragen</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Ontslagcommissie kost geld, UWV is kosteloos</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4110814"/>
                  </a:ext>
                </a:extLst>
              </a:tr>
            </a:tbl>
          </a:graphicData>
        </a:graphic>
      </p:graphicFrame>
    </p:spTree>
    <p:extLst>
      <p:ext uri="{BB962C8B-B14F-4D97-AF65-F5344CB8AC3E}">
        <p14:creationId xmlns:p14="http://schemas.microsoft.com/office/powerpoint/2010/main" val="591088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33462" y="0"/>
            <a:ext cx="0" cy="3768928"/>
          </a:xfrm>
          <a:prstGeom prst="line">
            <a:avLst/>
          </a:prstGeom>
          <a:ln w="57150" cap="flat">
            <a:solidFill>
              <a:srgbClr val="4E6E81"/>
            </a:solidFill>
            <a:prstDash val="sysDash"/>
            <a:headEnd type="none" w="sm" len="sm"/>
            <a:tailEnd type="none" w="sm" len="sm"/>
          </a:ln>
        </p:spPr>
        <p:txBody>
          <a:bodyPr/>
          <a:lstStyle/>
          <a:p>
            <a:endParaRPr lang="nl-NL"/>
          </a:p>
        </p:txBody>
      </p:sp>
      <p:grpSp>
        <p:nvGrpSpPr>
          <p:cNvPr id="4" name="Group 4"/>
          <p:cNvGrpSpPr/>
          <p:nvPr/>
        </p:nvGrpSpPr>
        <p:grpSpPr>
          <a:xfrm>
            <a:off x="8001007" y="-628065"/>
            <a:ext cx="10286993" cy="10937216"/>
            <a:chOff x="0" y="0"/>
            <a:chExt cx="2709331" cy="2709333"/>
          </a:xfrm>
          <a:solidFill>
            <a:schemeClr val="accent1">
              <a:lumMod val="20000"/>
              <a:lumOff val="80000"/>
            </a:schemeClr>
          </a:solidFill>
        </p:grpSpPr>
        <p:sp>
          <p:nvSpPr>
            <p:cNvPr id="5" name="Freeform 5"/>
            <p:cNvSpPr/>
            <p:nvPr/>
          </p:nvSpPr>
          <p:spPr>
            <a:xfrm>
              <a:off x="0" y="0"/>
              <a:ext cx="2709331" cy="2709333"/>
            </a:xfrm>
            <a:custGeom>
              <a:avLst/>
              <a:gdLst/>
              <a:ahLst/>
              <a:cxnLst/>
              <a:rect l="l" t="t" r="r" b="b"/>
              <a:pathLst>
                <a:path w="2709331" h="2709333">
                  <a:moveTo>
                    <a:pt x="0" y="0"/>
                  </a:moveTo>
                  <a:lnTo>
                    <a:pt x="2709331" y="0"/>
                  </a:lnTo>
                  <a:lnTo>
                    <a:pt x="2709331" y="2709333"/>
                  </a:lnTo>
                  <a:lnTo>
                    <a:pt x="0" y="2709333"/>
                  </a:lnTo>
                  <a:close/>
                </a:path>
              </a:pathLst>
            </a:custGeom>
            <a:grpFill/>
          </p:spPr>
          <p:txBody>
            <a:bodyPr/>
            <a:lstStyle/>
            <a:p>
              <a:endParaRPr lang="nl-NL" dirty="0"/>
            </a:p>
          </p:txBody>
        </p:sp>
        <p:sp>
          <p:nvSpPr>
            <p:cNvPr id="6" name="TextBox 6"/>
            <p:cNvSpPr txBox="1"/>
            <p:nvPr/>
          </p:nvSpPr>
          <p:spPr>
            <a:xfrm>
              <a:off x="0" y="-47625"/>
              <a:ext cx="2709331" cy="2756958"/>
            </a:xfrm>
            <a:prstGeom prst="rect">
              <a:avLst/>
            </a:prstGeom>
            <a:grpFill/>
          </p:spPr>
          <p:txBody>
            <a:bodyPr lIns="50800" tIns="50800" rIns="50800" bIns="50800" rtlCol="0" anchor="ctr"/>
            <a:lstStyle/>
            <a:p>
              <a:pPr algn="ctr">
                <a:lnSpc>
                  <a:spcPts val="3359"/>
                </a:lnSpc>
              </a:pPr>
              <a:endParaRPr/>
            </a:p>
          </p:txBody>
        </p:sp>
      </p:grpSp>
      <p:sp>
        <p:nvSpPr>
          <p:cNvPr id="8" name="TextBox 8"/>
          <p:cNvSpPr txBox="1"/>
          <p:nvPr/>
        </p:nvSpPr>
        <p:spPr>
          <a:xfrm>
            <a:off x="381000" y="3964677"/>
            <a:ext cx="7620007" cy="5310236"/>
          </a:xfrm>
          <a:prstGeom prst="rect">
            <a:avLst/>
          </a:prstGeom>
        </p:spPr>
        <p:txBody>
          <a:bodyPr wrap="square" lIns="0" tIns="0" rIns="0" bIns="0" rtlCol="0" anchor="t">
            <a:spAutoFit/>
          </a:bodyPr>
          <a:lstStyle/>
          <a:p>
            <a:pPr marL="0" lvl="0" indent="0">
              <a:lnSpc>
                <a:spcPts val="8400"/>
              </a:lnSpc>
            </a:pPr>
            <a:r>
              <a:rPr lang="en-US" sz="6000" spc="300" dirty="0">
                <a:solidFill>
                  <a:schemeClr val="tx1">
                    <a:lumMod val="65000"/>
                    <a:lumOff val="35000"/>
                  </a:schemeClr>
                </a:solidFill>
                <a:latin typeface="Helios Extended Bold"/>
              </a:rPr>
              <a:t>(1) Binding </a:t>
            </a:r>
            <a:r>
              <a:rPr lang="en-US" sz="6000" spc="300" dirty="0" err="1">
                <a:solidFill>
                  <a:schemeClr val="tx1">
                    <a:lumMod val="65000"/>
                    <a:lumOff val="35000"/>
                  </a:schemeClr>
                </a:solidFill>
                <a:latin typeface="Helios Extended Bold"/>
              </a:rPr>
              <a:t>aan</a:t>
            </a:r>
            <a:r>
              <a:rPr lang="en-US" sz="6000" spc="300" dirty="0">
                <a:solidFill>
                  <a:schemeClr val="tx1">
                    <a:lumMod val="65000"/>
                    <a:lumOff val="35000"/>
                  </a:schemeClr>
                </a:solidFill>
                <a:latin typeface="Helios Extended Bold"/>
              </a:rPr>
              <a:t> (het </a:t>
            </a:r>
            <a:r>
              <a:rPr lang="en-US" sz="6000" spc="300" dirty="0" err="1">
                <a:solidFill>
                  <a:schemeClr val="tx1">
                    <a:lumMod val="65000"/>
                    <a:lumOff val="35000"/>
                  </a:schemeClr>
                </a:solidFill>
                <a:latin typeface="Helios Extended Bold"/>
              </a:rPr>
              <a:t>oordeel</a:t>
            </a:r>
            <a:r>
              <a:rPr lang="en-US" sz="6000" spc="300" dirty="0">
                <a:solidFill>
                  <a:schemeClr val="tx1">
                    <a:lumMod val="65000"/>
                    <a:lumOff val="35000"/>
                  </a:schemeClr>
                </a:solidFill>
                <a:latin typeface="Helios Extended Bold"/>
              </a:rPr>
              <a:t> van) de </a:t>
            </a:r>
            <a:r>
              <a:rPr lang="en-US" sz="6000" spc="300" dirty="0" err="1">
                <a:solidFill>
                  <a:schemeClr val="tx1">
                    <a:lumMod val="65000"/>
                    <a:lumOff val="35000"/>
                  </a:schemeClr>
                </a:solidFill>
                <a:latin typeface="Helios Extended Bold"/>
              </a:rPr>
              <a:t>ontslag-commissie</a:t>
            </a:r>
            <a:endParaRPr lang="en-US" sz="6000" spc="300" dirty="0">
              <a:solidFill>
                <a:schemeClr val="tx1">
                  <a:lumMod val="65000"/>
                  <a:lumOff val="35000"/>
                </a:schemeClr>
              </a:solidFill>
              <a:latin typeface="Helios Extended Bold"/>
            </a:endParaRPr>
          </a:p>
        </p:txBody>
      </p:sp>
      <p:sp>
        <p:nvSpPr>
          <p:cNvPr id="9" name="TextBox 9"/>
          <p:cNvSpPr txBox="1"/>
          <p:nvPr/>
        </p:nvSpPr>
        <p:spPr>
          <a:xfrm>
            <a:off x="8382000" y="433648"/>
            <a:ext cx="8693050" cy="14758977"/>
          </a:xfrm>
          <a:prstGeom prst="rect">
            <a:avLst/>
          </a:prstGeom>
        </p:spPr>
        <p:txBody>
          <a:bodyPr lIns="0" tIns="0" rIns="0" bIns="0" rtlCol="0" anchor="t">
            <a:spAutoFit/>
          </a:bodyPr>
          <a:lstStyle/>
          <a:p>
            <a:pPr>
              <a:lnSpc>
                <a:spcPct val="115000"/>
              </a:lnSpc>
              <a:spcAft>
                <a:spcPts val="800"/>
              </a:spcAft>
            </a:pPr>
            <a:endParaRPr lang="nl-NL" sz="32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p>
            <a:pPr>
              <a:lnSpc>
                <a:spcPct val="115000"/>
              </a:lnSpc>
              <a:spcAft>
                <a:spcPts val="800"/>
              </a:spcAft>
            </a:pPr>
            <a:r>
              <a:rPr lang="nl-NL" sz="32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 </a:t>
            </a:r>
            <a:r>
              <a:rPr lang="nl-NL" sz="32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Standpunt van de regering</a:t>
            </a:r>
          </a:p>
          <a:p>
            <a:pPr>
              <a:lnSpc>
                <a:spcPct val="115000"/>
              </a:lnSpc>
              <a:spcAft>
                <a:spcPts val="800"/>
              </a:spcAft>
            </a:pPr>
            <a:endParaRPr lang="nl-NL"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indent="-457200">
              <a:lnSpc>
                <a:spcPct val="115000"/>
              </a:lnSpc>
              <a:spcAft>
                <a:spcPts val="800"/>
              </a:spcAft>
              <a:buFont typeface="Arial" panose="020B0604020202020204" pitchFamily="34" charset="0"/>
              <a:buChar char="•"/>
            </a:pPr>
            <a:r>
              <a:rPr lang="nl-NL" sz="32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Als de werkgever gebonden is aan een cao met een ontslagcommissie, bepaalt dit de rechtsgang</a:t>
            </a:r>
            <a:endPar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indent="-457200">
              <a:lnSpc>
                <a:spcPct val="115000"/>
              </a:lnSpc>
              <a:spcAft>
                <a:spcPts val="800"/>
              </a:spcAft>
              <a:buFont typeface="Arial" panose="020B0604020202020204" pitchFamily="34" charset="0"/>
              <a:buChar char="•"/>
            </a:pPr>
            <a:r>
              <a:rPr lang="nl-NL" sz="32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Ongebonden werknemers moeten zich hieraan ook houden, omdat de werkgever toestemming moet vragen voor ontslag</a:t>
            </a:r>
          </a:p>
          <a:p>
            <a:pPr marL="342900" lvl="0" indent="-342900">
              <a:lnSpc>
                <a:spcPct val="115000"/>
              </a:lnSpc>
              <a:spcAft>
                <a:spcPts val="800"/>
              </a:spcAft>
              <a:buSzPts val="1000"/>
              <a:buFont typeface="Symbol" panose="05050102010706020507" pitchFamily="18" charset="2"/>
              <a:buChar char=""/>
              <a:tabLst>
                <a:tab pos="457200" algn="l"/>
              </a:tabLst>
            </a:pPr>
            <a:endParaRPr lang="nl-NL"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lvl="0">
              <a:lnSpc>
                <a:spcPct val="115000"/>
              </a:lnSpc>
              <a:spcAft>
                <a:spcPts val="800"/>
              </a:spcAft>
              <a:buSzPts val="1000"/>
              <a:tabLst>
                <a:tab pos="457200" algn="l"/>
              </a:tabLst>
            </a:pPr>
            <a:r>
              <a:rPr lang="nl-NL" sz="32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Discussie (zonder deze te beslechten): Is dit standpunt juist gelet op het cao-recht? Ongebonden werknemer mag immers toepassing van de cao weigeren</a:t>
            </a:r>
            <a:endParaRPr lang="en-US" sz="3200" spc="229" dirty="0">
              <a:solidFill>
                <a:schemeClr val="tx1">
                  <a:lumMod val="65000"/>
                  <a:lumOff val="35000"/>
                </a:schemeClr>
              </a:solidFill>
              <a:latin typeface="Lato"/>
              <a:ea typeface="Lato"/>
              <a:cs typeface="Lato"/>
            </a:endParaRPr>
          </a:p>
          <a:p>
            <a:pPr marL="457200" indent="-457200">
              <a:lnSpc>
                <a:spcPts val="3679"/>
              </a:lnSpc>
              <a:buFont typeface="Arial" panose="020B0604020202020204" pitchFamily="34" charset="0"/>
              <a:buChar char="•"/>
            </a:pPr>
            <a:endParaRPr lang="en-US" sz="2800" spc="229" dirty="0">
              <a:solidFill>
                <a:srgbClr val="000000"/>
              </a:solidFill>
              <a:latin typeface="Lato"/>
              <a:ea typeface="Lato"/>
              <a:cs typeface="Lato"/>
            </a:endParaRPr>
          </a:p>
          <a:p>
            <a:pPr marL="457200" indent="-457200">
              <a:lnSpc>
                <a:spcPts val="3679"/>
              </a:lnSpc>
              <a:buFont typeface="Arial" panose="020B0604020202020204" pitchFamily="34" charset="0"/>
              <a:buChar char="•"/>
            </a:pPr>
            <a:endParaRPr lang="en-US" sz="2800" spc="229" dirty="0">
              <a:solidFill>
                <a:srgbClr val="000000"/>
              </a:solidFill>
              <a:latin typeface="Lato"/>
              <a:ea typeface="Lato"/>
              <a:cs typeface="Lato"/>
            </a:endParaRPr>
          </a:p>
          <a:p>
            <a:pPr marL="457200" indent="-457200">
              <a:lnSpc>
                <a:spcPts val="3679"/>
              </a:lnSpc>
              <a:buFont typeface="Arial" panose="020B0604020202020204" pitchFamily="34" charset="0"/>
              <a:buChar char="•"/>
            </a:pPr>
            <a:endParaRPr lang="en-US" sz="2800" spc="229" dirty="0">
              <a:solidFill>
                <a:srgbClr val="000000"/>
              </a:solidFill>
              <a:latin typeface="Lato"/>
              <a:ea typeface="Lato"/>
              <a:cs typeface="Lato"/>
            </a:endParaRPr>
          </a:p>
          <a:p>
            <a:pPr marL="342900" lvl="0" indent="-342900">
              <a:lnSpc>
                <a:spcPts val="3679"/>
              </a:lnSpc>
              <a:buFont typeface="Arial"/>
              <a:buChar char="•"/>
            </a:pPr>
            <a:endParaRPr lang="en-US" sz="2400" b="1" spc="229" dirty="0">
              <a:solidFill>
                <a:srgbClr val="000000"/>
              </a:solidFill>
              <a:latin typeface="Lato"/>
              <a:ea typeface="Lato"/>
              <a:cs typeface="Lato"/>
            </a:endParaRPr>
          </a:p>
          <a:p>
            <a:pPr lvl="0">
              <a:lnSpc>
                <a:spcPts val="3679"/>
              </a:lnSpc>
            </a:pPr>
            <a:endParaRPr lang="en-US" sz="2400" b="1" spc="229" dirty="0">
              <a:solidFill>
                <a:srgbClr val="000000"/>
              </a:solidFill>
              <a:latin typeface="Lato"/>
            </a:endParaRPr>
          </a:p>
          <a:p>
            <a:pPr>
              <a:lnSpc>
                <a:spcPts val="3679"/>
              </a:lnSpc>
            </a:pPr>
            <a:endParaRPr lang="en-US" sz="2400" b="1" spc="229" dirty="0">
              <a:solidFill>
                <a:srgbClr val="000000"/>
              </a:solidFill>
              <a:latin typeface="Lato"/>
              <a:ea typeface="Lato"/>
              <a:cs typeface="Lato"/>
            </a:endParaRPr>
          </a:p>
          <a:p>
            <a:pPr marL="342900" indent="-342900">
              <a:lnSpc>
                <a:spcPts val="3679"/>
              </a:lnSpc>
              <a:buFont typeface="Wingdings" pitchFamily="2" charset="2"/>
              <a:buChar char="Ø"/>
            </a:pPr>
            <a:endParaRPr lang="en-US" sz="2400" b="1" spc="229" dirty="0">
              <a:solidFill>
                <a:srgbClr val="000000"/>
              </a:solidFill>
              <a:highlight>
                <a:srgbClr val="FFFF00"/>
              </a:highlight>
              <a:latin typeface="Lato"/>
              <a:ea typeface="Lato"/>
              <a:cs typeface="Lato"/>
            </a:endParaRPr>
          </a:p>
          <a:p>
            <a:pPr>
              <a:lnSpc>
                <a:spcPts val="3679"/>
              </a:lnSpc>
            </a:pPr>
            <a:endParaRPr lang="en-US" sz="2400" b="1" spc="229" dirty="0">
              <a:solidFill>
                <a:srgbClr val="000000"/>
              </a:solidFill>
              <a:highlight>
                <a:srgbClr val="FFFF00"/>
              </a:highlight>
              <a:latin typeface="Lato"/>
              <a:ea typeface="Lato"/>
              <a:cs typeface="Lato"/>
            </a:endParaRPr>
          </a:p>
          <a:p>
            <a:pPr lvl="0">
              <a:lnSpc>
                <a:spcPts val="3679"/>
              </a:lnSpc>
            </a:pPr>
            <a:endParaRPr lang="en-US" sz="2400" spc="229" dirty="0">
              <a:solidFill>
                <a:srgbClr val="000000"/>
              </a:solidFill>
              <a:highlight>
                <a:srgbClr val="FFFF00"/>
              </a:highlight>
              <a:latin typeface="Lato"/>
              <a:ea typeface="Lato"/>
              <a:cs typeface="Lato"/>
            </a:endParaRPr>
          </a:p>
          <a:p>
            <a:pPr marL="342900" lvl="0" indent="-342900">
              <a:lnSpc>
                <a:spcPts val="3679"/>
              </a:lnSpc>
              <a:buFont typeface="Arial" panose="020B0604020202020204" pitchFamily="34" charset="0"/>
              <a:buChar char="•"/>
            </a:pPr>
            <a:endParaRPr lang="en-US" sz="2299" spc="229" dirty="0">
              <a:solidFill>
                <a:srgbClr val="000000"/>
              </a:solidFill>
              <a:highlight>
                <a:srgbClr val="FFFF00"/>
              </a:highlight>
              <a:latin typeface="Lato"/>
              <a:ea typeface="Lato"/>
              <a:cs typeface="Lato"/>
            </a:endParaRPr>
          </a:p>
          <a:p>
            <a:pPr lvl="0">
              <a:lnSpc>
                <a:spcPts val="3679"/>
              </a:lnSpc>
            </a:pPr>
            <a:endParaRPr lang="en-US" sz="2299" spc="229" dirty="0">
              <a:solidFill>
                <a:srgbClr val="000000"/>
              </a:solidFill>
              <a:highlight>
                <a:srgbClr val="FFFF00"/>
              </a:highlight>
              <a:latin typeface="Lato"/>
              <a:ea typeface="Lato"/>
              <a:cs typeface="Lato"/>
            </a:endParaRPr>
          </a:p>
          <a:p>
            <a:pPr marL="342900" lvl="0" indent="-342900">
              <a:lnSpc>
                <a:spcPts val="3679"/>
              </a:lnSpc>
              <a:buFont typeface="Arial" panose="020B0604020202020204" pitchFamily="34" charset="0"/>
              <a:buChar char="•"/>
            </a:pPr>
            <a:endParaRPr lang="en-US" sz="2299" spc="229" dirty="0">
              <a:solidFill>
                <a:srgbClr val="000000"/>
              </a:solidFill>
              <a:highlight>
                <a:srgbClr val="FFFF00"/>
              </a:highlight>
              <a:latin typeface="Lato"/>
              <a:ea typeface="Lato"/>
              <a:cs typeface="Lato"/>
            </a:endParaRPr>
          </a:p>
          <a:p>
            <a:pPr marL="342900" indent="-342900">
              <a:lnSpc>
                <a:spcPts val="3679"/>
              </a:lnSpc>
              <a:buFont typeface="Arial" panose="020B0604020202020204" pitchFamily="34" charset="0"/>
              <a:buChar char="•"/>
            </a:pPr>
            <a:endParaRPr lang="en-US" sz="2299" spc="229" dirty="0">
              <a:solidFill>
                <a:srgbClr val="000000"/>
              </a:solidFill>
              <a:latin typeface="Lato"/>
              <a:ea typeface="Lato"/>
              <a:cs typeface="Lato"/>
            </a:endParaRPr>
          </a:p>
        </p:txBody>
      </p:sp>
      <p:pic>
        <p:nvPicPr>
          <p:cNvPr id="2" name="Picture 2" descr="Utrecht University - Wikipedia">
            <a:extLst>
              <a:ext uri="{FF2B5EF4-FFF2-40B4-BE49-F238E27FC236}">
                <a16:creationId xmlns:a16="http://schemas.microsoft.com/office/drawing/2014/main" id="{46686999-3690-F22B-B658-3C9E6ACFDE70}"/>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7183382" y="9105900"/>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ome - Liber Dock">
            <a:extLst>
              <a:ext uri="{FF2B5EF4-FFF2-40B4-BE49-F238E27FC236}">
                <a16:creationId xmlns:a16="http://schemas.microsoft.com/office/drawing/2014/main" id="{717AE6CB-2732-E286-3F82-80CD833F0408}"/>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16019117" y="9024355"/>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8259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062D6-27B2-2E87-7700-924C0B85BA57}"/>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C4B7ABBD-13C3-40F0-97D2-0185B5839588}"/>
              </a:ext>
            </a:extLst>
          </p:cNvPr>
          <p:cNvSpPr/>
          <p:nvPr/>
        </p:nvSpPr>
        <p:spPr>
          <a:xfrm rot="10800000">
            <a:off x="-3429000" y="1409700"/>
            <a:ext cx="19392434" cy="9140769"/>
          </a:xfrm>
          <a:custGeom>
            <a:avLst/>
            <a:gdLst/>
            <a:ahLst/>
            <a:cxnLst/>
            <a:rect l="l" t="t" r="r" b="b"/>
            <a:pathLst>
              <a:path w="987726" h="406400">
                <a:moveTo>
                  <a:pt x="784526" y="0"/>
                </a:moveTo>
                <a:cubicBezTo>
                  <a:pt x="896751" y="0"/>
                  <a:pt x="987726" y="90976"/>
                  <a:pt x="987726" y="203200"/>
                </a:cubicBezTo>
                <a:cubicBezTo>
                  <a:pt x="987726" y="315424"/>
                  <a:pt x="896751" y="406400"/>
                  <a:pt x="784526" y="406400"/>
                </a:cubicBezTo>
                <a:lnTo>
                  <a:pt x="203200" y="406400"/>
                </a:lnTo>
                <a:cubicBezTo>
                  <a:pt x="90976" y="406400"/>
                  <a:pt x="0" y="315424"/>
                  <a:pt x="0" y="203200"/>
                </a:cubicBezTo>
                <a:cubicBezTo>
                  <a:pt x="0" y="90976"/>
                  <a:pt x="90976" y="0"/>
                  <a:pt x="203200" y="0"/>
                </a:cubicBezTo>
                <a:close/>
              </a:path>
            </a:pathLst>
          </a:custGeom>
          <a:solidFill>
            <a:schemeClr val="accent1">
              <a:lumMod val="20000"/>
              <a:lumOff val="80000"/>
              <a:alpha val="80000"/>
            </a:schemeClr>
          </a:solidFill>
        </p:spPr>
        <p:txBody>
          <a:bodyPr/>
          <a:lstStyle/>
          <a:p>
            <a:pPr>
              <a:lnSpc>
                <a:spcPct val="115000"/>
              </a:lnSpc>
              <a:spcAft>
                <a:spcPts val="800"/>
              </a:spcAft>
            </a:pP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AutoShape 16">
            <a:extLst>
              <a:ext uri="{FF2B5EF4-FFF2-40B4-BE49-F238E27FC236}">
                <a16:creationId xmlns:a16="http://schemas.microsoft.com/office/drawing/2014/main" id="{2C66DB07-3817-8B6F-9752-64655373356B}"/>
              </a:ext>
            </a:extLst>
          </p:cNvPr>
          <p:cNvSpPr/>
          <p:nvPr/>
        </p:nvSpPr>
        <p:spPr>
          <a:xfrm>
            <a:off x="17145000" y="6518072"/>
            <a:ext cx="0" cy="3768928"/>
          </a:xfrm>
          <a:prstGeom prst="line">
            <a:avLst/>
          </a:prstGeom>
          <a:ln w="57150" cap="flat">
            <a:solidFill>
              <a:srgbClr val="4E6E81"/>
            </a:solidFill>
            <a:prstDash val="sysDash"/>
            <a:headEnd type="none" w="sm" len="sm"/>
            <a:tailEnd type="none" w="sm" len="sm"/>
          </a:ln>
        </p:spPr>
        <p:txBody>
          <a:bodyPr/>
          <a:lstStyle/>
          <a:p>
            <a:endParaRPr lang="nl-NL"/>
          </a:p>
        </p:txBody>
      </p:sp>
      <p:sp>
        <p:nvSpPr>
          <p:cNvPr id="22" name="Tekstvak 21">
            <a:extLst>
              <a:ext uri="{FF2B5EF4-FFF2-40B4-BE49-F238E27FC236}">
                <a16:creationId xmlns:a16="http://schemas.microsoft.com/office/drawing/2014/main" id="{CB2318E3-2E8F-D9F9-30A2-1548AE934293}"/>
              </a:ext>
            </a:extLst>
          </p:cNvPr>
          <p:cNvSpPr txBox="1"/>
          <p:nvPr/>
        </p:nvSpPr>
        <p:spPr>
          <a:xfrm>
            <a:off x="990600" y="1883502"/>
            <a:ext cx="14387551" cy="7007046"/>
          </a:xfrm>
          <a:prstGeom prst="rect">
            <a:avLst/>
          </a:prstGeom>
          <a:noFill/>
        </p:spPr>
        <p:txBody>
          <a:bodyPr wrap="square" lIns="91440" tIns="45720" rIns="91440" bIns="45720" rtlCol="0" anchor="t">
            <a:spAutoFit/>
          </a:bodyPr>
          <a:lstStyle/>
          <a:p>
            <a:r>
              <a:rPr lang="nl-NL" sz="3200" b="1" spc="229" dirty="0">
                <a:solidFill>
                  <a:schemeClr val="tx1">
                    <a:lumMod val="65000"/>
                    <a:lumOff val="35000"/>
                  </a:schemeClr>
                </a:solidFill>
                <a:latin typeface="Lato"/>
              </a:rPr>
              <a:t>Is de ontslagcommissie bevoegd tot het verlenen van</a:t>
            </a:r>
          </a:p>
          <a:p>
            <a:r>
              <a:rPr lang="nl-NL" sz="3200" b="1" spc="229" dirty="0">
                <a:solidFill>
                  <a:schemeClr val="tx1">
                    <a:lumMod val="65000"/>
                    <a:lumOff val="35000"/>
                  </a:schemeClr>
                </a:solidFill>
                <a:latin typeface="Lato"/>
              </a:rPr>
              <a:t>toestemming?</a:t>
            </a:r>
          </a:p>
          <a:p>
            <a:endParaRPr lang="nl-NL" sz="3200" b="1" spc="229" dirty="0">
              <a:solidFill>
                <a:schemeClr val="tx1">
                  <a:lumMod val="65000"/>
                  <a:lumOff val="35000"/>
                </a:schemeClr>
              </a:solidFill>
              <a:latin typeface="Lato"/>
            </a:endParaRPr>
          </a:p>
          <a:p>
            <a:r>
              <a:rPr lang="nl-NL" sz="3200" b="1"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Ktr</a:t>
            </a:r>
            <a:r>
              <a:rPr lang="nl-NL"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Den Haag 28 juli 2021, ECLI:NL:RBDHA:2021:8371</a:t>
            </a:r>
          </a:p>
          <a:p>
            <a:endParaRPr lang="nl-NL" sz="3200" spc="229" dirty="0">
              <a:solidFill>
                <a:schemeClr val="tx1">
                  <a:lumMod val="65000"/>
                  <a:lumOff val="35000"/>
                </a:schemeClr>
              </a:solidFill>
              <a:latin typeface="Lato"/>
            </a:endParaRPr>
          </a:p>
          <a:p>
            <a:pPr>
              <a:spcAft>
                <a:spcPts val="800"/>
              </a:spcAft>
            </a:pP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Oordeel:</a:t>
            </a:r>
          </a:p>
          <a:p>
            <a:pPr marL="342900" indent="-342900">
              <a:spcAft>
                <a:spcPts val="800"/>
              </a:spcAft>
              <a:buFont typeface="Arial" panose="020B0604020202020204" pitchFamily="34" charset="0"/>
              <a:buChar char="•"/>
            </a:pPr>
            <a:r>
              <a:rPr lang="nl-NL" sz="3200" b="1"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Nee, niet bevoegd. </a:t>
            </a: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Ongebonden werknemers zijn niet verplicht zich te onderwerpen aan de cao-ontslagcommissie en het oordeel (m.u.v. avv)</a:t>
            </a:r>
          </a:p>
          <a:p>
            <a:pPr>
              <a:spcAft>
                <a:spcPts val="800"/>
              </a:spcAft>
            </a:pPr>
            <a:endPar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spcAft>
                <a:spcPts val="800"/>
              </a:spcAft>
            </a:pP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Motivering:</a:t>
            </a:r>
          </a:p>
          <a:p>
            <a:pPr marL="571500" indent="-571500">
              <a:spcAft>
                <a:spcPts val="800"/>
              </a:spcAft>
              <a:buFont typeface="Arial" panose="020B0604020202020204" pitchFamily="34" charset="0"/>
              <a:buChar char="•"/>
            </a:pP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Een cao is een privaatrechtelijke overeenkomst</a:t>
            </a:r>
          </a:p>
          <a:p>
            <a:pPr marL="571500" indent="-571500">
              <a:spcAft>
                <a:spcPts val="800"/>
              </a:spcAft>
              <a:buFont typeface="Arial" panose="020B0604020202020204" pitchFamily="34" charset="0"/>
              <a:buChar char="•"/>
            </a:pP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Werkgevers kunnen cao’s niet eenzijdig opleggen aan ongebonden werknemers</a:t>
            </a:r>
          </a:p>
        </p:txBody>
      </p:sp>
      <p:sp>
        <p:nvSpPr>
          <p:cNvPr id="2" name="Tekstvak 1">
            <a:extLst>
              <a:ext uri="{FF2B5EF4-FFF2-40B4-BE49-F238E27FC236}">
                <a16:creationId xmlns:a16="http://schemas.microsoft.com/office/drawing/2014/main" id="{89BD3E6F-D8E6-2F60-B4E0-E3DEF53EEA09}"/>
              </a:ext>
            </a:extLst>
          </p:cNvPr>
          <p:cNvSpPr txBox="1"/>
          <p:nvPr/>
        </p:nvSpPr>
        <p:spPr>
          <a:xfrm rot="16200000">
            <a:off x="12765079" y="5112952"/>
            <a:ext cx="9140770" cy="1003480"/>
          </a:xfrm>
          <a:prstGeom prst="rect">
            <a:avLst/>
          </a:prstGeom>
          <a:noFill/>
        </p:spPr>
        <p:txBody>
          <a:bodyPr wrap="square">
            <a:spAutoFit/>
          </a:bodyPr>
          <a:lstStyle/>
          <a:p>
            <a:pPr marL="0" lvl="0" indent="0">
              <a:lnSpc>
                <a:spcPts val="8400"/>
              </a:lnSpc>
            </a:pPr>
            <a:r>
              <a:rPr lang="en-US" sz="3200" spc="300" dirty="0">
                <a:solidFill>
                  <a:schemeClr val="tx1">
                    <a:lumMod val="65000"/>
                    <a:lumOff val="35000"/>
                  </a:schemeClr>
                </a:solidFill>
                <a:latin typeface="Helios Extended Bold"/>
              </a:rPr>
              <a:t>(1) Binding</a:t>
            </a:r>
          </a:p>
        </p:txBody>
      </p:sp>
      <p:pic>
        <p:nvPicPr>
          <p:cNvPr id="4" name="Picture 2" descr="Utrecht University - Wikipedia">
            <a:extLst>
              <a:ext uri="{FF2B5EF4-FFF2-40B4-BE49-F238E27FC236}">
                <a16:creationId xmlns:a16="http://schemas.microsoft.com/office/drawing/2014/main" id="{3265877D-6A1A-3651-04D7-FF1B911B63D6}"/>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186036" y="9205166"/>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ome - Liber Dock">
            <a:extLst>
              <a:ext uri="{FF2B5EF4-FFF2-40B4-BE49-F238E27FC236}">
                <a16:creationId xmlns:a16="http://schemas.microsoft.com/office/drawing/2014/main" id="{57C2E890-0607-724F-6677-C84DBC762981}"/>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21771" y="9123621"/>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751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5EC47-FECE-2B40-A35F-7608061D183E}"/>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C9E1E0BE-C222-2701-9C9C-47EBE924CE07}"/>
              </a:ext>
            </a:extLst>
          </p:cNvPr>
          <p:cNvSpPr/>
          <p:nvPr/>
        </p:nvSpPr>
        <p:spPr>
          <a:xfrm>
            <a:off x="2362204" y="1714500"/>
            <a:ext cx="19392434" cy="8598195"/>
          </a:xfrm>
          <a:custGeom>
            <a:avLst/>
            <a:gdLst/>
            <a:ahLst/>
            <a:cxnLst/>
            <a:rect l="l" t="t" r="r" b="b"/>
            <a:pathLst>
              <a:path w="987726" h="406400">
                <a:moveTo>
                  <a:pt x="784526" y="0"/>
                </a:moveTo>
                <a:cubicBezTo>
                  <a:pt x="896751" y="0"/>
                  <a:pt x="987726" y="90976"/>
                  <a:pt x="987726" y="203200"/>
                </a:cubicBezTo>
                <a:cubicBezTo>
                  <a:pt x="987726" y="315424"/>
                  <a:pt x="896751" y="406400"/>
                  <a:pt x="784526" y="406400"/>
                </a:cubicBezTo>
                <a:lnTo>
                  <a:pt x="203200" y="406400"/>
                </a:lnTo>
                <a:cubicBezTo>
                  <a:pt x="90976" y="406400"/>
                  <a:pt x="0" y="315424"/>
                  <a:pt x="0" y="203200"/>
                </a:cubicBezTo>
                <a:cubicBezTo>
                  <a:pt x="0" y="90976"/>
                  <a:pt x="90976" y="0"/>
                  <a:pt x="203200" y="0"/>
                </a:cubicBezTo>
                <a:close/>
              </a:path>
            </a:pathLst>
          </a:custGeom>
          <a:solidFill>
            <a:schemeClr val="accent1">
              <a:lumMod val="20000"/>
              <a:lumOff val="80000"/>
              <a:alpha val="80000"/>
            </a:schemeClr>
          </a:solidFill>
        </p:spPr>
        <p:txBody>
          <a:bodyPr/>
          <a:lstStyle/>
          <a:p>
            <a:endParaRPr lang="nl-NL"/>
          </a:p>
        </p:txBody>
      </p:sp>
      <p:sp>
        <p:nvSpPr>
          <p:cNvPr id="16" name="AutoShape 16">
            <a:extLst>
              <a:ext uri="{FF2B5EF4-FFF2-40B4-BE49-F238E27FC236}">
                <a16:creationId xmlns:a16="http://schemas.microsoft.com/office/drawing/2014/main" id="{3440475E-A691-9942-E9D5-B6C4F49C8BE9}"/>
              </a:ext>
            </a:extLst>
          </p:cNvPr>
          <p:cNvSpPr/>
          <p:nvPr/>
        </p:nvSpPr>
        <p:spPr>
          <a:xfrm>
            <a:off x="1057275" y="6518072"/>
            <a:ext cx="0" cy="3768928"/>
          </a:xfrm>
          <a:prstGeom prst="line">
            <a:avLst/>
          </a:prstGeom>
          <a:ln w="57150" cap="flat">
            <a:solidFill>
              <a:srgbClr val="4E6E81"/>
            </a:solidFill>
            <a:prstDash val="sysDash"/>
            <a:headEnd type="none" w="sm" len="sm"/>
            <a:tailEnd type="none" w="sm" len="sm"/>
          </a:ln>
        </p:spPr>
        <p:txBody>
          <a:bodyPr/>
          <a:lstStyle/>
          <a:p>
            <a:endParaRPr lang="nl-NL"/>
          </a:p>
        </p:txBody>
      </p:sp>
      <p:sp>
        <p:nvSpPr>
          <p:cNvPr id="22" name="Tekstvak 21">
            <a:extLst>
              <a:ext uri="{FF2B5EF4-FFF2-40B4-BE49-F238E27FC236}">
                <a16:creationId xmlns:a16="http://schemas.microsoft.com/office/drawing/2014/main" id="{204C66B2-F01C-210D-49BD-7A16B42DAD71}"/>
              </a:ext>
            </a:extLst>
          </p:cNvPr>
          <p:cNvSpPr txBox="1"/>
          <p:nvPr/>
        </p:nvSpPr>
        <p:spPr>
          <a:xfrm>
            <a:off x="4006173" y="1791621"/>
            <a:ext cx="13672227" cy="8488478"/>
          </a:xfrm>
          <a:prstGeom prst="rect">
            <a:avLst/>
          </a:prstGeom>
          <a:noFill/>
        </p:spPr>
        <p:txBody>
          <a:bodyPr wrap="square" lIns="91440" tIns="45720" rIns="91440" bIns="45720" rtlCol="0" anchor="t">
            <a:spAutoFit/>
          </a:bodyPr>
          <a:lstStyle/>
          <a:p>
            <a:endParaRPr lang="en-US" sz="32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indent="-457200">
              <a:buFont typeface="Arial" panose="020B0604020202020204" pitchFamily="34" charset="0"/>
              <a:buChar char="•"/>
            </a:pPr>
            <a:endParaRPr lang="en-US" sz="3200" b="1"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5000"/>
              </a:lnSpc>
              <a:spcAft>
                <a:spcPts val="800"/>
              </a:spcAft>
            </a:pPr>
            <a:endParaRPr lang="nl-NL" sz="32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p>
            <a:pPr>
              <a:lnSpc>
                <a:spcPct val="115000"/>
              </a:lnSpc>
              <a:spcAft>
                <a:spcPts val="800"/>
              </a:spcAft>
            </a:pPr>
            <a:r>
              <a:rPr lang="nl-NL" sz="3200" b="1" kern="0" dirty="0" err="1">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Kt</a:t>
            </a:r>
            <a:r>
              <a:rPr lang="nl-NL" sz="3200" b="1"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r</a:t>
            </a:r>
            <a:r>
              <a:rPr lang="nl-NL"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a:t>
            </a:r>
            <a:r>
              <a:rPr lang="nl-NL" sz="32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 Den Haag 15 december 2021, ECLI:NL:RBDHA:2021:15498</a:t>
            </a:r>
            <a:endParaRPr lang="nl-NL" sz="3200" b="1"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p>
            <a:pPr>
              <a:spcAft>
                <a:spcPts val="800"/>
              </a:spcAft>
            </a:pPr>
            <a:endParaRPr lang="nl-NL" sz="3200" spc="229" dirty="0">
              <a:solidFill>
                <a:schemeClr val="tx1">
                  <a:lumMod val="65000"/>
                  <a:lumOff val="35000"/>
                </a:schemeClr>
              </a:solidFill>
              <a:latin typeface="Lato"/>
            </a:endParaRPr>
          </a:p>
          <a:p>
            <a:pPr>
              <a:spcAft>
                <a:spcPts val="800"/>
              </a:spcAft>
            </a:pPr>
            <a:r>
              <a:rPr lang="nl-NL" sz="3200" spc="229" dirty="0">
                <a:solidFill>
                  <a:schemeClr val="tx1">
                    <a:lumMod val="65000"/>
                    <a:lumOff val="35000"/>
                  </a:schemeClr>
                </a:solidFill>
                <a:latin typeface="Lato"/>
              </a:rPr>
              <a:t>⚖ </a:t>
            </a: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Oordeel:</a:t>
            </a:r>
          </a:p>
          <a:p>
            <a:pPr marL="457200" indent="-457200">
              <a:spcAft>
                <a:spcPts val="800"/>
              </a:spcAft>
              <a:buFont typeface="Arial" panose="020B0604020202020204" pitchFamily="34" charset="0"/>
              <a:buChar char="•"/>
            </a:pPr>
            <a:r>
              <a:rPr lang="nl-NL" sz="3200" b="1"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Ja, wel bevoegd</a:t>
            </a: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Gebondenheid van de werknemer aan de cao is geen voorwaarde voor de geldigheid van de toestemming van de ontslagcommissie</a:t>
            </a:r>
          </a:p>
          <a:p>
            <a:pPr lvl="0">
              <a:spcAft>
                <a:spcPts val="800"/>
              </a:spcAft>
              <a:buSzPts val="1000"/>
              <a:tabLst>
                <a:tab pos="457200" algn="l"/>
              </a:tabLst>
            </a:pPr>
            <a:endParaRPr lang="nl-NL" sz="32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spcAft>
                <a:spcPts val="800"/>
              </a:spcAft>
            </a:pPr>
            <a:r>
              <a:rPr lang="nl-NL" sz="32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Motivering:</a:t>
            </a:r>
          </a:p>
          <a:p>
            <a:pPr marL="342900" indent="-342900">
              <a:spcAft>
                <a:spcPts val="800"/>
              </a:spcAft>
              <a:buFont typeface="Arial" panose="020B0604020202020204" pitchFamily="34" charset="0"/>
              <a:buChar char="•"/>
            </a:pP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Parlementaire geschiedenis: "toepasselijke cao" vervangen door "bij cao".</a:t>
            </a:r>
          </a:p>
          <a:p>
            <a:pPr marL="342900" indent="-342900">
              <a:spcAft>
                <a:spcPts val="800"/>
              </a:spcAft>
              <a:buFont typeface="Arial" panose="020B0604020202020204" pitchFamily="34" charset="0"/>
              <a:buChar char="•"/>
            </a:pP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Dit suggereert dat binding van de werkgever volstaat</a:t>
            </a:r>
          </a:p>
          <a:p>
            <a:pPr marL="342900" indent="-342900">
              <a:buFont typeface="Arial" panose="020B0604020202020204" pitchFamily="34" charset="0"/>
              <a:buChar char="•"/>
            </a:pPr>
            <a:endParaRPr lang="en-US" sz="3200" spc="229" dirty="0">
              <a:solidFill>
                <a:srgbClr val="000000"/>
              </a:solidFill>
              <a:latin typeface="Lato" panose="020F0502020204030203" pitchFamily="34" charset="0"/>
              <a:ea typeface="Lato" panose="020F0502020204030203" pitchFamily="34" charset="0"/>
              <a:cs typeface="Lato" panose="020F0502020204030203" pitchFamily="34" charset="0"/>
            </a:endParaRPr>
          </a:p>
          <a:p>
            <a:endParaRPr lang="nl-NL" sz="2800" dirty="0">
              <a:solidFill>
                <a:srgbClr val="000000"/>
              </a:solidFill>
              <a:latin typeface="Calibri"/>
              <a:ea typeface="Calibri"/>
              <a:cs typeface="Calibri"/>
            </a:endParaRPr>
          </a:p>
        </p:txBody>
      </p:sp>
      <p:sp>
        <p:nvSpPr>
          <p:cNvPr id="4" name="Tekstvak 3">
            <a:extLst>
              <a:ext uri="{FF2B5EF4-FFF2-40B4-BE49-F238E27FC236}">
                <a16:creationId xmlns:a16="http://schemas.microsoft.com/office/drawing/2014/main" id="{9113F708-EEFF-9347-3ACA-CFD45CE6D622}"/>
              </a:ext>
            </a:extLst>
          </p:cNvPr>
          <p:cNvSpPr txBox="1"/>
          <p:nvPr/>
        </p:nvSpPr>
        <p:spPr>
          <a:xfrm rot="16200000">
            <a:off x="-4213866" y="5069436"/>
            <a:ext cx="9237353" cy="1003480"/>
          </a:xfrm>
          <a:prstGeom prst="rect">
            <a:avLst/>
          </a:prstGeom>
          <a:noFill/>
        </p:spPr>
        <p:txBody>
          <a:bodyPr wrap="square">
            <a:spAutoFit/>
          </a:bodyPr>
          <a:lstStyle/>
          <a:p>
            <a:pPr marL="0" lvl="0" indent="0">
              <a:lnSpc>
                <a:spcPts val="8400"/>
              </a:lnSpc>
            </a:pPr>
            <a:r>
              <a:rPr lang="en-US" sz="3200" spc="300" dirty="0">
                <a:solidFill>
                  <a:schemeClr val="tx1">
                    <a:lumMod val="65000"/>
                    <a:lumOff val="35000"/>
                  </a:schemeClr>
                </a:solidFill>
                <a:latin typeface="Helios Extended Bold"/>
              </a:rPr>
              <a:t>(1) Binding</a:t>
            </a:r>
          </a:p>
        </p:txBody>
      </p:sp>
      <p:pic>
        <p:nvPicPr>
          <p:cNvPr id="2" name="Picture 2" descr="Utrecht University - Wikipedia">
            <a:extLst>
              <a:ext uri="{FF2B5EF4-FFF2-40B4-BE49-F238E27FC236}">
                <a16:creationId xmlns:a16="http://schemas.microsoft.com/office/drawing/2014/main" id="{D8B331D0-CF90-9286-DBAA-6105DA6622D8}"/>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7183382" y="9105900"/>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ome - Liber Dock">
            <a:extLst>
              <a:ext uri="{FF2B5EF4-FFF2-40B4-BE49-F238E27FC236}">
                <a16:creationId xmlns:a16="http://schemas.microsoft.com/office/drawing/2014/main" id="{5F514044-69C8-4D2F-87D8-DFC5BD8DFEF0}"/>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16019117" y="9024355"/>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0980E937-2245-9453-37C2-54BA27E823EF}"/>
              </a:ext>
            </a:extLst>
          </p:cNvPr>
          <p:cNvSpPr txBox="1"/>
          <p:nvPr/>
        </p:nvSpPr>
        <p:spPr>
          <a:xfrm>
            <a:off x="1057275" y="352334"/>
            <a:ext cx="10925908" cy="1200329"/>
          </a:xfrm>
          <a:prstGeom prst="rect">
            <a:avLst/>
          </a:prstGeom>
          <a:noFill/>
        </p:spPr>
        <p:txBody>
          <a:bodyPr wrap="square">
            <a:spAutoFit/>
          </a:bodyPr>
          <a:lstStyle/>
          <a:p>
            <a:r>
              <a:rPr lang="nl-NL" sz="3600" b="1" spc="229" dirty="0">
                <a:solidFill>
                  <a:schemeClr val="tx1">
                    <a:lumMod val="65000"/>
                    <a:lumOff val="35000"/>
                  </a:schemeClr>
                </a:solidFill>
                <a:latin typeface="Lato"/>
              </a:rPr>
              <a:t>Is de ontslagcommissie bevoegd tot het verlenen van toestemming?</a:t>
            </a:r>
          </a:p>
        </p:txBody>
      </p:sp>
    </p:spTree>
    <p:extLst>
      <p:ext uri="{BB962C8B-B14F-4D97-AF65-F5344CB8AC3E}">
        <p14:creationId xmlns:p14="http://schemas.microsoft.com/office/powerpoint/2010/main" val="3283691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6B431-52DD-ABF1-7E17-35306112BEB2}"/>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17587A3C-02D7-9D05-DF2B-54FBD20D8DF7}"/>
              </a:ext>
            </a:extLst>
          </p:cNvPr>
          <p:cNvSpPr/>
          <p:nvPr/>
        </p:nvSpPr>
        <p:spPr>
          <a:xfrm rot="10800000">
            <a:off x="-3429000" y="1409700"/>
            <a:ext cx="19392434" cy="9140769"/>
          </a:xfrm>
          <a:custGeom>
            <a:avLst/>
            <a:gdLst/>
            <a:ahLst/>
            <a:cxnLst/>
            <a:rect l="l" t="t" r="r" b="b"/>
            <a:pathLst>
              <a:path w="987726" h="406400">
                <a:moveTo>
                  <a:pt x="784526" y="0"/>
                </a:moveTo>
                <a:cubicBezTo>
                  <a:pt x="896751" y="0"/>
                  <a:pt x="987726" y="90976"/>
                  <a:pt x="987726" y="203200"/>
                </a:cubicBezTo>
                <a:cubicBezTo>
                  <a:pt x="987726" y="315424"/>
                  <a:pt x="896751" y="406400"/>
                  <a:pt x="784526" y="406400"/>
                </a:cubicBezTo>
                <a:lnTo>
                  <a:pt x="203200" y="406400"/>
                </a:lnTo>
                <a:cubicBezTo>
                  <a:pt x="90976" y="406400"/>
                  <a:pt x="0" y="315424"/>
                  <a:pt x="0" y="203200"/>
                </a:cubicBezTo>
                <a:cubicBezTo>
                  <a:pt x="0" y="90976"/>
                  <a:pt x="90976" y="0"/>
                  <a:pt x="203200" y="0"/>
                </a:cubicBezTo>
                <a:close/>
              </a:path>
            </a:pathLst>
          </a:custGeom>
          <a:solidFill>
            <a:schemeClr val="accent1">
              <a:lumMod val="20000"/>
              <a:lumOff val="80000"/>
              <a:alpha val="80000"/>
            </a:schemeClr>
          </a:solidFill>
        </p:spPr>
        <p:txBody>
          <a:bodyPr/>
          <a:lstStyle/>
          <a:p>
            <a:pPr>
              <a:lnSpc>
                <a:spcPct val="115000"/>
              </a:lnSpc>
              <a:spcAft>
                <a:spcPts val="800"/>
              </a:spcAft>
            </a:pP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AutoShape 16">
            <a:extLst>
              <a:ext uri="{FF2B5EF4-FFF2-40B4-BE49-F238E27FC236}">
                <a16:creationId xmlns:a16="http://schemas.microsoft.com/office/drawing/2014/main" id="{022CF70C-9B86-F25A-3824-89FF7B8B8ED9}"/>
              </a:ext>
            </a:extLst>
          </p:cNvPr>
          <p:cNvSpPr/>
          <p:nvPr/>
        </p:nvSpPr>
        <p:spPr>
          <a:xfrm>
            <a:off x="17145000" y="6518072"/>
            <a:ext cx="0" cy="3768928"/>
          </a:xfrm>
          <a:prstGeom prst="line">
            <a:avLst/>
          </a:prstGeom>
          <a:ln w="57150" cap="flat">
            <a:solidFill>
              <a:srgbClr val="4E6E81"/>
            </a:solidFill>
            <a:prstDash val="sysDash"/>
            <a:headEnd type="none" w="sm" len="sm"/>
            <a:tailEnd type="none" w="sm" len="sm"/>
          </a:ln>
        </p:spPr>
        <p:txBody>
          <a:bodyPr/>
          <a:lstStyle/>
          <a:p>
            <a:endParaRPr lang="nl-NL"/>
          </a:p>
        </p:txBody>
      </p:sp>
      <p:sp>
        <p:nvSpPr>
          <p:cNvPr id="22" name="Tekstvak 21">
            <a:extLst>
              <a:ext uri="{FF2B5EF4-FFF2-40B4-BE49-F238E27FC236}">
                <a16:creationId xmlns:a16="http://schemas.microsoft.com/office/drawing/2014/main" id="{4733A6C9-0417-E833-BB5F-A8DC1BF46306}"/>
              </a:ext>
            </a:extLst>
          </p:cNvPr>
          <p:cNvSpPr txBox="1"/>
          <p:nvPr/>
        </p:nvSpPr>
        <p:spPr>
          <a:xfrm>
            <a:off x="593271" y="888393"/>
            <a:ext cx="14387551" cy="7991931"/>
          </a:xfrm>
          <a:prstGeom prst="rect">
            <a:avLst/>
          </a:prstGeom>
          <a:noFill/>
        </p:spPr>
        <p:txBody>
          <a:bodyPr wrap="square" lIns="91440" tIns="45720" rIns="91440" bIns="45720" rtlCol="0" anchor="t">
            <a:spAutoFit/>
          </a:bodyPr>
          <a:lstStyle/>
          <a:p>
            <a:endParaRPr lang="nl-NL" sz="3200" b="1" spc="229" dirty="0">
              <a:solidFill>
                <a:schemeClr val="tx1">
                  <a:lumMod val="65000"/>
                  <a:lumOff val="35000"/>
                </a:schemeClr>
              </a:solidFill>
              <a:latin typeface="Lato"/>
            </a:endParaRPr>
          </a:p>
          <a:p>
            <a:endParaRPr lang="nl-NL"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r>
              <a:rPr lang="nl-NL"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Hof Den Haag 19 april 2022, ECLI:NL:GHDHA:2022:585 (hoger beroep</a:t>
            </a:r>
          </a:p>
          <a:p>
            <a:r>
              <a:rPr lang="nl-NL"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in de zaak van 28 juli 2021 met oordeel: binding werknemer is vereist)</a:t>
            </a:r>
          </a:p>
          <a:p>
            <a:endParaRPr lang="nl-NL" sz="3200" spc="229" dirty="0">
              <a:solidFill>
                <a:schemeClr val="tx1">
                  <a:lumMod val="65000"/>
                  <a:lumOff val="35000"/>
                </a:schemeClr>
              </a:solidFill>
              <a:latin typeface="Lato"/>
            </a:endParaRPr>
          </a:p>
          <a:p>
            <a:pPr>
              <a:spcAft>
                <a:spcPts val="800"/>
              </a:spcAft>
            </a:pP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Oordeel:</a:t>
            </a:r>
          </a:p>
          <a:p>
            <a:pPr marL="342900" indent="-342900">
              <a:spcAft>
                <a:spcPts val="800"/>
              </a:spcAft>
              <a:buFont typeface="Arial" panose="020B0604020202020204" pitchFamily="34" charset="0"/>
              <a:buChar char="•"/>
            </a:pPr>
            <a:r>
              <a:rPr lang="nl-NL" sz="3200" b="1"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Ja, wel bevoegd</a:t>
            </a: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Binding van de werkgever aan de betreffende cao is voldoende, werknemer hoeft niet gebonden te zijn. Rechter heeft onterecht de opzegging vernietigd</a:t>
            </a:r>
          </a:p>
          <a:p>
            <a:pPr>
              <a:spcAft>
                <a:spcPts val="800"/>
              </a:spcAft>
            </a:pPr>
            <a:endPar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spcAft>
                <a:spcPts val="800"/>
              </a:spcAft>
            </a:pP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Motivering:</a:t>
            </a:r>
          </a:p>
          <a:p>
            <a:pPr marL="571500" indent="-571500">
              <a:spcAft>
                <a:spcPts val="800"/>
              </a:spcAft>
              <a:buFont typeface="Arial" panose="020B0604020202020204" pitchFamily="34" charset="0"/>
              <a:buChar char="•"/>
            </a:pP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Binding werkgever centraal stellen voorkomt rechtsonzekerheid en onwerkbare situaties</a:t>
            </a:r>
          </a:p>
          <a:p>
            <a:pPr marL="571500" indent="-571500">
              <a:spcAft>
                <a:spcPts val="800"/>
              </a:spcAft>
              <a:buFont typeface="Arial" panose="020B0604020202020204" pitchFamily="34" charset="0"/>
              <a:buChar char="•"/>
            </a:pP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Sluit aan bij de lijn in rechtspraak/literatuur omtrent binding van ongebonden werknemer aan afwijkingen van driekwartdwingend recht</a:t>
            </a:r>
          </a:p>
        </p:txBody>
      </p:sp>
      <p:sp>
        <p:nvSpPr>
          <p:cNvPr id="2" name="Tekstvak 1">
            <a:extLst>
              <a:ext uri="{FF2B5EF4-FFF2-40B4-BE49-F238E27FC236}">
                <a16:creationId xmlns:a16="http://schemas.microsoft.com/office/drawing/2014/main" id="{4546EA23-BD15-CFA9-9FCC-1A593A2021B4}"/>
              </a:ext>
            </a:extLst>
          </p:cNvPr>
          <p:cNvSpPr txBox="1"/>
          <p:nvPr/>
        </p:nvSpPr>
        <p:spPr>
          <a:xfrm rot="16200000">
            <a:off x="12414375" y="4762248"/>
            <a:ext cx="9842177" cy="1003480"/>
          </a:xfrm>
          <a:prstGeom prst="rect">
            <a:avLst/>
          </a:prstGeom>
          <a:noFill/>
        </p:spPr>
        <p:txBody>
          <a:bodyPr wrap="square">
            <a:spAutoFit/>
          </a:bodyPr>
          <a:lstStyle/>
          <a:p>
            <a:pPr marL="0" lvl="0" indent="0">
              <a:lnSpc>
                <a:spcPts val="8400"/>
              </a:lnSpc>
            </a:pPr>
            <a:r>
              <a:rPr lang="en-US" sz="3200" spc="300" dirty="0">
                <a:solidFill>
                  <a:schemeClr val="tx1">
                    <a:lumMod val="65000"/>
                    <a:lumOff val="35000"/>
                  </a:schemeClr>
                </a:solidFill>
                <a:latin typeface="Helios Extended Bold"/>
              </a:rPr>
              <a:t>(1) Binding</a:t>
            </a:r>
          </a:p>
        </p:txBody>
      </p:sp>
      <p:pic>
        <p:nvPicPr>
          <p:cNvPr id="4" name="Picture 2" descr="Utrecht University - Wikipedia">
            <a:extLst>
              <a:ext uri="{FF2B5EF4-FFF2-40B4-BE49-F238E27FC236}">
                <a16:creationId xmlns:a16="http://schemas.microsoft.com/office/drawing/2014/main" id="{A55AEC23-E82E-A1AF-E2AE-F2197A016E57}"/>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186036" y="9205166"/>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ome - Liber Dock">
            <a:extLst>
              <a:ext uri="{FF2B5EF4-FFF2-40B4-BE49-F238E27FC236}">
                <a16:creationId xmlns:a16="http://schemas.microsoft.com/office/drawing/2014/main" id="{61F88F82-2C3E-9E32-0E02-8EA3F5656CCF}"/>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21771" y="9123621"/>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468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703F6-A716-C868-A5E6-246E3DC7E4D8}"/>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301826BC-1B96-47B8-AB55-D253E442A98D}"/>
              </a:ext>
            </a:extLst>
          </p:cNvPr>
          <p:cNvSpPr/>
          <p:nvPr/>
        </p:nvSpPr>
        <p:spPr>
          <a:xfrm>
            <a:off x="2362204" y="1714500"/>
            <a:ext cx="19392434" cy="8598195"/>
          </a:xfrm>
          <a:custGeom>
            <a:avLst/>
            <a:gdLst/>
            <a:ahLst/>
            <a:cxnLst/>
            <a:rect l="l" t="t" r="r" b="b"/>
            <a:pathLst>
              <a:path w="987726" h="406400">
                <a:moveTo>
                  <a:pt x="784526" y="0"/>
                </a:moveTo>
                <a:cubicBezTo>
                  <a:pt x="896751" y="0"/>
                  <a:pt x="987726" y="90976"/>
                  <a:pt x="987726" y="203200"/>
                </a:cubicBezTo>
                <a:cubicBezTo>
                  <a:pt x="987726" y="315424"/>
                  <a:pt x="896751" y="406400"/>
                  <a:pt x="784526" y="406400"/>
                </a:cubicBezTo>
                <a:lnTo>
                  <a:pt x="203200" y="406400"/>
                </a:lnTo>
                <a:cubicBezTo>
                  <a:pt x="90976" y="406400"/>
                  <a:pt x="0" y="315424"/>
                  <a:pt x="0" y="203200"/>
                </a:cubicBezTo>
                <a:cubicBezTo>
                  <a:pt x="0" y="90976"/>
                  <a:pt x="90976" y="0"/>
                  <a:pt x="203200" y="0"/>
                </a:cubicBezTo>
                <a:close/>
              </a:path>
            </a:pathLst>
          </a:custGeom>
          <a:solidFill>
            <a:schemeClr val="accent1">
              <a:lumMod val="20000"/>
              <a:lumOff val="80000"/>
              <a:alpha val="80000"/>
            </a:schemeClr>
          </a:solidFill>
        </p:spPr>
        <p:txBody>
          <a:bodyPr/>
          <a:lstStyle/>
          <a:p>
            <a:endParaRPr lang="nl-NL"/>
          </a:p>
        </p:txBody>
      </p:sp>
      <p:sp>
        <p:nvSpPr>
          <p:cNvPr id="16" name="AutoShape 16">
            <a:extLst>
              <a:ext uri="{FF2B5EF4-FFF2-40B4-BE49-F238E27FC236}">
                <a16:creationId xmlns:a16="http://schemas.microsoft.com/office/drawing/2014/main" id="{86E31BC1-D7DE-F78A-964A-066CCC1E06E6}"/>
              </a:ext>
            </a:extLst>
          </p:cNvPr>
          <p:cNvSpPr/>
          <p:nvPr/>
        </p:nvSpPr>
        <p:spPr>
          <a:xfrm>
            <a:off x="1057275" y="6518072"/>
            <a:ext cx="0" cy="3768928"/>
          </a:xfrm>
          <a:prstGeom prst="line">
            <a:avLst/>
          </a:prstGeom>
          <a:ln w="57150" cap="flat">
            <a:solidFill>
              <a:srgbClr val="4E6E81"/>
            </a:solidFill>
            <a:prstDash val="sysDash"/>
            <a:headEnd type="none" w="sm" len="sm"/>
            <a:tailEnd type="none" w="sm" len="sm"/>
          </a:ln>
        </p:spPr>
        <p:txBody>
          <a:bodyPr/>
          <a:lstStyle/>
          <a:p>
            <a:endParaRPr lang="nl-NL"/>
          </a:p>
        </p:txBody>
      </p:sp>
      <p:sp>
        <p:nvSpPr>
          <p:cNvPr id="22" name="Tekstvak 21">
            <a:extLst>
              <a:ext uri="{FF2B5EF4-FFF2-40B4-BE49-F238E27FC236}">
                <a16:creationId xmlns:a16="http://schemas.microsoft.com/office/drawing/2014/main" id="{B7C2BA7B-BF69-88EA-3641-08B5487DD8D3}"/>
              </a:ext>
            </a:extLst>
          </p:cNvPr>
          <p:cNvSpPr txBox="1"/>
          <p:nvPr/>
        </p:nvSpPr>
        <p:spPr>
          <a:xfrm>
            <a:off x="4006173" y="1791621"/>
            <a:ext cx="13659079" cy="5718489"/>
          </a:xfrm>
          <a:prstGeom prst="rect">
            <a:avLst/>
          </a:prstGeom>
          <a:noFill/>
        </p:spPr>
        <p:txBody>
          <a:bodyPr wrap="square" lIns="91440" tIns="45720" rIns="91440" bIns="45720" rtlCol="0" anchor="t">
            <a:spAutoFit/>
          </a:bodyPr>
          <a:lstStyle/>
          <a:p>
            <a:endParaRPr lang="en-US" sz="32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indent="-457200">
              <a:buFont typeface="Arial" panose="020B0604020202020204" pitchFamily="34" charset="0"/>
              <a:buChar char="•"/>
            </a:pPr>
            <a:endParaRPr lang="en-US" sz="3200" b="1"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5000"/>
              </a:lnSpc>
              <a:spcAft>
                <a:spcPts val="800"/>
              </a:spcAft>
            </a:pPr>
            <a:r>
              <a:rPr lang="nl-NL"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Conclusie</a:t>
            </a:r>
          </a:p>
          <a:p>
            <a:pPr marL="457200" indent="-457200">
              <a:lnSpc>
                <a:spcPct val="115000"/>
              </a:lnSpc>
              <a:spcAft>
                <a:spcPts val="800"/>
              </a:spcAft>
              <a:buFont typeface="Arial" panose="020B0604020202020204" pitchFamily="34" charset="0"/>
              <a:buChar char="•"/>
            </a:pPr>
            <a:endParaRPr lang="nl-NL"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indent="-457200">
              <a:spcAft>
                <a:spcPts val="800"/>
              </a:spcAft>
              <a:buFont typeface="Arial" panose="020B0604020202020204" pitchFamily="34" charset="0"/>
              <a:buChar char="•"/>
            </a:pPr>
            <a:r>
              <a:rPr lang="nl-NL"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Nog geen duidelijkheid; de zaak van NN Personeel is geëindigd zonder cassatie</a:t>
            </a:r>
          </a:p>
          <a:p>
            <a:pPr marL="457200" indent="-457200">
              <a:spcAft>
                <a:spcPts val="800"/>
              </a:spcAft>
              <a:buFont typeface="Arial" panose="020B0604020202020204" pitchFamily="34" charset="0"/>
              <a:buChar char="•"/>
            </a:pPr>
            <a:r>
              <a:rPr lang="nl-NL"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Wachten tot de Hoge Raad zich uitspreekt</a:t>
            </a:r>
          </a:p>
          <a:p>
            <a:pPr marL="457200" indent="-457200">
              <a:spcAft>
                <a:spcPts val="800"/>
              </a:spcAft>
              <a:buFont typeface="Arial" panose="020B0604020202020204" pitchFamily="34" charset="0"/>
              <a:buChar char="•"/>
            </a:pPr>
            <a:endParaRPr lang="nl-NL" sz="3200" b="1" kern="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indent="-457200">
              <a:spcAft>
                <a:spcPts val="800"/>
              </a:spcAft>
              <a:buFont typeface="Arial" panose="020B0604020202020204" pitchFamily="34" charset="0"/>
              <a:buChar char="•"/>
            </a:pPr>
            <a:endParaRPr lang="en-US" sz="3200" spc="229" dirty="0">
              <a:solidFill>
                <a:srgbClr val="000000"/>
              </a:solidFill>
              <a:latin typeface="Lato" panose="020F0502020204030203" pitchFamily="34" charset="0"/>
              <a:ea typeface="Lato" panose="020F0502020204030203" pitchFamily="34" charset="0"/>
              <a:cs typeface="Lato" panose="020F0502020204030203" pitchFamily="34" charset="0"/>
            </a:endParaRPr>
          </a:p>
          <a:p>
            <a:endParaRPr lang="nl-NL" sz="2800" dirty="0">
              <a:solidFill>
                <a:srgbClr val="000000"/>
              </a:solidFill>
              <a:latin typeface="Calibri"/>
              <a:ea typeface="Calibri"/>
              <a:cs typeface="Calibri"/>
            </a:endParaRPr>
          </a:p>
        </p:txBody>
      </p:sp>
      <p:sp>
        <p:nvSpPr>
          <p:cNvPr id="4" name="Tekstvak 3">
            <a:extLst>
              <a:ext uri="{FF2B5EF4-FFF2-40B4-BE49-F238E27FC236}">
                <a16:creationId xmlns:a16="http://schemas.microsoft.com/office/drawing/2014/main" id="{684306C5-1210-2700-6574-5F3D9B61E272}"/>
              </a:ext>
            </a:extLst>
          </p:cNvPr>
          <p:cNvSpPr txBox="1"/>
          <p:nvPr/>
        </p:nvSpPr>
        <p:spPr>
          <a:xfrm rot="16200000">
            <a:off x="-4213866" y="5069436"/>
            <a:ext cx="9237353" cy="1003480"/>
          </a:xfrm>
          <a:prstGeom prst="rect">
            <a:avLst/>
          </a:prstGeom>
          <a:noFill/>
        </p:spPr>
        <p:txBody>
          <a:bodyPr wrap="square">
            <a:spAutoFit/>
          </a:bodyPr>
          <a:lstStyle/>
          <a:p>
            <a:pPr marL="0" lvl="0" indent="0">
              <a:lnSpc>
                <a:spcPts val="8400"/>
              </a:lnSpc>
            </a:pPr>
            <a:r>
              <a:rPr lang="en-US" sz="3200" spc="300" dirty="0">
                <a:solidFill>
                  <a:schemeClr val="tx1">
                    <a:lumMod val="65000"/>
                    <a:lumOff val="35000"/>
                  </a:schemeClr>
                </a:solidFill>
                <a:latin typeface="Helios Extended Bold"/>
              </a:rPr>
              <a:t>(1) Binding</a:t>
            </a:r>
          </a:p>
        </p:txBody>
      </p:sp>
      <p:pic>
        <p:nvPicPr>
          <p:cNvPr id="2" name="Picture 2" descr="Utrecht University - Wikipedia">
            <a:extLst>
              <a:ext uri="{FF2B5EF4-FFF2-40B4-BE49-F238E27FC236}">
                <a16:creationId xmlns:a16="http://schemas.microsoft.com/office/drawing/2014/main" id="{F4E3C7F2-6C03-9412-89BA-21554922B25B}"/>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7183382" y="9105900"/>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ome - Liber Dock">
            <a:extLst>
              <a:ext uri="{FF2B5EF4-FFF2-40B4-BE49-F238E27FC236}">
                <a16:creationId xmlns:a16="http://schemas.microsoft.com/office/drawing/2014/main" id="{BB160B71-1DB7-51AF-E419-577D3F2B5A44}"/>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16019117" y="9024355"/>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537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5B761-5730-04E3-9755-FE207C664E95}"/>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B670B740-ABD7-A724-8586-44B5EE433A2D}"/>
              </a:ext>
            </a:extLst>
          </p:cNvPr>
          <p:cNvSpPr/>
          <p:nvPr/>
        </p:nvSpPr>
        <p:spPr>
          <a:xfrm>
            <a:off x="2286000" y="-226884"/>
            <a:ext cx="19392434" cy="10780584"/>
          </a:xfrm>
          <a:custGeom>
            <a:avLst/>
            <a:gdLst/>
            <a:ahLst/>
            <a:cxnLst/>
            <a:rect l="l" t="t" r="r" b="b"/>
            <a:pathLst>
              <a:path w="987726" h="406400">
                <a:moveTo>
                  <a:pt x="784526" y="0"/>
                </a:moveTo>
                <a:cubicBezTo>
                  <a:pt x="896751" y="0"/>
                  <a:pt x="987726" y="90976"/>
                  <a:pt x="987726" y="203200"/>
                </a:cubicBezTo>
                <a:cubicBezTo>
                  <a:pt x="987726" y="315424"/>
                  <a:pt x="896751" y="406400"/>
                  <a:pt x="784526" y="406400"/>
                </a:cubicBezTo>
                <a:lnTo>
                  <a:pt x="203200" y="406400"/>
                </a:lnTo>
                <a:cubicBezTo>
                  <a:pt x="90976" y="406400"/>
                  <a:pt x="0" y="315424"/>
                  <a:pt x="0" y="203200"/>
                </a:cubicBezTo>
                <a:cubicBezTo>
                  <a:pt x="0" y="90976"/>
                  <a:pt x="90976" y="0"/>
                  <a:pt x="203200" y="0"/>
                </a:cubicBezTo>
                <a:close/>
              </a:path>
            </a:pathLst>
          </a:custGeom>
          <a:solidFill>
            <a:schemeClr val="accent1">
              <a:lumMod val="20000"/>
              <a:lumOff val="80000"/>
              <a:alpha val="80000"/>
            </a:schemeClr>
          </a:solidFill>
        </p:spPr>
        <p:txBody>
          <a:bodyPr/>
          <a:lstStyle/>
          <a:p>
            <a:endParaRPr lang="nl-NL"/>
          </a:p>
        </p:txBody>
      </p:sp>
      <p:sp>
        <p:nvSpPr>
          <p:cNvPr id="16" name="AutoShape 16">
            <a:extLst>
              <a:ext uri="{FF2B5EF4-FFF2-40B4-BE49-F238E27FC236}">
                <a16:creationId xmlns:a16="http://schemas.microsoft.com/office/drawing/2014/main" id="{77298058-DBF1-7267-23C1-C7E3B85A7CC7}"/>
              </a:ext>
            </a:extLst>
          </p:cNvPr>
          <p:cNvSpPr/>
          <p:nvPr/>
        </p:nvSpPr>
        <p:spPr>
          <a:xfrm>
            <a:off x="1057275" y="6518072"/>
            <a:ext cx="0" cy="3768928"/>
          </a:xfrm>
          <a:prstGeom prst="line">
            <a:avLst/>
          </a:prstGeom>
          <a:ln w="57150" cap="flat">
            <a:solidFill>
              <a:srgbClr val="4E6E81"/>
            </a:solidFill>
            <a:prstDash val="sysDash"/>
            <a:headEnd type="none" w="sm" len="sm"/>
            <a:tailEnd type="none" w="sm" len="sm"/>
          </a:ln>
        </p:spPr>
        <p:txBody>
          <a:bodyPr/>
          <a:lstStyle/>
          <a:p>
            <a:endParaRPr lang="nl-NL"/>
          </a:p>
        </p:txBody>
      </p:sp>
      <p:sp>
        <p:nvSpPr>
          <p:cNvPr id="22" name="Tekstvak 21">
            <a:extLst>
              <a:ext uri="{FF2B5EF4-FFF2-40B4-BE49-F238E27FC236}">
                <a16:creationId xmlns:a16="http://schemas.microsoft.com/office/drawing/2014/main" id="{8AAAEAF5-8F22-91B3-E33E-2C369E020E50}"/>
              </a:ext>
            </a:extLst>
          </p:cNvPr>
          <p:cNvSpPr txBox="1"/>
          <p:nvPr/>
        </p:nvSpPr>
        <p:spPr>
          <a:xfrm>
            <a:off x="4191000" y="2476499"/>
            <a:ext cx="13659079" cy="1903085"/>
          </a:xfrm>
          <a:prstGeom prst="rect">
            <a:avLst/>
          </a:prstGeom>
          <a:noFill/>
        </p:spPr>
        <p:txBody>
          <a:bodyPr wrap="square" lIns="91440" tIns="45720" rIns="91440" bIns="45720" rtlCol="0" anchor="t">
            <a:spAutoFit/>
          </a:bodyPr>
          <a:lstStyle/>
          <a:p>
            <a:endParaRPr lang="en-US" sz="2800" spc="229" dirty="0">
              <a:solidFill>
                <a:srgbClr val="000000"/>
              </a:solidFill>
              <a:latin typeface="Lato"/>
            </a:endParaRPr>
          </a:p>
          <a:p>
            <a:pPr marL="1257300" lvl="2" indent="-342900">
              <a:lnSpc>
                <a:spcPts val="3679"/>
              </a:lnSpc>
              <a:buFont typeface="Arial" panose="020B0604020202020204" pitchFamily="34" charset="0"/>
              <a:buChar char="•"/>
            </a:pPr>
            <a:endParaRPr lang="en-US" sz="3600" spc="229" dirty="0">
              <a:solidFill>
                <a:srgbClr val="000000"/>
              </a:solidFill>
              <a:latin typeface="Lato"/>
              <a:ea typeface="Lato"/>
              <a:cs typeface="Lato"/>
            </a:endParaRPr>
          </a:p>
          <a:p>
            <a:pPr marL="2171700" lvl="4" indent="-342900">
              <a:lnSpc>
                <a:spcPts val="3679"/>
              </a:lnSpc>
              <a:buFont typeface="Arial" panose="020B0604020202020204" pitchFamily="34" charset="0"/>
              <a:buChar char="•"/>
            </a:pPr>
            <a:endParaRPr lang="en-US" sz="3600" spc="229" dirty="0">
              <a:solidFill>
                <a:srgbClr val="000000"/>
              </a:solidFill>
              <a:latin typeface="Lato"/>
              <a:ea typeface="Lato"/>
              <a:cs typeface="Lato"/>
            </a:endParaRPr>
          </a:p>
          <a:p>
            <a:endParaRPr lang="nl-NL" sz="2800" dirty="0">
              <a:solidFill>
                <a:srgbClr val="000000"/>
              </a:solidFill>
              <a:latin typeface="Calibri"/>
              <a:ea typeface="Calibri"/>
              <a:cs typeface="Calibri"/>
            </a:endParaRPr>
          </a:p>
        </p:txBody>
      </p:sp>
      <p:sp>
        <p:nvSpPr>
          <p:cNvPr id="4" name="Tekstvak 3">
            <a:extLst>
              <a:ext uri="{FF2B5EF4-FFF2-40B4-BE49-F238E27FC236}">
                <a16:creationId xmlns:a16="http://schemas.microsoft.com/office/drawing/2014/main" id="{5508C98C-64AD-6267-47A8-2EF87F05601D}"/>
              </a:ext>
            </a:extLst>
          </p:cNvPr>
          <p:cNvSpPr txBox="1"/>
          <p:nvPr/>
        </p:nvSpPr>
        <p:spPr>
          <a:xfrm rot="16200000">
            <a:off x="-4690116" y="4586741"/>
            <a:ext cx="10189854" cy="1016368"/>
          </a:xfrm>
          <a:prstGeom prst="rect">
            <a:avLst/>
          </a:prstGeom>
          <a:noFill/>
        </p:spPr>
        <p:txBody>
          <a:bodyPr wrap="square">
            <a:spAutoFit/>
          </a:bodyPr>
          <a:lstStyle/>
          <a:p>
            <a:pPr marL="0" lvl="0" indent="0">
              <a:lnSpc>
                <a:spcPts val="8400"/>
              </a:lnSpc>
            </a:pPr>
            <a:r>
              <a:rPr lang="en-US" sz="3600" spc="300" dirty="0" err="1">
                <a:solidFill>
                  <a:schemeClr val="tx1">
                    <a:lumMod val="65000"/>
                    <a:lumOff val="35000"/>
                  </a:schemeClr>
                </a:solidFill>
                <a:latin typeface="Helios Extended Bold"/>
              </a:rPr>
              <a:t>Voor</a:t>
            </a:r>
            <a:r>
              <a:rPr lang="en-US" sz="3600" spc="300" dirty="0">
                <a:solidFill>
                  <a:schemeClr val="tx1">
                    <a:lumMod val="65000"/>
                    <a:lumOff val="35000"/>
                  </a:schemeClr>
                </a:solidFill>
                <a:latin typeface="Helios Extended Bold"/>
              </a:rPr>
              <a:t>- </a:t>
            </a:r>
            <a:r>
              <a:rPr lang="en-US" sz="3600" spc="300" dirty="0" err="1">
                <a:solidFill>
                  <a:schemeClr val="tx1">
                    <a:lumMod val="65000"/>
                    <a:lumOff val="35000"/>
                  </a:schemeClr>
                </a:solidFill>
                <a:latin typeface="Helios Extended Bold"/>
              </a:rPr>
              <a:t>en</a:t>
            </a:r>
            <a:r>
              <a:rPr lang="en-US" sz="3600" spc="300" dirty="0">
                <a:solidFill>
                  <a:schemeClr val="tx1">
                    <a:lumMod val="65000"/>
                    <a:lumOff val="35000"/>
                  </a:schemeClr>
                </a:solidFill>
                <a:latin typeface="Helios Extended Bold"/>
              </a:rPr>
              <a:t> </a:t>
            </a:r>
            <a:r>
              <a:rPr lang="en-US" sz="3600" spc="300" dirty="0" err="1">
                <a:solidFill>
                  <a:schemeClr val="tx1">
                    <a:lumMod val="65000"/>
                    <a:lumOff val="35000"/>
                  </a:schemeClr>
                </a:solidFill>
                <a:latin typeface="Helios Extended Bold"/>
              </a:rPr>
              <a:t>nadelen</a:t>
            </a:r>
            <a:endParaRPr lang="en-US" sz="3600" spc="300" dirty="0">
              <a:solidFill>
                <a:schemeClr val="tx1">
                  <a:lumMod val="65000"/>
                  <a:lumOff val="35000"/>
                </a:schemeClr>
              </a:solidFill>
              <a:latin typeface="Helios Extended Bold"/>
            </a:endParaRPr>
          </a:p>
        </p:txBody>
      </p:sp>
      <p:pic>
        <p:nvPicPr>
          <p:cNvPr id="5" name="Picture 2" descr="Utrecht University - Wikipedia">
            <a:extLst>
              <a:ext uri="{FF2B5EF4-FFF2-40B4-BE49-F238E27FC236}">
                <a16:creationId xmlns:a16="http://schemas.microsoft.com/office/drawing/2014/main" id="{8756EB85-0D4C-F11C-9C6C-03C1999E653B}"/>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7162117" y="9163521"/>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ome - Liber Dock">
            <a:extLst>
              <a:ext uri="{FF2B5EF4-FFF2-40B4-BE49-F238E27FC236}">
                <a16:creationId xmlns:a16="http://schemas.microsoft.com/office/drawing/2014/main" id="{BA42436D-B6E0-C70E-06BB-7AD6A12238C4}"/>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16019117" y="9144000"/>
            <a:ext cx="1143000" cy="1143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el 7">
            <a:extLst>
              <a:ext uri="{FF2B5EF4-FFF2-40B4-BE49-F238E27FC236}">
                <a16:creationId xmlns:a16="http://schemas.microsoft.com/office/drawing/2014/main" id="{F869B3E9-D27C-B249-927B-F82D93B083B6}"/>
              </a:ext>
            </a:extLst>
          </p:cNvPr>
          <p:cNvGraphicFramePr>
            <a:graphicFrameLocks noGrp="1"/>
          </p:cNvGraphicFramePr>
          <p:nvPr/>
        </p:nvGraphicFramePr>
        <p:xfrm>
          <a:off x="4038600" y="757387"/>
          <a:ext cx="13506677" cy="8675075"/>
        </p:xfrm>
        <a:graphic>
          <a:graphicData uri="http://schemas.openxmlformats.org/drawingml/2006/table">
            <a:tbl>
              <a:tblPr firstRow="1" firstCol="1" bandRow="1"/>
              <a:tblGrid>
                <a:gridCol w="4404731">
                  <a:extLst>
                    <a:ext uri="{9D8B030D-6E8A-4147-A177-3AD203B41FA5}">
                      <a16:colId xmlns:a16="http://schemas.microsoft.com/office/drawing/2014/main" val="856095547"/>
                    </a:ext>
                  </a:extLst>
                </a:gridCol>
                <a:gridCol w="4183992">
                  <a:extLst>
                    <a:ext uri="{9D8B030D-6E8A-4147-A177-3AD203B41FA5}">
                      <a16:colId xmlns:a16="http://schemas.microsoft.com/office/drawing/2014/main" val="592298675"/>
                    </a:ext>
                  </a:extLst>
                </a:gridCol>
                <a:gridCol w="4917954">
                  <a:extLst>
                    <a:ext uri="{9D8B030D-6E8A-4147-A177-3AD203B41FA5}">
                      <a16:colId xmlns:a16="http://schemas.microsoft.com/office/drawing/2014/main" val="351367377"/>
                    </a:ext>
                  </a:extLst>
                </a:gridCol>
              </a:tblGrid>
              <a:tr h="378543">
                <a:tc>
                  <a:txBody>
                    <a:bodyPr/>
                    <a:lstStyle/>
                    <a:p>
                      <a:pPr>
                        <a:lnSpc>
                          <a:spcPct val="115000"/>
                        </a:lnSpc>
                        <a:spcAft>
                          <a:spcPts val="800"/>
                        </a:spcAft>
                      </a:pPr>
                      <a:r>
                        <a:rPr lang="nl-NL" sz="24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Aspect</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b="1"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Voordelen (+)</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b="1"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Nadelen (-)</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1695105"/>
                  </a:ext>
                </a:extLst>
              </a:tr>
              <a:tr h="1902927">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Instellen bij cao</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Kennis van sector/onderneming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Draagvlak bij vakbonden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Flexibel en aanpasbaar</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a:txBody>
                    <a:bodyPr/>
                    <a:lstStyle/>
                    <a:p>
                      <a:pPr>
                        <a:lnSpc>
                          <a:spcPct val="115000"/>
                        </a:lnSpc>
                        <a:spcAft>
                          <a:spcPts val="800"/>
                        </a:spcAft>
                      </a:pPr>
                      <a: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t>Bindingsdiscussies bij </a:t>
                      </a:r>
                      <a:b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br>
                      <a: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t>werknemers (1)</a:t>
                      </a:r>
                      <a:br>
                        <a:rPr lang="nl-NL" sz="24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Weinig eisen aan representativiteit van de vakbonden</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2723508831"/>
                  </a:ext>
                </a:extLst>
              </a:tr>
              <a:tr h="3218246">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Afwijkende ontslagprocedure/</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selectiecriteria</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noFill/>
                  </a:tcPr>
                </a:tc>
                <a:tc>
                  <a:txBody>
                    <a:bodyPr/>
                    <a:lstStyle/>
                    <a:p>
                      <a:pPr>
                        <a:lnSpc>
                          <a:spcPct val="115000"/>
                        </a:lnSpc>
                        <a:spcAft>
                          <a:spcPts val="800"/>
                        </a:spcAft>
                      </a:pPr>
                      <a: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Maatwerk, geen afspiegelingsbeginsel </a:t>
                      </a:r>
                      <a:b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Keuze op bijv. kwaliteit</a:t>
                      </a:r>
                      <a:endParaRPr lang="nl-NL" sz="2400" b="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noFill/>
                  </a:tcPr>
                </a:tc>
                <a:tc>
                  <a:txBody>
                    <a:bodyPr/>
                    <a:lstStyle/>
                    <a:p>
                      <a:pPr>
                        <a:lnSpc>
                          <a:spcPct val="115000"/>
                        </a:lnSpc>
                        <a:spcAft>
                          <a:spcPts val="800"/>
                        </a:spcAft>
                      </a:pPr>
                      <a: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t>Rechter moet procedure/criteria scherp hebben/eigen maken (2)</a:t>
                      </a:r>
                    </a:p>
                    <a:p>
                      <a:pPr>
                        <a:lnSpc>
                          <a:spcPct val="115000"/>
                        </a:lnSpc>
                        <a:spcAft>
                          <a:spcPts val="800"/>
                        </a:spcAft>
                      </a:pPr>
                      <a: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t>Procedure en oordeel moet in orde zijn/kan worden betwist bij de rechter  (3)</a:t>
                      </a:r>
                    </a:p>
                    <a:p>
                      <a:pPr>
                        <a:lnSpc>
                          <a:spcPct val="115000"/>
                        </a:lnSpc>
                        <a:spcAft>
                          <a:spcPts val="800"/>
                        </a:spcAft>
                      </a:pPr>
                      <a: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Subjectievere gronden kan nadelig uitpakken voor werknemers</a:t>
                      </a:r>
                      <a:br>
                        <a:rPr lang="nl-NL" sz="24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noFill/>
                  </a:tcPr>
                </a:tc>
                <a:extLst>
                  <a:ext uri="{0D108BD9-81ED-4DB2-BD59-A6C34878D82A}">
                    <a16:rowId xmlns:a16="http://schemas.microsoft.com/office/drawing/2014/main" val="1592882448"/>
                  </a:ext>
                </a:extLst>
              </a:tr>
              <a:tr h="2052980">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Onafhankelijke commissie</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solidFill>
                      <a:srgbClr val="CCCCCC"/>
                    </a:solidFill>
                  </a:tcPr>
                </a:tc>
                <a:tc>
                  <a:txBody>
                    <a:bodyPr/>
                    <a:lstStyle/>
                    <a:p>
                      <a:pPr>
                        <a:lnSpc>
                          <a:spcPct val="115000"/>
                        </a:lnSpc>
                        <a:spcAft>
                          <a:spcPts val="800"/>
                        </a:spcAft>
                      </a:pPr>
                      <a: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Snellere, mogelijk efficiëntere procedure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Commissie heeft kennis van sector</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Laagdrempeliger dan UWV</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solidFill>
                      <a:srgbClr val="CCCCCC"/>
                    </a:solidFill>
                  </a:tcPr>
                </a:tc>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Moeilijk te organiseren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solidFill>
                      <a:srgbClr val="CCCCCC"/>
                    </a:solidFill>
                  </a:tcPr>
                </a:tc>
                <a:extLst>
                  <a:ext uri="{0D108BD9-81ED-4DB2-BD59-A6C34878D82A}">
                    <a16:rowId xmlns:a16="http://schemas.microsoft.com/office/drawing/2014/main" val="2930540513"/>
                  </a:ext>
                </a:extLst>
              </a:tr>
              <a:tr h="797152">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Financieel</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Lagere juridische kosten, geen UWV-aanvragen</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Ontslagcommissie kost geld, UWV is kosteloos</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4110814"/>
                  </a:ext>
                </a:extLst>
              </a:tr>
            </a:tbl>
          </a:graphicData>
        </a:graphic>
      </p:graphicFrame>
    </p:spTree>
    <p:extLst>
      <p:ext uri="{BB962C8B-B14F-4D97-AF65-F5344CB8AC3E}">
        <p14:creationId xmlns:p14="http://schemas.microsoft.com/office/powerpoint/2010/main" val="4111582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1B405-0265-AE31-3E86-155559867C7E}"/>
            </a:ext>
          </a:extLst>
        </p:cNvPr>
        <p:cNvGrpSpPr/>
        <p:nvPr/>
      </p:nvGrpSpPr>
      <p:grpSpPr>
        <a:xfrm>
          <a:off x="0" y="0"/>
          <a:ext cx="0" cy="0"/>
          <a:chOff x="0" y="0"/>
          <a:chExt cx="0" cy="0"/>
        </a:xfrm>
      </p:grpSpPr>
      <p:sp>
        <p:nvSpPr>
          <p:cNvPr id="3" name="AutoShape 3">
            <a:extLst>
              <a:ext uri="{FF2B5EF4-FFF2-40B4-BE49-F238E27FC236}">
                <a16:creationId xmlns:a16="http://schemas.microsoft.com/office/drawing/2014/main" id="{B01D0625-C784-5643-6129-0B4037F6B4F5}"/>
              </a:ext>
            </a:extLst>
          </p:cNvPr>
          <p:cNvSpPr/>
          <p:nvPr/>
        </p:nvSpPr>
        <p:spPr>
          <a:xfrm>
            <a:off x="17145000" y="0"/>
            <a:ext cx="0" cy="3768928"/>
          </a:xfrm>
          <a:prstGeom prst="line">
            <a:avLst/>
          </a:prstGeom>
          <a:ln w="57150" cap="flat">
            <a:solidFill>
              <a:srgbClr val="4E6E81"/>
            </a:solidFill>
            <a:prstDash val="sysDash"/>
            <a:headEnd type="none" w="sm" len="sm"/>
            <a:tailEnd type="none" w="sm" len="sm"/>
          </a:ln>
        </p:spPr>
        <p:txBody>
          <a:bodyPr/>
          <a:lstStyle/>
          <a:p>
            <a:endParaRPr lang="nl-NL"/>
          </a:p>
        </p:txBody>
      </p:sp>
      <p:grpSp>
        <p:nvGrpSpPr>
          <p:cNvPr id="4" name="Group 4">
            <a:extLst>
              <a:ext uri="{FF2B5EF4-FFF2-40B4-BE49-F238E27FC236}">
                <a16:creationId xmlns:a16="http://schemas.microsoft.com/office/drawing/2014/main" id="{7E2AB170-009D-9A36-14D4-C51E840E489D}"/>
              </a:ext>
            </a:extLst>
          </p:cNvPr>
          <p:cNvGrpSpPr/>
          <p:nvPr/>
        </p:nvGrpSpPr>
        <p:grpSpPr>
          <a:xfrm>
            <a:off x="-23446" y="0"/>
            <a:ext cx="9905997" cy="10467827"/>
            <a:chOff x="0" y="-47625"/>
            <a:chExt cx="2709331" cy="2756958"/>
          </a:xfrm>
          <a:solidFill>
            <a:schemeClr val="accent1">
              <a:lumMod val="20000"/>
              <a:lumOff val="80000"/>
            </a:schemeClr>
          </a:solidFill>
        </p:grpSpPr>
        <p:sp>
          <p:nvSpPr>
            <p:cNvPr id="5" name="Freeform 5">
              <a:extLst>
                <a:ext uri="{FF2B5EF4-FFF2-40B4-BE49-F238E27FC236}">
                  <a16:creationId xmlns:a16="http://schemas.microsoft.com/office/drawing/2014/main" id="{F932FC46-7BD2-112A-CD49-42895CFF4E1D}"/>
                </a:ext>
              </a:extLst>
            </p:cNvPr>
            <p:cNvSpPr/>
            <p:nvPr/>
          </p:nvSpPr>
          <p:spPr>
            <a:xfrm>
              <a:off x="0" y="0"/>
              <a:ext cx="2709331" cy="2709333"/>
            </a:xfrm>
            <a:custGeom>
              <a:avLst/>
              <a:gdLst/>
              <a:ahLst/>
              <a:cxnLst/>
              <a:rect l="l" t="t" r="r" b="b"/>
              <a:pathLst>
                <a:path w="2709331" h="2709333">
                  <a:moveTo>
                    <a:pt x="0" y="0"/>
                  </a:moveTo>
                  <a:lnTo>
                    <a:pt x="2709331" y="0"/>
                  </a:lnTo>
                  <a:lnTo>
                    <a:pt x="2709331" y="2709333"/>
                  </a:lnTo>
                  <a:lnTo>
                    <a:pt x="0" y="2709333"/>
                  </a:lnTo>
                  <a:close/>
                </a:path>
              </a:pathLst>
            </a:custGeom>
            <a:grpFill/>
          </p:spPr>
          <p:txBody>
            <a:bodyPr/>
            <a:lstStyle/>
            <a:p>
              <a:endParaRPr lang="nl-NL" dirty="0"/>
            </a:p>
          </p:txBody>
        </p:sp>
        <p:sp>
          <p:nvSpPr>
            <p:cNvPr id="6" name="TextBox 6">
              <a:extLst>
                <a:ext uri="{FF2B5EF4-FFF2-40B4-BE49-F238E27FC236}">
                  <a16:creationId xmlns:a16="http://schemas.microsoft.com/office/drawing/2014/main" id="{E174AF21-1923-50DB-B1B4-F94CE45286B7}"/>
                </a:ext>
              </a:extLst>
            </p:cNvPr>
            <p:cNvSpPr txBox="1"/>
            <p:nvPr/>
          </p:nvSpPr>
          <p:spPr>
            <a:xfrm>
              <a:off x="0" y="-47625"/>
              <a:ext cx="2709331" cy="2756958"/>
            </a:xfrm>
            <a:prstGeom prst="rect">
              <a:avLst/>
            </a:prstGeom>
            <a:grpFill/>
          </p:spPr>
          <p:txBody>
            <a:bodyPr lIns="50800" tIns="50800" rIns="50800" bIns="50800" rtlCol="0" anchor="ctr"/>
            <a:lstStyle/>
            <a:p>
              <a:pPr algn="ctr">
                <a:lnSpc>
                  <a:spcPts val="3359"/>
                </a:lnSpc>
              </a:pPr>
              <a:endParaRPr dirty="0"/>
            </a:p>
          </p:txBody>
        </p:sp>
      </p:grpSp>
      <p:sp>
        <p:nvSpPr>
          <p:cNvPr id="8" name="TextBox 8">
            <a:extLst>
              <a:ext uri="{FF2B5EF4-FFF2-40B4-BE49-F238E27FC236}">
                <a16:creationId xmlns:a16="http://schemas.microsoft.com/office/drawing/2014/main" id="{88918F2A-1143-C6D7-CFFA-4F248D7709D5}"/>
              </a:ext>
            </a:extLst>
          </p:cNvPr>
          <p:cNvSpPr txBox="1"/>
          <p:nvPr/>
        </p:nvSpPr>
        <p:spPr>
          <a:xfrm>
            <a:off x="10237379" y="3581694"/>
            <a:ext cx="8064798" cy="5310236"/>
          </a:xfrm>
          <a:prstGeom prst="rect">
            <a:avLst/>
          </a:prstGeom>
        </p:spPr>
        <p:txBody>
          <a:bodyPr wrap="square" lIns="0" tIns="0" rIns="0" bIns="0" rtlCol="0" anchor="t">
            <a:spAutoFit/>
          </a:bodyPr>
          <a:lstStyle/>
          <a:p>
            <a:pPr marL="0" lvl="0" indent="0">
              <a:lnSpc>
                <a:spcPts val="8400"/>
              </a:lnSpc>
            </a:pPr>
            <a:r>
              <a:rPr lang="en-US" sz="6000" spc="300" dirty="0">
                <a:solidFill>
                  <a:schemeClr val="tx1">
                    <a:lumMod val="65000"/>
                    <a:lumOff val="35000"/>
                  </a:schemeClr>
                </a:solidFill>
                <a:latin typeface="Helios Extended Bold"/>
              </a:rPr>
              <a:t>(2) </a:t>
            </a:r>
            <a:r>
              <a:rPr lang="nl-NL" sz="6000" spc="300" dirty="0">
                <a:solidFill>
                  <a:schemeClr val="tx1">
                    <a:lumMod val="65000"/>
                    <a:lumOff val="35000"/>
                  </a:schemeClr>
                </a:solidFill>
                <a:latin typeface="Helios Extended Bold"/>
              </a:rPr>
              <a:t>Rechter ziet verplichting </a:t>
            </a:r>
            <a:r>
              <a:rPr lang="nl-NL" sz="6000" spc="300" dirty="0" err="1">
                <a:solidFill>
                  <a:schemeClr val="tx1">
                    <a:lumMod val="65000"/>
                    <a:lumOff val="35000"/>
                  </a:schemeClr>
                </a:solidFill>
                <a:latin typeface="Helios Extended Bold"/>
              </a:rPr>
              <a:t>ontslag-commissie</a:t>
            </a:r>
            <a:r>
              <a:rPr lang="nl-NL" sz="6000" spc="300" dirty="0">
                <a:solidFill>
                  <a:schemeClr val="tx1">
                    <a:lumMod val="65000"/>
                    <a:lumOff val="35000"/>
                  </a:schemeClr>
                </a:solidFill>
                <a:latin typeface="Helios Extended Bold"/>
              </a:rPr>
              <a:t> over het hoofd</a:t>
            </a:r>
            <a:endParaRPr lang="en-US" sz="6000" spc="300" dirty="0">
              <a:solidFill>
                <a:schemeClr val="tx1">
                  <a:lumMod val="65000"/>
                  <a:lumOff val="35000"/>
                </a:schemeClr>
              </a:solidFill>
              <a:latin typeface="Helios Extended Bold"/>
            </a:endParaRPr>
          </a:p>
        </p:txBody>
      </p:sp>
      <p:sp>
        <p:nvSpPr>
          <p:cNvPr id="9" name="TextBox 9">
            <a:extLst>
              <a:ext uri="{FF2B5EF4-FFF2-40B4-BE49-F238E27FC236}">
                <a16:creationId xmlns:a16="http://schemas.microsoft.com/office/drawing/2014/main" id="{DF2E8F44-4EEB-C06D-32D1-B4133F22CA67}"/>
              </a:ext>
            </a:extLst>
          </p:cNvPr>
          <p:cNvSpPr txBox="1"/>
          <p:nvPr/>
        </p:nvSpPr>
        <p:spPr>
          <a:xfrm>
            <a:off x="304800" y="723900"/>
            <a:ext cx="9372599" cy="8484951"/>
          </a:xfrm>
          <a:prstGeom prst="rect">
            <a:avLst/>
          </a:prstGeom>
        </p:spPr>
        <p:txBody>
          <a:bodyPr wrap="square" lIns="0" tIns="0" rIns="0" bIns="0" rtlCol="0" anchor="t">
            <a:spAutoFit/>
          </a:bodyPr>
          <a:lstStyle/>
          <a:p>
            <a:pPr marL="457200" indent="-457200">
              <a:lnSpc>
                <a:spcPts val="3679"/>
              </a:lnSpc>
              <a:buFont typeface="Arial" panose="020B0604020202020204" pitchFamily="34" charset="0"/>
              <a:buChar char="•"/>
            </a:pPr>
            <a:endParaRPr lang="nl-NL" sz="3200" dirty="0">
              <a:latin typeface="Lato" panose="020F0502020204030203" pitchFamily="34" charset="0"/>
              <a:ea typeface="Lato" panose="020F0502020204030203" pitchFamily="34" charset="0"/>
              <a:cs typeface="Lato" panose="020F0502020204030203" pitchFamily="34" charset="0"/>
            </a:endParaRPr>
          </a:p>
          <a:p>
            <a:pPr>
              <a:lnSpc>
                <a:spcPts val="3679"/>
              </a:lnSpc>
            </a:pPr>
            <a:r>
              <a:rPr lang="nl-NL"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Rb. Gelderland 18 oktober 2024, ECLI:NL:RBGEL:2024:7511</a:t>
            </a:r>
          </a:p>
          <a:p>
            <a:pPr>
              <a:lnSpc>
                <a:spcPts val="3679"/>
              </a:lnSpc>
            </a:pPr>
            <a:endParaRPr lang="nl-NL" sz="3200" dirty="0">
              <a:latin typeface="Lato" panose="020F0502020204030203" pitchFamily="34" charset="0"/>
              <a:ea typeface="Lato" panose="020F0502020204030203" pitchFamily="34" charset="0"/>
              <a:cs typeface="Lato" panose="020F0502020204030203" pitchFamily="34" charset="0"/>
            </a:endParaRPr>
          </a:p>
          <a:p>
            <a:pPr marL="457200" indent="-457200">
              <a:lnSpc>
                <a:spcPts val="3679"/>
              </a:lnSpc>
              <a:buFont typeface="Arial" panose="020B0604020202020204" pitchFamily="34" charset="0"/>
              <a:buChar char="•"/>
            </a:pP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Toepassing van de stoelendansmethode bij een reorganisatie</a:t>
            </a:r>
          </a:p>
          <a:p>
            <a:pPr marL="457200" indent="-457200">
              <a:lnSpc>
                <a:spcPts val="3679"/>
              </a:lnSpc>
              <a:buFont typeface="Arial" panose="020B0604020202020204" pitchFamily="34" charset="0"/>
              <a:buChar char="•"/>
            </a:pP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 kantonrechter oordeelde dat de werkgever op geschiktheid mocht selecteren, zoals opgenomen in het Sociaal Plan, echter was er geen cao-ontslagcommissie ingesteld!</a:t>
            </a:r>
          </a:p>
          <a:p>
            <a:pPr>
              <a:lnSpc>
                <a:spcPts val="3679"/>
              </a:lnSpc>
            </a:pPr>
            <a:endParaRPr lang="nl-NL" sz="3200" kern="100" spc="229" dirty="0">
              <a:solidFill>
                <a:schemeClr val="tx1">
                  <a:lumMod val="65000"/>
                  <a:lumOff val="35000"/>
                </a:schemeClr>
              </a:solidFill>
              <a:highlight>
                <a:srgbClr val="FFFF00"/>
              </a:highlight>
              <a:latin typeface="Lato" panose="020F0502020204030203" pitchFamily="34" charset="0"/>
              <a:ea typeface="Lato" panose="020F0502020204030203" pitchFamily="34" charset="0"/>
              <a:cs typeface="Lato" panose="020F0502020204030203" pitchFamily="34" charset="0"/>
            </a:endParaRPr>
          </a:p>
          <a:p>
            <a:pPr>
              <a:lnSpc>
                <a:spcPts val="3679"/>
              </a:lnSpc>
            </a:pP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Foutje.</a:t>
            </a:r>
            <a:endParaRPr lang="en-US"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342900" indent="-342900">
              <a:lnSpc>
                <a:spcPts val="3679"/>
              </a:lnSpc>
              <a:buFont typeface="Arial" panose="020B0604020202020204" pitchFamily="34" charset="0"/>
              <a:buChar char="•"/>
            </a:pPr>
            <a:endParaRPr lang="en-US" sz="2250" spc="229" dirty="0">
              <a:solidFill>
                <a:srgbClr val="000000"/>
              </a:solidFill>
              <a:latin typeface="Lato"/>
              <a:ea typeface="Lato"/>
              <a:cs typeface="Lato"/>
            </a:endParaRPr>
          </a:p>
          <a:p>
            <a:pPr marL="342900" lvl="0" indent="-342900">
              <a:lnSpc>
                <a:spcPts val="3679"/>
              </a:lnSpc>
              <a:buFont typeface="Arial" panose="020B0604020202020204" pitchFamily="34" charset="0"/>
              <a:buChar char="•"/>
            </a:pPr>
            <a:endParaRPr lang="en-US" sz="2299" spc="229" dirty="0">
              <a:solidFill>
                <a:srgbClr val="000000"/>
              </a:solidFill>
              <a:latin typeface="Lato"/>
              <a:ea typeface="Lato"/>
              <a:cs typeface="Lato"/>
            </a:endParaRPr>
          </a:p>
          <a:p>
            <a:pPr marL="342900" lvl="0" indent="-342900">
              <a:lnSpc>
                <a:spcPts val="3679"/>
              </a:lnSpc>
              <a:buFont typeface="Arial" panose="020B0604020202020204" pitchFamily="34" charset="0"/>
              <a:buChar char="•"/>
            </a:pPr>
            <a:endParaRPr lang="en-US" sz="2250" b="1" spc="229" dirty="0">
              <a:solidFill>
                <a:srgbClr val="000000"/>
              </a:solidFill>
              <a:latin typeface="Lato"/>
              <a:ea typeface="Lato"/>
              <a:cs typeface="Lato"/>
            </a:endParaRPr>
          </a:p>
          <a:p>
            <a:pPr lvl="0">
              <a:lnSpc>
                <a:spcPts val="3679"/>
              </a:lnSpc>
            </a:pPr>
            <a:endParaRPr lang="en-US" sz="2299" spc="229" dirty="0">
              <a:solidFill>
                <a:srgbClr val="000000"/>
              </a:solidFill>
              <a:highlight>
                <a:srgbClr val="FFFF00"/>
              </a:highlight>
              <a:latin typeface="Lato"/>
              <a:ea typeface="Lato"/>
              <a:cs typeface="Lato"/>
            </a:endParaRPr>
          </a:p>
          <a:p>
            <a:pPr marL="342900" indent="-342900">
              <a:lnSpc>
                <a:spcPts val="3679"/>
              </a:lnSpc>
              <a:buFont typeface="Arial" panose="020B0604020202020204" pitchFamily="34" charset="0"/>
              <a:buChar char="•"/>
            </a:pPr>
            <a:endParaRPr lang="en-US" sz="2299" spc="229" dirty="0">
              <a:solidFill>
                <a:srgbClr val="000000"/>
              </a:solidFill>
              <a:highlight>
                <a:srgbClr val="FFFF00"/>
              </a:highlight>
              <a:latin typeface="Lato"/>
              <a:ea typeface="Lato"/>
              <a:cs typeface="Lato"/>
            </a:endParaRPr>
          </a:p>
          <a:p>
            <a:pPr marL="342900" indent="-342900">
              <a:lnSpc>
                <a:spcPts val="3679"/>
              </a:lnSpc>
              <a:buFont typeface="Arial" panose="020B0604020202020204" pitchFamily="34" charset="0"/>
              <a:buChar char="•"/>
            </a:pPr>
            <a:endParaRPr lang="en-US" sz="2299" spc="229" dirty="0">
              <a:solidFill>
                <a:srgbClr val="000000"/>
              </a:solidFill>
              <a:latin typeface="Lato"/>
              <a:ea typeface="Lato"/>
              <a:cs typeface="Lato"/>
            </a:endParaRPr>
          </a:p>
        </p:txBody>
      </p:sp>
      <p:pic>
        <p:nvPicPr>
          <p:cNvPr id="2" name="Picture 2" descr="Utrecht University - Wikipedia">
            <a:extLst>
              <a:ext uri="{FF2B5EF4-FFF2-40B4-BE49-F238E27FC236}">
                <a16:creationId xmlns:a16="http://schemas.microsoft.com/office/drawing/2014/main" id="{7DEC7FAF-5B87-A11E-7E28-81CE0B3F74AE}"/>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7183382" y="9105900"/>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ome - Liber Dock">
            <a:extLst>
              <a:ext uri="{FF2B5EF4-FFF2-40B4-BE49-F238E27FC236}">
                <a16:creationId xmlns:a16="http://schemas.microsoft.com/office/drawing/2014/main" id="{B0FF11AD-A1E5-7595-CD44-131B617A8BCA}"/>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16019117" y="9024355"/>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1476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6076D-7FAA-39D4-810A-20397259CF58}"/>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03ACD118-F4C4-3068-EDF2-929463DF4B70}"/>
              </a:ext>
            </a:extLst>
          </p:cNvPr>
          <p:cNvSpPr/>
          <p:nvPr/>
        </p:nvSpPr>
        <p:spPr>
          <a:xfrm>
            <a:off x="2286000" y="-226884"/>
            <a:ext cx="19392434" cy="10780584"/>
          </a:xfrm>
          <a:custGeom>
            <a:avLst/>
            <a:gdLst/>
            <a:ahLst/>
            <a:cxnLst/>
            <a:rect l="l" t="t" r="r" b="b"/>
            <a:pathLst>
              <a:path w="987726" h="406400">
                <a:moveTo>
                  <a:pt x="784526" y="0"/>
                </a:moveTo>
                <a:cubicBezTo>
                  <a:pt x="896751" y="0"/>
                  <a:pt x="987726" y="90976"/>
                  <a:pt x="987726" y="203200"/>
                </a:cubicBezTo>
                <a:cubicBezTo>
                  <a:pt x="987726" y="315424"/>
                  <a:pt x="896751" y="406400"/>
                  <a:pt x="784526" y="406400"/>
                </a:cubicBezTo>
                <a:lnTo>
                  <a:pt x="203200" y="406400"/>
                </a:lnTo>
                <a:cubicBezTo>
                  <a:pt x="90976" y="406400"/>
                  <a:pt x="0" y="315424"/>
                  <a:pt x="0" y="203200"/>
                </a:cubicBezTo>
                <a:cubicBezTo>
                  <a:pt x="0" y="90976"/>
                  <a:pt x="90976" y="0"/>
                  <a:pt x="203200" y="0"/>
                </a:cubicBezTo>
                <a:close/>
              </a:path>
            </a:pathLst>
          </a:custGeom>
          <a:solidFill>
            <a:schemeClr val="accent1">
              <a:lumMod val="20000"/>
              <a:lumOff val="80000"/>
              <a:alpha val="80000"/>
            </a:schemeClr>
          </a:solidFill>
        </p:spPr>
        <p:txBody>
          <a:bodyPr/>
          <a:lstStyle/>
          <a:p>
            <a:endParaRPr lang="nl-NL"/>
          </a:p>
        </p:txBody>
      </p:sp>
      <p:sp>
        <p:nvSpPr>
          <p:cNvPr id="16" name="AutoShape 16">
            <a:extLst>
              <a:ext uri="{FF2B5EF4-FFF2-40B4-BE49-F238E27FC236}">
                <a16:creationId xmlns:a16="http://schemas.microsoft.com/office/drawing/2014/main" id="{219F9021-6C57-2244-5644-6168D72A6F9C}"/>
              </a:ext>
            </a:extLst>
          </p:cNvPr>
          <p:cNvSpPr/>
          <p:nvPr/>
        </p:nvSpPr>
        <p:spPr>
          <a:xfrm>
            <a:off x="1057275" y="6518072"/>
            <a:ext cx="0" cy="3768928"/>
          </a:xfrm>
          <a:prstGeom prst="line">
            <a:avLst/>
          </a:prstGeom>
          <a:ln w="57150" cap="flat">
            <a:solidFill>
              <a:srgbClr val="4E6E81"/>
            </a:solidFill>
            <a:prstDash val="sysDash"/>
            <a:headEnd type="none" w="sm" len="sm"/>
            <a:tailEnd type="none" w="sm" len="sm"/>
          </a:ln>
        </p:spPr>
        <p:txBody>
          <a:bodyPr/>
          <a:lstStyle/>
          <a:p>
            <a:endParaRPr lang="nl-NL"/>
          </a:p>
        </p:txBody>
      </p:sp>
      <p:sp>
        <p:nvSpPr>
          <p:cNvPr id="22" name="Tekstvak 21">
            <a:extLst>
              <a:ext uri="{FF2B5EF4-FFF2-40B4-BE49-F238E27FC236}">
                <a16:creationId xmlns:a16="http://schemas.microsoft.com/office/drawing/2014/main" id="{C7CA98C9-FA9F-BF33-8E79-4D190E6FEBDB}"/>
              </a:ext>
            </a:extLst>
          </p:cNvPr>
          <p:cNvSpPr txBox="1"/>
          <p:nvPr/>
        </p:nvSpPr>
        <p:spPr>
          <a:xfrm>
            <a:off x="4191000" y="2476499"/>
            <a:ext cx="13659079" cy="1903085"/>
          </a:xfrm>
          <a:prstGeom prst="rect">
            <a:avLst/>
          </a:prstGeom>
          <a:noFill/>
        </p:spPr>
        <p:txBody>
          <a:bodyPr wrap="square" lIns="91440" tIns="45720" rIns="91440" bIns="45720" rtlCol="0" anchor="t">
            <a:spAutoFit/>
          </a:bodyPr>
          <a:lstStyle/>
          <a:p>
            <a:endParaRPr lang="en-US" sz="2800" spc="229" dirty="0">
              <a:solidFill>
                <a:srgbClr val="000000"/>
              </a:solidFill>
              <a:latin typeface="Lato"/>
            </a:endParaRPr>
          </a:p>
          <a:p>
            <a:pPr marL="1257300" lvl="2" indent="-342900">
              <a:lnSpc>
                <a:spcPts val="3679"/>
              </a:lnSpc>
              <a:buFont typeface="Arial" panose="020B0604020202020204" pitchFamily="34" charset="0"/>
              <a:buChar char="•"/>
            </a:pPr>
            <a:endParaRPr lang="en-US" sz="3600" spc="229" dirty="0">
              <a:solidFill>
                <a:srgbClr val="000000"/>
              </a:solidFill>
              <a:latin typeface="Lato"/>
              <a:ea typeface="Lato"/>
              <a:cs typeface="Lato"/>
            </a:endParaRPr>
          </a:p>
          <a:p>
            <a:pPr marL="2171700" lvl="4" indent="-342900">
              <a:lnSpc>
                <a:spcPts val="3679"/>
              </a:lnSpc>
              <a:buFont typeface="Arial" panose="020B0604020202020204" pitchFamily="34" charset="0"/>
              <a:buChar char="•"/>
            </a:pPr>
            <a:endParaRPr lang="en-US" sz="3600" spc="229" dirty="0">
              <a:solidFill>
                <a:srgbClr val="000000"/>
              </a:solidFill>
              <a:latin typeface="Lato"/>
              <a:ea typeface="Lato"/>
              <a:cs typeface="Lato"/>
            </a:endParaRPr>
          </a:p>
          <a:p>
            <a:endParaRPr lang="nl-NL" sz="2800" dirty="0">
              <a:solidFill>
                <a:srgbClr val="000000"/>
              </a:solidFill>
              <a:latin typeface="Calibri"/>
              <a:ea typeface="Calibri"/>
              <a:cs typeface="Calibri"/>
            </a:endParaRPr>
          </a:p>
        </p:txBody>
      </p:sp>
      <p:sp>
        <p:nvSpPr>
          <p:cNvPr id="4" name="Tekstvak 3">
            <a:extLst>
              <a:ext uri="{FF2B5EF4-FFF2-40B4-BE49-F238E27FC236}">
                <a16:creationId xmlns:a16="http://schemas.microsoft.com/office/drawing/2014/main" id="{8B78AEB7-15B6-E4A3-F3DD-35D6069B8182}"/>
              </a:ext>
            </a:extLst>
          </p:cNvPr>
          <p:cNvSpPr txBox="1"/>
          <p:nvPr/>
        </p:nvSpPr>
        <p:spPr>
          <a:xfrm rot="16200000">
            <a:off x="-4690116" y="4586741"/>
            <a:ext cx="10189854" cy="1016368"/>
          </a:xfrm>
          <a:prstGeom prst="rect">
            <a:avLst/>
          </a:prstGeom>
          <a:noFill/>
        </p:spPr>
        <p:txBody>
          <a:bodyPr wrap="square">
            <a:spAutoFit/>
          </a:bodyPr>
          <a:lstStyle/>
          <a:p>
            <a:pPr marL="0" lvl="0" indent="0">
              <a:lnSpc>
                <a:spcPts val="8400"/>
              </a:lnSpc>
            </a:pPr>
            <a:r>
              <a:rPr lang="en-US" sz="3600" spc="300" dirty="0" err="1">
                <a:solidFill>
                  <a:schemeClr val="tx1">
                    <a:lumMod val="65000"/>
                    <a:lumOff val="35000"/>
                  </a:schemeClr>
                </a:solidFill>
                <a:latin typeface="Helios Extended Bold"/>
              </a:rPr>
              <a:t>Voor</a:t>
            </a:r>
            <a:r>
              <a:rPr lang="en-US" sz="3600" spc="300" dirty="0">
                <a:solidFill>
                  <a:schemeClr val="tx1">
                    <a:lumMod val="65000"/>
                    <a:lumOff val="35000"/>
                  </a:schemeClr>
                </a:solidFill>
                <a:latin typeface="Helios Extended Bold"/>
              </a:rPr>
              <a:t>- </a:t>
            </a:r>
            <a:r>
              <a:rPr lang="en-US" sz="3600" spc="300" dirty="0" err="1">
                <a:solidFill>
                  <a:schemeClr val="tx1">
                    <a:lumMod val="65000"/>
                    <a:lumOff val="35000"/>
                  </a:schemeClr>
                </a:solidFill>
                <a:latin typeface="Helios Extended Bold"/>
              </a:rPr>
              <a:t>en</a:t>
            </a:r>
            <a:r>
              <a:rPr lang="en-US" sz="3600" spc="300" dirty="0">
                <a:solidFill>
                  <a:schemeClr val="tx1">
                    <a:lumMod val="65000"/>
                    <a:lumOff val="35000"/>
                  </a:schemeClr>
                </a:solidFill>
                <a:latin typeface="Helios Extended Bold"/>
              </a:rPr>
              <a:t> </a:t>
            </a:r>
            <a:r>
              <a:rPr lang="en-US" sz="3600" spc="300" dirty="0" err="1">
                <a:solidFill>
                  <a:schemeClr val="tx1">
                    <a:lumMod val="65000"/>
                    <a:lumOff val="35000"/>
                  </a:schemeClr>
                </a:solidFill>
                <a:latin typeface="Helios Extended Bold"/>
              </a:rPr>
              <a:t>nadelen</a:t>
            </a:r>
            <a:endParaRPr lang="en-US" sz="3600" spc="300" dirty="0">
              <a:solidFill>
                <a:schemeClr val="tx1">
                  <a:lumMod val="65000"/>
                  <a:lumOff val="35000"/>
                </a:schemeClr>
              </a:solidFill>
              <a:latin typeface="Helios Extended Bold"/>
            </a:endParaRPr>
          </a:p>
        </p:txBody>
      </p:sp>
      <p:pic>
        <p:nvPicPr>
          <p:cNvPr id="5" name="Picture 2" descr="Utrecht University - Wikipedia">
            <a:extLst>
              <a:ext uri="{FF2B5EF4-FFF2-40B4-BE49-F238E27FC236}">
                <a16:creationId xmlns:a16="http://schemas.microsoft.com/office/drawing/2014/main" id="{D0971B32-C9B7-6DF0-3685-E318CD5322BA}"/>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7162117" y="9163521"/>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ome - Liber Dock">
            <a:extLst>
              <a:ext uri="{FF2B5EF4-FFF2-40B4-BE49-F238E27FC236}">
                <a16:creationId xmlns:a16="http://schemas.microsoft.com/office/drawing/2014/main" id="{9A749F18-6DDF-2471-3992-B7C05E4A86EA}"/>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16019117" y="9144000"/>
            <a:ext cx="1143000" cy="1143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el 7">
            <a:extLst>
              <a:ext uri="{FF2B5EF4-FFF2-40B4-BE49-F238E27FC236}">
                <a16:creationId xmlns:a16="http://schemas.microsoft.com/office/drawing/2014/main" id="{8279FAB1-7BEC-5D2A-5100-9B1D92599F58}"/>
              </a:ext>
            </a:extLst>
          </p:cNvPr>
          <p:cNvGraphicFramePr>
            <a:graphicFrameLocks noGrp="1"/>
          </p:cNvGraphicFramePr>
          <p:nvPr/>
        </p:nvGraphicFramePr>
        <p:xfrm>
          <a:off x="4038600" y="757387"/>
          <a:ext cx="13506677" cy="8675075"/>
        </p:xfrm>
        <a:graphic>
          <a:graphicData uri="http://schemas.openxmlformats.org/drawingml/2006/table">
            <a:tbl>
              <a:tblPr firstRow="1" firstCol="1" bandRow="1"/>
              <a:tblGrid>
                <a:gridCol w="4404731">
                  <a:extLst>
                    <a:ext uri="{9D8B030D-6E8A-4147-A177-3AD203B41FA5}">
                      <a16:colId xmlns:a16="http://schemas.microsoft.com/office/drawing/2014/main" val="856095547"/>
                    </a:ext>
                  </a:extLst>
                </a:gridCol>
                <a:gridCol w="4183992">
                  <a:extLst>
                    <a:ext uri="{9D8B030D-6E8A-4147-A177-3AD203B41FA5}">
                      <a16:colId xmlns:a16="http://schemas.microsoft.com/office/drawing/2014/main" val="592298675"/>
                    </a:ext>
                  </a:extLst>
                </a:gridCol>
                <a:gridCol w="4917954">
                  <a:extLst>
                    <a:ext uri="{9D8B030D-6E8A-4147-A177-3AD203B41FA5}">
                      <a16:colId xmlns:a16="http://schemas.microsoft.com/office/drawing/2014/main" val="351367377"/>
                    </a:ext>
                  </a:extLst>
                </a:gridCol>
              </a:tblGrid>
              <a:tr h="378543">
                <a:tc>
                  <a:txBody>
                    <a:bodyPr/>
                    <a:lstStyle/>
                    <a:p>
                      <a:pPr>
                        <a:lnSpc>
                          <a:spcPct val="115000"/>
                        </a:lnSpc>
                        <a:spcAft>
                          <a:spcPts val="800"/>
                        </a:spcAft>
                      </a:pPr>
                      <a:r>
                        <a:rPr lang="nl-NL" sz="24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Aspect</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b="1"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Voordelen (+)</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b="1"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Nadelen (-)</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1695105"/>
                  </a:ext>
                </a:extLst>
              </a:tr>
              <a:tr h="1902927">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Instellen bij cao</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Kennis van sector/onderneming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Draagvlak bij vakbonden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Flexibel en aanpasbaar</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a:txBody>
                    <a:bodyPr/>
                    <a:lstStyle/>
                    <a:p>
                      <a:pPr>
                        <a:lnSpc>
                          <a:spcPct val="115000"/>
                        </a:lnSpc>
                        <a:spcAft>
                          <a:spcPts val="800"/>
                        </a:spcAft>
                      </a:pPr>
                      <a: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t>Bindingsdiscussies bij </a:t>
                      </a:r>
                      <a:b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br>
                      <a: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t>werknemers (1)</a:t>
                      </a:r>
                      <a:br>
                        <a:rPr lang="nl-NL" sz="24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Weinig eisen aan representativiteit van de vakbonden</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2723508831"/>
                  </a:ext>
                </a:extLst>
              </a:tr>
              <a:tr h="3218246">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Afwijkende ontslagprocedure/</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selectiecriteria</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noFill/>
                  </a:tcPr>
                </a:tc>
                <a:tc>
                  <a:txBody>
                    <a:bodyPr/>
                    <a:lstStyle/>
                    <a:p>
                      <a:pPr>
                        <a:lnSpc>
                          <a:spcPct val="115000"/>
                        </a:lnSpc>
                        <a:spcAft>
                          <a:spcPts val="800"/>
                        </a:spcAft>
                      </a:pPr>
                      <a: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Maatwerk, geen afspiegelingsbeginsel </a:t>
                      </a:r>
                      <a:b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Keuze op bijv. kwaliteit</a:t>
                      </a:r>
                      <a:endParaRPr lang="nl-NL" sz="2400" b="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noFill/>
                  </a:tcPr>
                </a:tc>
                <a:tc>
                  <a:txBody>
                    <a:bodyPr/>
                    <a:lstStyle/>
                    <a:p>
                      <a:pPr>
                        <a:lnSpc>
                          <a:spcPct val="115000"/>
                        </a:lnSpc>
                        <a:spcAft>
                          <a:spcPts val="800"/>
                        </a:spcAft>
                      </a:pPr>
                      <a: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t>Rechter moet procedure/criteria scherp hebben/eigen maken (2)</a:t>
                      </a:r>
                    </a:p>
                    <a:p>
                      <a:pPr>
                        <a:lnSpc>
                          <a:spcPct val="115000"/>
                        </a:lnSpc>
                        <a:spcAft>
                          <a:spcPts val="800"/>
                        </a:spcAft>
                      </a:pPr>
                      <a:r>
                        <a:rPr lang="nl-NL" sz="2400" b="1" kern="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t>Procedure en oordeel moet in orde zijn/kan worden betwist bij de rechter  (3)</a:t>
                      </a:r>
                    </a:p>
                    <a:p>
                      <a:pPr>
                        <a:lnSpc>
                          <a:spcPct val="115000"/>
                        </a:lnSpc>
                        <a:spcAft>
                          <a:spcPts val="800"/>
                        </a:spcAft>
                      </a:pPr>
                      <a: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Subjectievere gronden kan nadelig uitpakken voor werknemers</a:t>
                      </a:r>
                      <a:br>
                        <a:rPr lang="nl-NL" sz="2400" b="1"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noFill/>
                  </a:tcPr>
                </a:tc>
                <a:extLst>
                  <a:ext uri="{0D108BD9-81ED-4DB2-BD59-A6C34878D82A}">
                    <a16:rowId xmlns:a16="http://schemas.microsoft.com/office/drawing/2014/main" val="1592882448"/>
                  </a:ext>
                </a:extLst>
              </a:tr>
              <a:tr h="2052980">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Onafhankelijke commissie</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solidFill>
                      <a:srgbClr val="CCCCCC"/>
                    </a:solidFill>
                  </a:tcPr>
                </a:tc>
                <a:tc>
                  <a:txBody>
                    <a:bodyPr/>
                    <a:lstStyle/>
                    <a:p>
                      <a:pPr>
                        <a:lnSpc>
                          <a:spcPct val="115000"/>
                        </a:lnSpc>
                        <a:spcAft>
                          <a:spcPts val="800"/>
                        </a:spcAft>
                      </a:pPr>
                      <a:r>
                        <a:rPr lang="nl-NL" sz="2400" b="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Snellere, mogelijk efficiëntere procedure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Commissie heeft kennis van sector</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Laagdrempeliger dan UWV</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solidFill>
                      <a:srgbClr val="CCCCCC"/>
                    </a:solidFill>
                  </a:tcPr>
                </a:tc>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Moeilijk te organiseren </a:t>
                      </a:r>
                      <a:b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b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a:noFill/>
                    </a:lnB>
                    <a:solidFill>
                      <a:srgbClr val="CCCCCC"/>
                    </a:solidFill>
                  </a:tcPr>
                </a:tc>
                <a:extLst>
                  <a:ext uri="{0D108BD9-81ED-4DB2-BD59-A6C34878D82A}">
                    <a16:rowId xmlns:a16="http://schemas.microsoft.com/office/drawing/2014/main" val="2930540513"/>
                  </a:ext>
                </a:extLst>
              </a:tr>
              <a:tr h="797152">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Financieel</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kern="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Lagere juridische kosten, geen UWV-aanvragen</a:t>
                      </a:r>
                      <a:endParaRPr lang="nl-NL" sz="2400" kern="10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nl-NL" sz="2400" kern="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rPr>
                        <a:t>Ontslagcommissie kost geld, UWV is kosteloos</a:t>
                      </a:r>
                      <a:endParaRPr lang="nl-NL" sz="2400" kern="100" dirty="0">
                        <a:solidFill>
                          <a:schemeClr val="tx1">
                            <a:lumMod val="65000"/>
                            <a:lumOff val="35000"/>
                          </a:schemeClr>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4110814"/>
                  </a:ext>
                </a:extLst>
              </a:tr>
            </a:tbl>
          </a:graphicData>
        </a:graphic>
      </p:graphicFrame>
    </p:spTree>
    <p:extLst>
      <p:ext uri="{BB962C8B-B14F-4D97-AF65-F5344CB8AC3E}">
        <p14:creationId xmlns:p14="http://schemas.microsoft.com/office/powerpoint/2010/main" val="3119001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633E9-3DB1-2156-6DF0-1BA151BBAC2D}"/>
            </a:ext>
          </a:extLst>
        </p:cNvPr>
        <p:cNvGrpSpPr/>
        <p:nvPr/>
      </p:nvGrpSpPr>
      <p:grpSpPr>
        <a:xfrm>
          <a:off x="0" y="0"/>
          <a:ext cx="0" cy="0"/>
          <a:chOff x="0" y="0"/>
          <a:chExt cx="0" cy="0"/>
        </a:xfrm>
      </p:grpSpPr>
      <p:sp>
        <p:nvSpPr>
          <p:cNvPr id="3" name="AutoShape 3">
            <a:extLst>
              <a:ext uri="{FF2B5EF4-FFF2-40B4-BE49-F238E27FC236}">
                <a16:creationId xmlns:a16="http://schemas.microsoft.com/office/drawing/2014/main" id="{73EEC9E5-3B48-EA3E-30E2-B19AC38EEB9C}"/>
              </a:ext>
            </a:extLst>
          </p:cNvPr>
          <p:cNvSpPr/>
          <p:nvPr/>
        </p:nvSpPr>
        <p:spPr>
          <a:xfrm>
            <a:off x="1033462" y="0"/>
            <a:ext cx="0" cy="3768928"/>
          </a:xfrm>
          <a:prstGeom prst="line">
            <a:avLst/>
          </a:prstGeom>
          <a:ln w="57150" cap="flat">
            <a:solidFill>
              <a:srgbClr val="4E6E81"/>
            </a:solidFill>
            <a:prstDash val="sysDash"/>
            <a:headEnd type="none" w="sm" len="sm"/>
            <a:tailEnd type="none" w="sm" len="sm"/>
          </a:ln>
        </p:spPr>
        <p:txBody>
          <a:bodyPr/>
          <a:lstStyle/>
          <a:p>
            <a:endParaRPr lang="nl-NL"/>
          </a:p>
        </p:txBody>
      </p:sp>
      <p:grpSp>
        <p:nvGrpSpPr>
          <p:cNvPr id="4" name="Group 4">
            <a:extLst>
              <a:ext uri="{FF2B5EF4-FFF2-40B4-BE49-F238E27FC236}">
                <a16:creationId xmlns:a16="http://schemas.microsoft.com/office/drawing/2014/main" id="{2C950AFB-EE5B-5E10-A4AE-1388E93DD596}"/>
              </a:ext>
            </a:extLst>
          </p:cNvPr>
          <p:cNvGrpSpPr/>
          <p:nvPr/>
        </p:nvGrpSpPr>
        <p:grpSpPr>
          <a:xfrm>
            <a:off x="8001007" y="-628065"/>
            <a:ext cx="10286993" cy="10937216"/>
            <a:chOff x="0" y="0"/>
            <a:chExt cx="2709331" cy="2709333"/>
          </a:xfrm>
          <a:solidFill>
            <a:schemeClr val="accent1">
              <a:lumMod val="20000"/>
              <a:lumOff val="80000"/>
            </a:schemeClr>
          </a:solidFill>
        </p:grpSpPr>
        <p:sp>
          <p:nvSpPr>
            <p:cNvPr id="5" name="Freeform 5">
              <a:extLst>
                <a:ext uri="{FF2B5EF4-FFF2-40B4-BE49-F238E27FC236}">
                  <a16:creationId xmlns:a16="http://schemas.microsoft.com/office/drawing/2014/main" id="{FE167CF1-9899-4BC0-5E1E-3F3EEECE6B26}"/>
                </a:ext>
              </a:extLst>
            </p:cNvPr>
            <p:cNvSpPr/>
            <p:nvPr/>
          </p:nvSpPr>
          <p:spPr>
            <a:xfrm>
              <a:off x="0" y="0"/>
              <a:ext cx="2709331" cy="2709333"/>
            </a:xfrm>
            <a:custGeom>
              <a:avLst/>
              <a:gdLst/>
              <a:ahLst/>
              <a:cxnLst/>
              <a:rect l="l" t="t" r="r" b="b"/>
              <a:pathLst>
                <a:path w="2709331" h="2709333">
                  <a:moveTo>
                    <a:pt x="0" y="0"/>
                  </a:moveTo>
                  <a:lnTo>
                    <a:pt x="2709331" y="0"/>
                  </a:lnTo>
                  <a:lnTo>
                    <a:pt x="2709331" y="2709333"/>
                  </a:lnTo>
                  <a:lnTo>
                    <a:pt x="0" y="2709333"/>
                  </a:lnTo>
                  <a:close/>
                </a:path>
              </a:pathLst>
            </a:custGeom>
            <a:grpFill/>
          </p:spPr>
          <p:txBody>
            <a:bodyPr/>
            <a:lstStyle/>
            <a:p>
              <a:endParaRPr lang="nl-NL" dirty="0"/>
            </a:p>
          </p:txBody>
        </p:sp>
        <p:sp>
          <p:nvSpPr>
            <p:cNvPr id="6" name="TextBox 6">
              <a:extLst>
                <a:ext uri="{FF2B5EF4-FFF2-40B4-BE49-F238E27FC236}">
                  <a16:creationId xmlns:a16="http://schemas.microsoft.com/office/drawing/2014/main" id="{C4E201F6-E918-13C5-5C5F-FE3A86857B31}"/>
                </a:ext>
              </a:extLst>
            </p:cNvPr>
            <p:cNvSpPr txBox="1"/>
            <p:nvPr/>
          </p:nvSpPr>
          <p:spPr>
            <a:xfrm>
              <a:off x="0" y="-47625"/>
              <a:ext cx="2709331" cy="2756958"/>
            </a:xfrm>
            <a:prstGeom prst="rect">
              <a:avLst/>
            </a:prstGeom>
            <a:grpFill/>
          </p:spPr>
          <p:txBody>
            <a:bodyPr lIns="50800" tIns="50800" rIns="50800" bIns="50800" rtlCol="0" anchor="ctr"/>
            <a:lstStyle/>
            <a:p>
              <a:pPr algn="ctr">
                <a:lnSpc>
                  <a:spcPts val="3359"/>
                </a:lnSpc>
              </a:pPr>
              <a:endParaRPr dirty="0"/>
            </a:p>
          </p:txBody>
        </p:sp>
      </p:grpSp>
      <p:sp>
        <p:nvSpPr>
          <p:cNvPr id="8" name="TextBox 8">
            <a:extLst>
              <a:ext uri="{FF2B5EF4-FFF2-40B4-BE49-F238E27FC236}">
                <a16:creationId xmlns:a16="http://schemas.microsoft.com/office/drawing/2014/main" id="{8A666FB2-ACE4-D9BE-7C4C-C38AA8E1B973}"/>
              </a:ext>
            </a:extLst>
          </p:cNvPr>
          <p:cNvSpPr txBox="1"/>
          <p:nvPr/>
        </p:nvSpPr>
        <p:spPr>
          <a:xfrm>
            <a:off x="381000" y="3964677"/>
            <a:ext cx="7620007" cy="3155800"/>
          </a:xfrm>
          <a:prstGeom prst="rect">
            <a:avLst/>
          </a:prstGeom>
        </p:spPr>
        <p:txBody>
          <a:bodyPr wrap="square" lIns="0" tIns="0" rIns="0" bIns="0" rtlCol="0" anchor="t">
            <a:spAutoFit/>
          </a:bodyPr>
          <a:lstStyle/>
          <a:p>
            <a:pPr marL="0" lvl="0" indent="0">
              <a:lnSpc>
                <a:spcPts val="8400"/>
              </a:lnSpc>
            </a:pPr>
            <a:r>
              <a:rPr lang="en-US" sz="6000" spc="300" dirty="0">
                <a:solidFill>
                  <a:schemeClr val="tx1">
                    <a:lumMod val="65000"/>
                    <a:lumOff val="35000"/>
                  </a:schemeClr>
                </a:solidFill>
                <a:latin typeface="Helios Extended Bold"/>
              </a:rPr>
              <a:t>(3) </a:t>
            </a:r>
            <a:r>
              <a:rPr lang="nl-NL" sz="6000" spc="300" dirty="0">
                <a:solidFill>
                  <a:schemeClr val="tx1">
                    <a:lumMod val="65000"/>
                    <a:lumOff val="35000"/>
                  </a:schemeClr>
                </a:solidFill>
                <a:latin typeface="Helios Extended Bold"/>
              </a:rPr>
              <a:t>Procedurele en inhoudelijke beoordeling</a:t>
            </a:r>
            <a:endParaRPr lang="en-US" sz="6000" spc="300" dirty="0">
              <a:solidFill>
                <a:schemeClr val="tx1">
                  <a:lumMod val="65000"/>
                  <a:lumOff val="35000"/>
                </a:schemeClr>
              </a:solidFill>
              <a:latin typeface="Helios Extended Bold"/>
            </a:endParaRPr>
          </a:p>
        </p:txBody>
      </p:sp>
      <p:sp>
        <p:nvSpPr>
          <p:cNvPr id="9" name="TextBox 9">
            <a:extLst>
              <a:ext uri="{FF2B5EF4-FFF2-40B4-BE49-F238E27FC236}">
                <a16:creationId xmlns:a16="http://schemas.microsoft.com/office/drawing/2014/main" id="{FFCA3EEF-7229-A518-E211-32CFC44D3E3E}"/>
              </a:ext>
            </a:extLst>
          </p:cNvPr>
          <p:cNvSpPr txBox="1"/>
          <p:nvPr/>
        </p:nvSpPr>
        <p:spPr>
          <a:xfrm>
            <a:off x="8653470" y="495300"/>
            <a:ext cx="8872538" cy="11331885"/>
          </a:xfrm>
          <a:prstGeom prst="rect">
            <a:avLst/>
          </a:prstGeom>
        </p:spPr>
        <p:txBody>
          <a:bodyPr wrap="square" lIns="0" tIns="0" rIns="0" bIns="0" rtlCol="0" anchor="t">
            <a:spAutoFit/>
          </a:bodyPr>
          <a:lstStyle/>
          <a:p>
            <a:pPr marL="457200" indent="-457200" algn="just">
              <a:lnSpc>
                <a:spcPts val="3679"/>
              </a:lnSpc>
              <a:buFont typeface="Arial" panose="020B0604020202020204" pitchFamily="34" charset="0"/>
              <a:buChar char="•"/>
            </a:pPr>
            <a:endPar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indent="-457200" algn="just">
              <a:lnSpc>
                <a:spcPts val="3679"/>
              </a:lnSpc>
              <a:buFont typeface="Arial" panose="020B0604020202020204" pitchFamily="34" charset="0"/>
              <a:buChar char="•"/>
            </a:pPr>
            <a:r>
              <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Herstel arbeidsovereenkomst of billijke vergoeding: procedure/afwegingen worden door de rechter getoetst</a:t>
            </a:r>
          </a:p>
          <a:p>
            <a:pPr marL="457200" indent="-457200" algn="just">
              <a:lnSpc>
                <a:spcPts val="3679"/>
              </a:lnSpc>
              <a:buFont typeface="Arial" panose="020B0604020202020204" pitchFamily="34" charset="0"/>
              <a:buChar char="•"/>
            </a:pPr>
            <a:endParaRPr lang="nl-NL" sz="3200" kern="1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indent="-457200" algn="just">
              <a:lnSpc>
                <a:spcPts val="3679"/>
              </a:lnSpc>
              <a:buFont typeface="Arial" panose="020B0604020202020204" pitchFamily="34" charset="0"/>
              <a:buChar char="•"/>
            </a:pPr>
            <a:endParaRPr lang="nl-NL" sz="3200" kern="100" dirty="0">
              <a:solidFill>
                <a:schemeClr val="tx1">
                  <a:lumMod val="65000"/>
                  <a:lumOff val="35000"/>
                </a:schemeClr>
              </a:solidFill>
              <a:highlight>
                <a:srgbClr val="FFFF00"/>
              </a:highlight>
              <a:latin typeface="Lato" panose="020F0502020204030203" pitchFamily="34" charset="0"/>
              <a:ea typeface="Lato" panose="020F0502020204030203" pitchFamily="34" charset="0"/>
              <a:cs typeface="Lato" panose="020F0502020204030203" pitchFamily="34" charset="0"/>
            </a:endParaRPr>
          </a:p>
          <a:p>
            <a:pPr algn="just">
              <a:lnSpc>
                <a:spcPts val="3679"/>
              </a:lnSpc>
            </a:pPr>
            <a:r>
              <a:rPr lang="nl-NL" sz="3200" b="1"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Ktr</a:t>
            </a:r>
            <a:r>
              <a:rPr lang="nl-NL"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Den Haag 15 december 2021, ECLI:NL:RBDHA:2021:15498 </a:t>
            </a:r>
          </a:p>
          <a:p>
            <a:pPr algn="just">
              <a:lnSpc>
                <a:spcPts val="3679"/>
              </a:lnSpc>
            </a:pPr>
            <a:endParaRPr lang="nl-NL"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indent="-457200" algn="just">
              <a:lnSpc>
                <a:spcPts val="3679"/>
              </a:lnSpc>
              <a:buFont typeface="Arial" panose="020B0604020202020204" pitchFamily="34" charset="0"/>
              <a:buChar char="•"/>
            </a:pPr>
            <a:r>
              <a:rPr lang="nl-NL"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Rechter komt niet tot een oordeel en ontslagcommissie mocht toestemming verlenen</a:t>
            </a:r>
          </a:p>
          <a:p>
            <a:pPr algn="just">
              <a:lnSpc>
                <a:spcPts val="3679"/>
              </a:lnSpc>
            </a:pPr>
            <a:endParaRPr lang="nl-NL"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indent="-457200" algn="just">
              <a:lnSpc>
                <a:spcPts val="3679"/>
              </a:lnSpc>
              <a:buFont typeface="Arial" panose="020B0604020202020204" pitchFamily="34" charset="0"/>
              <a:buChar char="•"/>
            </a:pPr>
            <a:endParaRPr lang="en-US" sz="3200" kern="100" dirty="0">
              <a:solidFill>
                <a:schemeClr val="tx1">
                  <a:lumMod val="65000"/>
                  <a:lumOff val="35000"/>
                </a:schemeClr>
              </a:solidFill>
              <a:highlight>
                <a:srgbClr val="FFFF00"/>
              </a:highlight>
              <a:latin typeface="Lato" panose="020F0502020204030203" pitchFamily="34" charset="0"/>
              <a:ea typeface="Lato" panose="020F0502020204030203" pitchFamily="34" charset="0"/>
              <a:cs typeface="Lato" panose="020F0502020204030203" pitchFamily="34" charset="0"/>
            </a:endParaRPr>
          </a:p>
          <a:p>
            <a:pPr marL="342900" lvl="0" indent="-342900">
              <a:lnSpc>
                <a:spcPts val="3679"/>
              </a:lnSpc>
              <a:buFont typeface="Arial"/>
              <a:buChar char="•"/>
            </a:pPr>
            <a:endParaRPr lang="en-US" sz="2400" b="1" spc="229" dirty="0">
              <a:solidFill>
                <a:srgbClr val="000000"/>
              </a:solidFill>
              <a:latin typeface="Lato"/>
              <a:ea typeface="Lato"/>
              <a:cs typeface="Lato"/>
            </a:endParaRPr>
          </a:p>
          <a:p>
            <a:pPr lvl="0">
              <a:lnSpc>
                <a:spcPts val="3679"/>
              </a:lnSpc>
            </a:pPr>
            <a:endParaRPr lang="en-US" sz="2400" b="1" spc="229" dirty="0">
              <a:solidFill>
                <a:srgbClr val="000000"/>
              </a:solidFill>
              <a:latin typeface="Lato"/>
            </a:endParaRPr>
          </a:p>
          <a:p>
            <a:pPr>
              <a:lnSpc>
                <a:spcPts val="3679"/>
              </a:lnSpc>
            </a:pPr>
            <a:endParaRPr lang="en-US" sz="2400" b="1" spc="229" dirty="0">
              <a:solidFill>
                <a:srgbClr val="000000"/>
              </a:solidFill>
              <a:latin typeface="Lato"/>
              <a:ea typeface="Lato"/>
              <a:cs typeface="Lato"/>
            </a:endParaRPr>
          </a:p>
          <a:p>
            <a:pPr marL="342900" indent="-342900">
              <a:lnSpc>
                <a:spcPts val="3679"/>
              </a:lnSpc>
              <a:buFont typeface="Wingdings" pitchFamily="2" charset="2"/>
              <a:buChar char="Ø"/>
            </a:pPr>
            <a:endParaRPr lang="en-US" sz="2400" b="1" spc="229" dirty="0">
              <a:solidFill>
                <a:srgbClr val="000000"/>
              </a:solidFill>
              <a:highlight>
                <a:srgbClr val="FFFF00"/>
              </a:highlight>
              <a:latin typeface="Lato"/>
              <a:ea typeface="Lato"/>
              <a:cs typeface="Lato"/>
            </a:endParaRPr>
          </a:p>
          <a:p>
            <a:pPr>
              <a:lnSpc>
                <a:spcPts val="3679"/>
              </a:lnSpc>
            </a:pPr>
            <a:endParaRPr lang="en-US" sz="2400" b="1" spc="229" dirty="0">
              <a:solidFill>
                <a:srgbClr val="000000"/>
              </a:solidFill>
              <a:highlight>
                <a:srgbClr val="FFFF00"/>
              </a:highlight>
              <a:latin typeface="Lato"/>
              <a:ea typeface="Lato"/>
              <a:cs typeface="Lato"/>
            </a:endParaRPr>
          </a:p>
          <a:p>
            <a:pPr lvl="0">
              <a:lnSpc>
                <a:spcPts val="3679"/>
              </a:lnSpc>
            </a:pPr>
            <a:endParaRPr lang="en-US" sz="2400" spc="229" dirty="0">
              <a:solidFill>
                <a:srgbClr val="000000"/>
              </a:solidFill>
              <a:highlight>
                <a:srgbClr val="FFFF00"/>
              </a:highlight>
              <a:latin typeface="Lato"/>
              <a:ea typeface="Lato"/>
              <a:cs typeface="Lato"/>
            </a:endParaRPr>
          </a:p>
          <a:p>
            <a:pPr marL="342900" lvl="0" indent="-342900">
              <a:lnSpc>
                <a:spcPts val="3679"/>
              </a:lnSpc>
              <a:buFont typeface="Arial" panose="020B0604020202020204" pitchFamily="34" charset="0"/>
              <a:buChar char="•"/>
            </a:pPr>
            <a:endParaRPr lang="en-US" sz="2299" spc="229" dirty="0">
              <a:solidFill>
                <a:srgbClr val="000000"/>
              </a:solidFill>
              <a:highlight>
                <a:srgbClr val="FFFF00"/>
              </a:highlight>
              <a:latin typeface="Lato"/>
              <a:ea typeface="Lato"/>
              <a:cs typeface="Lato"/>
            </a:endParaRPr>
          </a:p>
          <a:p>
            <a:pPr lvl="0">
              <a:lnSpc>
                <a:spcPts val="3679"/>
              </a:lnSpc>
            </a:pPr>
            <a:endParaRPr lang="en-US" sz="2299" spc="229" dirty="0">
              <a:solidFill>
                <a:srgbClr val="000000"/>
              </a:solidFill>
              <a:highlight>
                <a:srgbClr val="FFFF00"/>
              </a:highlight>
              <a:latin typeface="Lato"/>
              <a:ea typeface="Lato"/>
              <a:cs typeface="Lato"/>
            </a:endParaRPr>
          </a:p>
          <a:p>
            <a:pPr marL="342900" lvl="0" indent="-342900">
              <a:lnSpc>
                <a:spcPts val="3679"/>
              </a:lnSpc>
              <a:buFont typeface="Arial" panose="020B0604020202020204" pitchFamily="34" charset="0"/>
              <a:buChar char="•"/>
            </a:pPr>
            <a:endParaRPr lang="en-US" sz="2299" spc="229" dirty="0">
              <a:solidFill>
                <a:srgbClr val="000000"/>
              </a:solidFill>
              <a:highlight>
                <a:srgbClr val="FFFF00"/>
              </a:highlight>
              <a:latin typeface="Lato"/>
              <a:ea typeface="Lato"/>
              <a:cs typeface="Lato"/>
            </a:endParaRPr>
          </a:p>
          <a:p>
            <a:pPr marL="342900" indent="-342900">
              <a:lnSpc>
                <a:spcPts val="3679"/>
              </a:lnSpc>
              <a:buFont typeface="Arial" panose="020B0604020202020204" pitchFamily="34" charset="0"/>
              <a:buChar char="•"/>
            </a:pPr>
            <a:endParaRPr lang="en-US" sz="2299" spc="229" dirty="0">
              <a:solidFill>
                <a:srgbClr val="000000"/>
              </a:solidFill>
              <a:latin typeface="Lato"/>
              <a:ea typeface="Lato"/>
              <a:cs typeface="Lato"/>
            </a:endParaRPr>
          </a:p>
        </p:txBody>
      </p:sp>
      <p:pic>
        <p:nvPicPr>
          <p:cNvPr id="2" name="Picture 2" descr="Utrecht University - Wikipedia">
            <a:extLst>
              <a:ext uri="{FF2B5EF4-FFF2-40B4-BE49-F238E27FC236}">
                <a16:creationId xmlns:a16="http://schemas.microsoft.com/office/drawing/2014/main" id="{8DD92E03-5439-CA37-4E9A-E8C29BCB5F6E}"/>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7142532" y="9105899"/>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ome - Liber Dock">
            <a:extLst>
              <a:ext uri="{FF2B5EF4-FFF2-40B4-BE49-F238E27FC236}">
                <a16:creationId xmlns:a16="http://schemas.microsoft.com/office/drawing/2014/main" id="{F39C3DAA-DB04-A00F-04F9-3551D358CB96}"/>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15958870" y="9024355"/>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511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6006D-E293-368B-BA2E-89BDE64D39F4}"/>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0D32042F-09FB-1DB3-B834-13AA501115E1}"/>
              </a:ext>
            </a:extLst>
          </p:cNvPr>
          <p:cNvSpPr/>
          <p:nvPr/>
        </p:nvSpPr>
        <p:spPr>
          <a:xfrm rot="10800000">
            <a:off x="-3733800" y="1485899"/>
            <a:ext cx="19392434" cy="9140769"/>
          </a:xfrm>
          <a:custGeom>
            <a:avLst/>
            <a:gdLst/>
            <a:ahLst/>
            <a:cxnLst/>
            <a:rect l="l" t="t" r="r" b="b"/>
            <a:pathLst>
              <a:path w="987726" h="406400">
                <a:moveTo>
                  <a:pt x="784526" y="0"/>
                </a:moveTo>
                <a:cubicBezTo>
                  <a:pt x="896751" y="0"/>
                  <a:pt x="987726" y="90976"/>
                  <a:pt x="987726" y="203200"/>
                </a:cubicBezTo>
                <a:cubicBezTo>
                  <a:pt x="987726" y="315424"/>
                  <a:pt x="896751" y="406400"/>
                  <a:pt x="784526" y="406400"/>
                </a:cubicBezTo>
                <a:lnTo>
                  <a:pt x="203200" y="406400"/>
                </a:lnTo>
                <a:cubicBezTo>
                  <a:pt x="90976" y="406400"/>
                  <a:pt x="0" y="315424"/>
                  <a:pt x="0" y="203200"/>
                </a:cubicBezTo>
                <a:cubicBezTo>
                  <a:pt x="0" y="90976"/>
                  <a:pt x="90976" y="0"/>
                  <a:pt x="203200" y="0"/>
                </a:cubicBezTo>
                <a:close/>
              </a:path>
            </a:pathLst>
          </a:custGeom>
          <a:solidFill>
            <a:schemeClr val="accent1">
              <a:lumMod val="20000"/>
              <a:lumOff val="80000"/>
              <a:alpha val="80000"/>
            </a:schemeClr>
          </a:solidFill>
        </p:spPr>
        <p:txBody>
          <a:bodyPr/>
          <a:lstStyle/>
          <a:p>
            <a:endParaRPr lang="nl-NL"/>
          </a:p>
        </p:txBody>
      </p:sp>
      <p:sp>
        <p:nvSpPr>
          <p:cNvPr id="16" name="AutoShape 16">
            <a:extLst>
              <a:ext uri="{FF2B5EF4-FFF2-40B4-BE49-F238E27FC236}">
                <a16:creationId xmlns:a16="http://schemas.microsoft.com/office/drawing/2014/main" id="{550ADC36-78F5-7DAF-4F62-1267B2DA5719}"/>
              </a:ext>
            </a:extLst>
          </p:cNvPr>
          <p:cNvSpPr/>
          <p:nvPr/>
        </p:nvSpPr>
        <p:spPr>
          <a:xfrm>
            <a:off x="17145000" y="6518072"/>
            <a:ext cx="0" cy="3768928"/>
          </a:xfrm>
          <a:prstGeom prst="line">
            <a:avLst/>
          </a:prstGeom>
          <a:ln w="57150" cap="flat">
            <a:solidFill>
              <a:srgbClr val="4E6E81"/>
            </a:solidFill>
            <a:prstDash val="sysDash"/>
            <a:headEnd type="none" w="sm" len="sm"/>
            <a:tailEnd type="none" w="sm" len="sm"/>
          </a:ln>
        </p:spPr>
        <p:txBody>
          <a:bodyPr/>
          <a:lstStyle/>
          <a:p>
            <a:endParaRPr lang="nl-NL"/>
          </a:p>
        </p:txBody>
      </p:sp>
      <p:sp>
        <p:nvSpPr>
          <p:cNvPr id="22" name="Tekstvak 21">
            <a:extLst>
              <a:ext uri="{FF2B5EF4-FFF2-40B4-BE49-F238E27FC236}">
                <a16:creationId xmlns:a16="http://schemas.microsoft.com/office/drawing/2014/main" id="{B49537A3-B2E8-7FCC-373D-B11C1753C339}"/>
              </a:ext>
            </a:extLst>
          </p:cNvPr>
          <p:cNvSpPr txBox="1"/>
          <p:nvPr/>
        </p:nvSpPr>
        <p:spPr>
          <a:xfrm>
            <a:off x="780817" y="2171700"/>
            <a:ext cx="12782783" cy="6417141"/>
          </a:xfrm>
          <a:prstGeom prst="rect">
            <a:avLst/>
          </a:prstGeom>
          <a:noFill/>
        </p:spPr>
        <p:txBody>
          <a:bodyPr wrap="square" lIns="91440" tIns="45720" rIns="91440" bIns="45720" rtlCol="0" anchor="t">
            <a:spAutoFit/>
          </a:bodyPr>
          <a:lstStyle/>
          <a:p>
            <a:endParaRPr lang="en-US" sz="2400" spc="229" dirty="0">
              <a:solidFill>
                <a:srgbClr val="000000"/>
              </a:solidFill>
              <a:latin typeface="Lato"/>
            </a:endParaRPr>
          </a:p>
          <a:p>
            <a:pPr algn="just">
              <a:lnSpc>
                <a:spcPts val="3679"/>
              </a:lnSpc>
            </a:pPr>
            <a:endParaRPr lang="en-US"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gn="just">
              <a:lnSpc>
                <a:spcPts val="3679"/>
              </a:lnSpc>
            </a:pPr>
            <a:r>
              <a:rPr lang="en-US"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Rb. Noord-Holland 24 </a:t>
            </a:r>
            <a:r>
              <a:rPr lang="en-US" sz="3200" b="1"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juli</a:t>
            </a:r>
            <a:r>
              <a:rPr lang="en-US"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2024, ECLI:NL:RBNHO:2024:8021</a:t>
            </a:r>
          </a:p>
          <a:p>
            <a:pPr algn="just">
              <a:lnSpc>
                <a:spcPts val="3679"/>
              </a:lnSpc>
            </a:pPr>
            <a:endParaRPr lang="en-US"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indent="-457200" algn="just">
              <a:lnSpc>
                <a:spcPts val="3679"/>
              </a:lnSpc>
              <a:buFont typeface="Arial" panose="020B0604020202020204" pitchFamily="34" charset="0"/>
              <a:buChar char="•"/>
            </a:pPr>
            <a:r>
              <a:rPr lang="en-US" sz="3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Ontslagcommissie</a:t>
            </a:r>
            <a:r>
              <a:rPr lang="en-US"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ING </a:t>
            </a:r>
            <a:r>
              <a:rPr lang="en-US" sz="3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verleent</a:t>
            </a:r>
            <a:r>
              <a:rPr lang="en-US"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3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geen</a:t>
            </a:r>
            <a:r>
              <a:rPr lang="en-US"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3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toestemming</a:t>
            </a:r>
            <a:r>
              <a:rPr lang="en-US"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3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voor</a:t>
            </a:r>
            <a:r>
              <a:rPr lang="en-US"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3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opzegging</a:t>
            </a:r>
            <a:r>
              <a:rPr lang="en-US"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3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arbeidsovereenkomt</a:t>
            </a:r>
            <a:r>
              <a:rPr lang="en-US"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3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rechter</a:t>
            </a:r>
            <a:r>
              <a:rPr lang="en-US"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3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komt</a:t>
            </a:r>
            <a:r>
              <a:rPr lang="en-US"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tot </a:t>
            </a:r>
            <a:r>
              <a:rPr lang="en-US" sz="3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hetzelfde</a:t>
            </a:r>
            <a:r>
              <a:rPr lang="en-US"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 </a:t>
            </a:r>
            <a:r>
              <a:rPr lang="en-US" sz="3200" kern="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oordeel</a:t>
            </a:r>
            <a:endParaRPr lang="en-US"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indent="-457200" algn="just">
              <a:lnSpc>
                <a:spcPts val="3679"/>
              </a:lnSpc>
              <a:buFont typeface="Arial" panose="020B0604020202020204" pitchFamily="34" charset="0"/>
              <a:buChar char="•"/>
            </a:pPr>
            <a:endParaRPr lang="en-US" sz="2400" b="1" spc="229" dirty="0">
              <a:solidFill>
                <a:srgbClr val="000000"/>
              </a:solidFill>
              <a:latin typeface="Lato"/>
              <a:ea typeface="Lato"/>
              <a:cs typeface="Lato"/>
            </a:endParaRPr>
          </a:p>
          <a:p>
            <a:r>
              <a:rPr lang="nl-NL" sz="3200" b="1"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Rb. Den Haag 7 september 2021, ECLI:NL:RBDHA:2021:9864</a:t>
            </a:r>
          </a:p>
          <a:p>
            <a:endParaRPr lang="nl-NL"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indent="-457200">
              <a:buFont typeface="Arial" panose="020B0604020202020204" pitchFamily="34" charset="0"/>
              <a:buChar char="•"/>
            </a:pPr>
            <a:r>
              <a:rPr lang="nl-NL"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Ontslagcommissie verleent toestemming voor opzegging arbeidsovereenkomst, rechter komt tot hetzelfde oordeel</a:t>
            </a:r>
          </a:p>
          <a:p>
            <a:endParaRPr lang="nl-NL" sz="3200" kern="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endParaRPr lang="en-US" sz="2400" spc="229" dirty="0">
              <a:solidFill>
                <a:srgbClr val="000000"/>
              </a:solidFill>
              <a:latin typeface="Lato"/>
              <a:ea typeface="Lato"/>
              <a:cs typeface="Lato"/>
            </a:endParaRPr>
          </a:p>
          <a:p>
            <a:endParaRPr lang="nl-NL" dirty="0">
              <a:solidFill>
                <a:srgbClr val="000000"/>
              </a:solidFill>
              <a:latin typeface="Calibri"/>
              <a:ea typeface="Calibri"/>
              <a:cs typeface="Calibri"/>
            </a:endParaRPr>
          </a:p>
        </p:txBody>
      </p:sp>
      <p:sp>
        <p:nvSpPr>
          <p:cNvPr id="2" name="Tekstvak 1">
            <a:extLst>
              <a:ext uri="{FF2B5EF4-FFF2-40B4-BE49-F238E27FC236}">
                <a16:creationId xmlns:a16="http://schemas.microsoft.com/office/drawing/2014/main" id="{00E8EDFC-1FFA-2F25-5915-CA7091F2B3E7}"/>
              </a:ext>
            </a:extLst>
          </p:cNvPr>
          <p:cNvSpPr txBox="1"/>
          <p:nvPr/>
        </p:nvSpPr>
        <p:spPr>
          <a:xfrm rot="16200000">
            <a:off x="13478787" y="5914680"/>
            <a:ext cx="7713353" cy="990528"/>
          </a:xfrm>
          <a:prstGeom prst="rect">
            <a:avLst/>
          </a:prstGeom>
          <a:noFill/>
        </p:spPr>
        <p:txBody>
          <a:bodyPr wrap="square">
            <a:spAutoFit/>
          </a:bodyPr>
          <a:lstStyle/>
          <a:p>
            <a:pPr marL="0" lvl="0" indent="0">
              <a:lnSpc>
                <a:spcPts val="8400"/>
              </a:lnSpc>
            </a:pPr>
            <a:r>
              <a:rPr lang="en-US" sz="2800" spc="300" dirty="0">
                <a:solidFill>
                  <a:srgbClr val="000000"/>
                </a:solidFill>
                <a:latin typeface="Helios Extended Bold"/>
              </a:rPr>
              <a:t>(3) Inhoudelijk </a:t>
            </a:r>
            <a:r>
              <a:rPr lang="en-US" sz="2800" spc="300" dirty="0" err="1">
                <a:solidFill>
                  <a:srgbClr val="000000"/>
                </a:solidFill>
                <a:latin typeface="Helios Extended Bold"/>
              </a:rPr>
              <a:t>oordeel</a:t>
            </a:r>
            <a:endParaRPr lang="en-US" sz="2800" spc="300" dirty="0">
              <a:solidFill>
                <a:srgbClr val="000000"/>
              </a:solidFill>
              <a:latin typeface="Helios Extended Bold"/>
            </a:endParaRPr>
          </a:p>
        </p:txBody>
      </p:sp>
      <p:pic>
        <p:nvPicPr>
          <p:cNvPr id="4" name="Picture 2" descr="Utrecht University - Wikipedia">
            <a:extLst>
              <a:ext uri="{FF2B5EF4-FFF2-40B4-BE49-F238E27FC236}">
                <a16:creationId xmlns:a16="http://schemas.microsoft.com/office/drawing/2014/main" id="{D92CC5DD-5D2B-6EBB-2B62-827BEC5916A3}"/>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164265" y="9188837"/>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ome - Liber Dock">
            <a:extLst>
              <a:ext uri="{FF2B5EF4-FFF2-40B4-BE49-F238E27FC236}">
                <a16:creationId xmlns:a16="http://schemas.microsoft.com/office/drawing/2014/main" id="{EF196127-6BFF-CFC8-E344-6CE4D2F5ED34}"/>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0" y="9107292"/>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703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81230-B16E-E635-F06F-5E0E7F67A500}"/>
            </a:ext>
          </a:extLst>
        </p:cNvPr>
        <p:cNvGrpSpPr/>
        <p:nvPr/>
      </p:nvGrpSpPr>
      <p:grpSpPr>
        <a:xfrm>
          <a:off x="0" y="0"/>
          <a:ext cx="0" cy="0"/>
          <a:chOff x="0" y="0"/>
          <a:chExt cx="0" cy="0"/>
        </a:xfrm>
      </p:grpSpPr>
      <p:sp>
        <p:nvSpPr>
          <p:cNvPr id="16" name="Freeform 3">
            <a:extLst>
              <a:ext uri="{FF2B5EF4-FFF2-40B4-BE49-F238E27FC236}">
                <a16:creationId xmlns:a16="http://schemas.microsoft.com/office/drawing/2014/main" id="{A0E33A46-F945-61C6-B6E4-5D59141E4F27}"/>
              </a:ext>
            </a:extLst>
          </p:cNvPr>
          <p:cNvSpPr/>
          <p:nvPr/>
        </p:nvSpPr>
        <p:spPr>
          <a:xfrm rot="10800000">
            <a:off x="-5105400" y="4375455"/>
            <a:ext cx="28879795" cy="9140769"/>
          </a:xfrm>
          <a:custGeom>
            <a:avLst/>
            <a:gdLst/>
            <a:ahLst/>
            <a:cxnLst/>
            <a:rect l="l" t="t" r="r" b="b"/>
            <a:pathLst>
              <a:path w="987726" h="406400">
                <a:moveTo>
                  <a:pt x="784526" y="0"/>
                </a:moveTo>
                <a:cubicBezTo>
                  <a:pt x="896751" y="0"/>
                  <a:pt x="987726" y="90976"/>
                  <a:pt x="987726" y="203200"/>
                </a:cubicBezTo>
                <a:cubicBezTo>
                  <a:pt x="987726" y="315424"/>
                  <a:pt x="896751" y="406400"/>
                  <a:pt x="784526" y="406400"/>
                </a:cubicBezTo>
                <a:lnTo>
                  <a:pt x="203200" y="406400"/>
                </a:lnTo>
                <a:cubicBezTo>
                  <a:pt x="90976" y="406400"/>
                  <a:pt x="0" y="315424"/>
                  <a:pt x="0" y="203200"/>
                </a:cubicBezTo>
                <a:cubicBezTo>
                  <a:pt x="0" y="90976"/>
                  <a:pt x="90976" y="0"/>
                  <a:pt x="203200" y="0"/>
                </a:cubicBezTo>
                <a:close/>
              </a:path>
            </a:pathLst>
          </a:custGeom>
          <a:solidFill>
            <a:schemeClr val="accent1">
              <a:lumMod val="20000"/>
              <a:lumOff val="80000"/>
              <a:alpha val="80000"/>
            </a:schemeClr>
          </a:solidFill>
        </p:spPr>
        <p:txBody>
          <a:bodyPr/>
          <a:lstStyle/>
          <a:p>
            <a:r>
              <a:rPr lang="nl-NL" dirty="0" err="1"/>
              <a:t>Conc</a:t>
            </a:r>
            <a:endParaRPr lang="nl-NL" dirty="0"/>
          </a:p>
        </p:txBody>
      </p:sp>
      <p:sp>
        <p:nvSpPr>
          <p:cNvPr id="2" name="TextBox 2">
            <a:extLst>
              <a:ext uri="{FF2B5EF4-FFF2-40B4-BE49-F238E27FC236}">
                <a16:creationId xmlns:a16="http://schemas.microsoft.com/office/drawing/2014/main" id="{7C5D0EB8-49D1-A0CA-4DED-6F5BDCF8D2C5}"/>
              </a:ext>
            </a:extLst>
          </p:cNvPr>
          <p:cNvSpPr txBox="1"/>
          <p:nvPr/>
        </p:nvSpPr>
        <p:spPr>
          <a:xfrm>
            <a:off x="1392170" y="973470"/>
            <a:ext cx="15529061" cy="962699"/>
          </a:xfrm>
          <a:prstGeom prst="rect">
            <a:avLst/>
          </a:prstGeom>
        </p:spPr>
        <p:txBody>
          <a:bodyPr lIns="0" tIns="0" rIns="0" bIns="0" rtlCol="0" anchor="t">
            <a:spAutoFit/>
          </a:bodyPr>
          <a:lstStyle/>
          <a:p>
            <a:pPr marL="0" lvl="0" indent="0" algn="ctr">
              <a:lnSpc>
                <a:spcPts val="8400"/>
              </a:lnSpc>
            </a:pPr>
            <a:r>
              <a:rPr lang="en-US" sz="4800" b="1" spc="300" dirty="0" err="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Afronding</a:t>
            </a:r>
            <a:endParaRPr lang="en-US" sz="4800" b="1" spc="300"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p:txBody>
      </p:sp>
      <p:sp>
        <p:nvSpPr>
          <p:cNvPr id="5" name="TextBox 5">
            <a:extLst>
              <a:ext uri="{FF2B5EF4-FFF2-40B4-BE49-F238E27FC236}">
                <a16:creationId xmlns:a16="http://schemas.microsoft.com/office/drawing/2014/main" id="{794B33FC-1E3F-0A54-13A5-EE367C1C884E}"/>
              </a:ext>
            </a:extLst>
          </p:cNvPr>
          <p:cNvSpPr txBox="1"/>
          <p:nvPr/>
        </p:nvSpPr>
        <p:spPr>
          <a:xfrm>
            <a:off x="1379470" y="2535495"/>
            <a:ext cx="15529061" cy="841256"/>
          </a:xfrm>
          <a:prstGeom prst="rect">
            <a:avLst/>
          </a:prstGeom>
        </p:spPr>
        <p:txBody>
          <a:bodyPr lIns="0" tIns="0" rIns="0" bIns="0" rtlCol="0" anchor="t">
            <a:spAutoFit/>
          </a:bodyPr>
          <a:lstStyle/>
          <a:p>
            <a:pPr marL="0" lvl="0" indent="0" algn="ctr">
              <a:lnSpc>
                <a:spcPts val="3219"/>
              </a:lnSpc>
              <a:spcBef>
                <a:spcPct val="0"/>
              </a:spcBef>
            </a:pPr>
            <a:r>
              <a:rPr lang="nl-NL" sz="3200" spc="229" dirty="0">
                <a:solidFill>
                  <a:srgbClr val="4E6E81"/>
                </a:solidFill>
                <a:latin typeface="Lato" panose="020F0502020204030203" pitchFamily="34" charset="0"/>
                <a:ea typeface="Lato" panose="020F0502020204030203" pitchFamily="34" charset="0"/>
                <a:cs typeface="Lato" panose="020F0502020204030203" pitchFamily="34" charset="0"/>
              </a:rPr>
              <a:t>Hoe oordeelt de rechter in geschillen waarin er in een eerder stadium geschilbeslechting via de cao-ontslagcommissie heeft plaatsgevonden?</a:t>
            </a:r>
          </a:p>
        </p:txBody>
      </p:sp>
      <p:sp>
        <p:nvSpPr>
          <p:cNvPr id="19" name="AutoShape 19">
            <a:extLst>
              <a:ext uri="{FF2B5EF4-FFF2-40B4-BE49-F238E27FC236}">
                <a16:creationId xmlns:a16="http://schemas.microsoft.com/office/drawing/2014/main" id="{FACAB6B6-E72C-65CD-8BDC-B0F4C241E565}"/>
              </a:ext>
            </a:extLst>
          </p:cNvPr>
          <p:cNvSpPr/>
          <p:nvPr/>
        </p:nvSpPr>
        <p:spPr>
          <a:xfrm flipH="1">
            <a:off x="1033463" y="0"/>
            <a:ext cx="0" cy="3334176"/>
          </a:xfrm>
          <a:prstGeom prst="line">
            <a:avLst/>
          </a:prstGeom>
          <a:ln w="57150" cap="flat">
            <a:solidFill>
              <a:srgbClr val="4E6E81"/>
            </a:solidFill>
            <a:prstDash val="sysDash"/>
            <a:headEnd type="none" w="sm" len="sm"/>
            <a:tailEnd type="none" w="sm" len="sm"/>
          </a:ln>
        </p:spPr>
        <p:txBody>
          <a:bodyPr/>
          <a:lstStyle/>
          <a:p>
            <a:endParaRPr lang="nl-NL"/>
          </a:p>
        </p:txBody>
      </p:sp>
      <p:pic>
        <p:nvPicPr>
          <p:cNvPr id="14" name="Picture 2" descr="Utrecht University - Wikipedia">
            <a:extLst>
              <a:ext uri="{FF2B5EF4-FFF2-40B4-BE49-F238E27FC236}">
                <a16:creationId xmlns:a16="http://schemas.microsoft.com/office/drawing/2014/main" id="{F7E6C1FF-A216-8269-6057-E73994330E42}"/>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17174817" y="9027384"/>
            <a:ext cx="995638" cy="97991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Home - Liber Dock">
            <a:extLst>
              <a:ext uri="{FF2B5EF4-FFF2-40B4-BE49-F238E27FC236}">
                <a16:creationId xmlns:a16="http://schemas.microsoft.com/office/drawing/2014/main" id="{D3933DF6-299A-672B-D01F-A6D32D1A4666}"/>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16019117" y="8945840"/>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5">
            <a:extLst>
              <a:ext uri="{FF2B5EF4-FFF2-40B4-BE49-F238E27FC236}">
                <a16:creationId xmlns:a16="http://schemas.microsoft.com/office/drawing/2014/main" id="{BF365489-F992-D26A-CC33-C7A7B2218719}"/>
              </a:ext>
            </a:extLst>
          </p:cNvPr>
          <p:cNvSpPr txBox="1"/>
          <p:nvPr/>
        </p:nvSpPr>
        <p:spPr>
          <a:xfrm>
            <a:off x="1569966" y="4974781"/>
            <a:ext cx="15529061" cy="4124206"/>
          </a:xfrm>
          <a:prstGeom prst="rect">
            <a:avLst/>
          </a:prstGeom>
        </p:spPr>
        <p:txBody>
          <a:bodyPr lIns="0" tIns="0" rIns="0" bIns="0" rtlCol="0" anchor="t">
            <a:spAutoFit/>
          </a:bodyPr>
          <a:lstStyle/>
          <a:p>
            <a:pPr marL="457200" lvl="0" indent="-457200" algn="ctr">
              <a:lnSpc>
                <a:spcPts val="3219"/>
              </a:lnSpc>
              <a:spcBef>
                <a:spcPct val="0"/>
              </a:spcBef>
              <a:buFont typeface="Wingdings" panose="05000000000000000000" pitchFamily="2" charset="2"/>
              <a:buChar char="ü"/>
            </a:pPr>
            <a:r>
              <a:rPr lang="nl-NL" sz="32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Ingeval er in een cao (ongeldig) wordt afgeweken van ontslagvolgorde dan is de werkgever niet verplicht een cao-ontslagcommissie in te stellen</a:t>
            </a:r>
          </a:p>
          <a:p>
            <a:pPr marL="457200" lvl="0" indent="-457200" algn="ctr">
              <a:lnSpc>
                <a:spcPts val="3219"/>
              </a:lnSpc>
              <a:spcBef>
                <a:spcPct val="0"/>
              </a:spcBef>
              <a:buFont typeface="Wingdings" panose="05000000000000000000" pitchFamily="2" charset="2"/>
              <a:buChar char="ü"/>
            </a:pPr>
            <a:endParaRPr lang="nl-NL" sz="32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lvl="0" indent="-457200" algn="ctr">
              <a:lnSpc>
                <a:spcPts val="3219"/>
              </a:lnSpc>
              <a:spcBef>
                <a:spcPct val="0"/>
              </a:spcBef>
              <a:buFont typeface="Wingdings" panose="05000000000000000000" pitchFamily="2" charset="2"/>
              <a:buChar char="ü"/>
            </a:pPr>
            <a:r>
              <a:rPr lang="nl-NL" sz="32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Over de binding van ongebonden werknemers aan de cao-ontslagcommissie heerst onder rechters nog geen consensus</a:t>
            </a:r>
          </a:p>
          <a:p>
            <a:pPr marL="457200" lvl="0" indent="-457200" algn="ctr">
              <a:lnSpc>
                <a:spcPts val="3219"/>
              </a:lnSpc>
              <a:spcBef>
                <a:spcPct val="0"/>
              </a:spcBef>
              <a:buFont typeface="Wingdings" panose="05000000000000000000" pitchFamily="2" charset="2"/>
              <a:buChar char="ü"/>
            </a:pPr>
            <a:endParaRPr lang="nl-NL" sz="32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marL="457200" lvl="0" indent="-457200" algn="ctr">
              <a:lnSpc>
                <a:spcPts val="3219"/>
              </a:lnSpc>
              <a:spcBef>
                <a:spcPct val="0"/>
              </a:spcBef>
              <a:buFont typeface="Wingdings" panose="05000000000000000000" pitchFamily="2" charset="2"/>
              <a:buChar char="ü"/>
            </a:pPr>
            <a:r>
              <a:rPr lang="nl-NL" sz="3200" spc="229"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Geschil over inhoudelijk oordeel; rechter komt veelal tot hetzelfde oordeel als de cao-ontslagcommissie.* </a:t>
            </a:r>
          </a:p>
          <a:p>
            <a:pPr lvl="0" algn="ctr">
              <a:lnSpc>
                <a:spcPts val="3219"/>
              </a:lnSpc>
              <a:spcBef>
                <a:spcPct val="0"/>
              </a:spcBef>
            </a:pPr>
            <a:endParaRPr lang="nl-NL" sz="3200" spc="229" dirty="0">
              <a:solidFill>
                <a:srgbClr val="4E6E81"/>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8511097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12686</TotalTime>
  <Words>5026</Words>
  <Application>Microsoft Office PowerPoint</Application>
  <PresentationFormat>Aangepast</PresentationFormat>
  <Paragraphs>424</Paragraphs>
  <Slides>19</Slides>
  <Notes>18</Notes>
  <HiddenSlides>0</HiddenSlides>
  <MMClips>0</MMClips>
  <ScaleCrop>false</ScaleCrop>
  <HeadingPairs>
    <vt:vector size="6" baseType="variant">
      <vt:variant>
        <vt:lpstr>Gebruikte lettertypen</vt:lpstr>
      </vt:variant>
      <vt:variant>
        <vt:i4>13</vt:i4>
      </vt:variant>
      <vt:variant>
        <vt:lpstr>Thema</vt:lpstr>
      </vt:variant>
      <vt:variant>
        <vt:i4>1</vt:i4>
      </vt:variant>
      <vt:variant>
        <vt:lpstr>Diatitels</vt:lpstr>
      </vt:variant>
      <vt:variant>
        <vt:i4>19</vt:i4>
      </vt:variant>
    </vt:vector>
  </HeadingPairs>
  <TitlesOfParts>
    <vt:vector size="33" baseType="lpstr">
      <vt:lpstr>Source Sans Pro</vt:lpstr>
      <vt:lpstr>Roboto</vt:lpstr>
      <vt:lpstr>Fira Sans</vt:lpstr>
      <vt:lpstr>Wingdings</vt:lpstr>
      <vt:lpstr>Symbol</vt:lpstr>
      <vt:lpstr>Calibri</vt:lpstr>
      <vt:lpstr>Times New Roman</vt:lpstr>
      <vt:lpstr>Lato</vt:lpstr>
      <vt:lpstr>Verdana</vt:lpstr>
      <vt:lpstr>Aptos</vt:lpstr>
      <vt:lpstr>Helios Extended Bold</vt:lpstr>
      <vt:lpstr>Brando</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and Grey Modern Business Research Proposal Presentation</dc:title>
  <dc:creator>Marize Verhagen</dc:creator>
  <cp:lastModifiedBy>Liber Dock</cp:lastModifiedBy>
  <cp:revision>359</cp:revision>
  <dcterms:created xsi:type="dcterms:W3CDTF">2006-08-16T00:00:00Z</dcterms:created>
  <dcterms:modified xsi:type="dcterms:W3CDTF">2025-03-17T23:19:39Z</dcterms:modified>
  <dc:identifier>DAGDySmyEjw</dc:identifier>
</cp:coreProperties>
</file>