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23"/>
  </p:handoutMasterIdLst>
  <p:sldIdLst>
    <p:sldId id="256" r:id="rId2"/>
    <p:sldId id="492" r:id="rId3"/>
    <p:sldId id="505" r:id="rId4"/>
    <p:sldId id="493" r:id="rId5"/>
    <p:sldId id="506" r:id="rId6"/>
    <p:sldId id="494" r:id="rId7"/>
    <p:sldId id="507" r:id="rId8"/>
    <p:sldId id="508" r:id="rId9"/>
    <p:sldId id="495" r:id="rId10"/>
    <p:sldId id="496" r:id="rId11"/>
    <p:sldId id="497" r:id="rId12"/>
    <p:sldId id="500" r:id="rId13"/>
    <p:sldId id="498" r:id="rId14"/>
    <p:sldId id="499" r:id="rId15"/>
    <p:sldId id="511" r:id="rId16"/>
    <p:sldId id="509" r:id="rId17"/>
    <p:sldId id="501" r:id="rId18"/>
    <p:sldId id="502" r:id="rId19"/>
    <p:sldId id="503" r:id="rId20"/>
    <p:sldId id="504" r:id="rId21"/>
    <p:sldId id="510" r:id="rId22"/>
  </p:sldIdLst>
  <p:sldSz cx="9144000" cy="6858000" type="screen4x3"/>
  <p:notesSz cx="6805613" cy="9944100"/>
  <p:embeddedFontLst>
    <p:embeddedFont>
      <p:font typeface="Minion" panose="020B0604020202020204"/>
      <p:regular r:id="rId24"/>
      <p:bold r:id="rId25"/>
      <p:italic r:id="rId26"/>
      <p:boldItalic r:id="rId27"/>
    </p:embeddedFont>
  </p:embeddedFontLst>
  <p:defaultTextStyle>
    <a:defPPr>
      <a:defRPr lang="en-US"/>
    </a:defPPr>
    <a:lvl1pPr algn="l" rtl="0" eaLnBrk="0" fontAlgn="base" hangingPunct="0">
      <a:spcBef>
        <a:spcPct val="0"/>
      </a:spcBef>
      <a:spcAft>
        <a:spcPct val="0"/>
      </a:spcAft>
      <a:defRPr sz="2000" kern="1200">
        <a:solidFill>
          <a:schemeClr val="bg1"/>
        </a:solidFill>
        <a:latin typeface="Minion" panose="020B0604020202020204"/>
        <a:ea typeface="+mn-ea"/>
        <a:cs typeface="+mn-cs"/>
      </a:defRPr>
    </a:lvl1pPr>
    <a:lvl2pPr marL="457200" algn="l" rtl="0" eaLnBrk="0" fontAlgn="base" hangingPunct="0">
      <a:spcBef>
        <a:spcPct val="0"/>
      </a:spcBef>
      <a:spcAft>
        <a:spcPct val="0"/>
      </a:spcAft>
      <a:defRPr sz="2000" kern="1200">
        <a:solidFill>
          <a:schemeClr val="bg1"/>
        </a:solidFill>
        <a:latin typeface="Minion" panose="020B0604020202020204"/>
        <a:ea typeface="+mn-ea"/>
        <a:cs typeface="+mn-cs"/>
      </a:defRPr>
    </a:lvl2pPr>
    <a:lvl3pPr marL="914400" algn="l" rtl="0" eaLnBrk="0" fontAlgn="base" hangingPunct="0">
      <a:spcBef>
        <a:spcPct val="0"/>
      </a:spcBef>
      <a:spcAft>
        <a:spcPct val="0"/>
      </a:spcAft>
      <a:defRPr sz="2000" kern="1200">
        <a:solidFill>
          <a:schemeClr val="bg1"/>
        </a:solidFill>
        <a:latin typeface="Minion" panose="020B0604020202020204"/>
        <a:ea typeface="+mn-ea"/>
        <a:cs typeface="+mn-cs"/>
      </a:defRPr>
    </a:lvl3pPr>
    <a:lvl4pPr marL="1371600" algn="l" rtl="0" eaLnBrk="0" fontAlgn="base" hangingPunct="0">
      <a:spcBef>
        <a:spcPct val="0"/>
      </a:spcBef>
      <a:spcAft>
        <a:spcPct val="0"/>
      </a:spcAft>
      <a:defRPr sz="2000" kern="1200">
        <a:solidFill>
          <a:schemeClr val="bg1"/>
        </a:solidFill>
        <a:latin typeface="Minion" panose="020B0604020202020204"/>
        <a:ea typeface="+mn-ea"/>
        <a:cs typeface="+mn-cs"/>
      </a:defRPr>
    </a:lvl4pPr>
    <a:lvl5pPr marL="1828800" algn="l" rtl="0" eaLnBrk="0" fontAlgn="base" hangingPunct="0">
      <a:spcBef>
        <a:spcPct val="0"/>
      </a:spcBef>
      <a:spcAft>
        <a:spcPct val="0"/>
      </a:spcAft>
      <a:defRPr sz="2000" kern="1200">
        <a:solidFill>
          <a:schemeClr val="bg1"/>
        </a:solidFill>
        <a:latin typeface="Minion" panose="020B0604020202020204"/>
        <a:ea typeface="+mn-ea"/>
        <a:cs typeface="+mn-cs"/>
      </a:defRPr>
    </a:lvl5pPr>
    <a:lvl6pPr marL="2286000" algn="l" defTabSz="914400" rtl="0" eaLnBrk="1" latinLnBrk="0" hangingPunct="1">
      <a:defRPr sz="2000" kern="1200">
        <a:solidFill>
          <a:schemeClr val="bg1"/>
        </a:solidFill>
        <a:latin typeface="Minion" panose="020B0604020202020204"/>
        <a:ea typeface="+mn-ea"/>
        <a:cs typeface="+mn-cs"/>
      </a:defRPr>
    </a:lvl6pPr>
    <a:lvl7pPr marL="2743200" algn="l" defTabSz="914400" rtl="0" eaLnBrk="1" latinLnBrk="0" hangingPunct="1">
      <a:defRPr sz="2000" kern="1200">
        <a:solidFill>
          <a:schemeClr val="bg1"/>
        </a:solidFill>
        <a:latin typeface="Minion" panose="020B0604020202020204"/>
        <a:ea typeface="+mn-ea"/>
        <a:cs typeface="+mn-cs"/>
      </a:defRPr>
    </a:lvl7pPr>
    <a:lvl8pPr marL="3200400" algn="l" defTabSz="914400" rtl="0" eaLnBrk="1" latinLnBrk="0" hangingPunct="1">
      <a:defRPr sz="2000" kern="1200">
        <a:solidFill>
          <a:schemeClr val="bg1"/>
        </a:solidFill>
        <a:latin typeface="Minion" panose="020B0604020202020204"/>
        <a:ea typeface="+mn-ea"/>
        <a:cs typeface="+mn-cs"/>
      </a:defRPr>
    </a:lvl8pPr>
    <a:lvl9pPr marL="3657600" algn="l" defTabSz="914400" rtl="0" eaLnBrk="1" latinLnBrk="0" hangingPunct="1">
      <a:defRPr sz="2000" kern="1200">
        <a:solidFill>
          <a:schemeClr val="bg1"/>
        </a:solidFill>
        <a:latin typeface="Minion" panose="020B0604020202020204"/>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577"/>
    <a:srgbClr val="8592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22" d="100"/>
          <a:sy n="122" d="100"/>
        </p:scale>
        <p:origin x="165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2D008440-50D2-47B4-88FC-824351F12657}" type="datetimeFigureOut">
              <a:rPr lang="nl-NL" smtClean="0"/>
              <a:t>17-3-2025</a:t>
            </a:fld>
            <a:endParaRPr lang="nl-NL"/>
          </a:p>
        </p:txBody>
      </p:sp>
      <p:sp>
        <p:nvSpPr>
          <p:cNvPr id="4" name="Tijdelijke aanduiding voor voettekst 3"/>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CB036043-B791-4902-A4EE-E09231961078}" type="slidenum">
              <a:rPr lang="nl-NL" smtClean="0"/>
              <a:t>‹nr.›</a:t>
            </a:fld>
            <a:endParaRPr lang="nl-NL"/>
          </a:p>
        </p:txBody>
      </p:sp>
    </p:spTree>
    <p:extLst>
      <p:ext uri="{BB962C8B-B14F-4D97-AF65-F5344CB8AC3E}">
        <p14:creationId xmlns:p14="http://schemas.microsoft.com/office/powerpoint/2010/main" val="17848902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rgbClr val="8592BC"/>
        </a:solid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0" y="5060950"/>
            <a:ext cx="8777288" cy="14351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pic>
        <p:nvPicPr>
          <p:cNvPr id="5" name="Picture 5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5229225"/>
            <a:ext cx="2879725"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43"/>
          <p:cNvSpPr>
            <a:spLocks noChangeArrowheads="1"/>
          </p:cNvSpPr>
          <p:nvPr/>
        </p:nvSpPr>
        <p:spPr bwMode="auto">
          <a:xfrm>
            <a:off x="0" y="0"/>
            <a:ext cx="9144000" cy="4340225"/>
          </a:xfrm>
          <a:prstGeom prst="rect">
            <a:avLst/>
          </a:prstGeom>
          <a:solidFill>
            <a:srgbClr val="0C25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algn="ctr" eaLnBrk="1" hangingPunct="1">
              <a:buFontTx/>
              <a:buChar char="•"/>
            </a:pPr>
            <a:endParaRPr lang="nl-NL" altLang="nl-NL" sz="1800">
              <a:solidFill>
                <a:schemeClr val="tx1"/>
              </a:solidFill>
              <a:latin typeface="Arial" panose="020B0604020202020204" pitchFamily="34" charset="0"/>
            </a:endParaRPr>
          </a:p>
        </p:txBody>
      </p:sp>
      <p:grpSp>
        <p:nvGrpSpPr>
          <p:cNvPr id="7" name="Group 67"/>
          <p:cNvGrpSpPr>
            <a:grpSpLocks/>
          </p:cNvGrpSpPr>
          <p:nvPr/>
        </p:nvGrpSpPr>
        <p:grpSpPr bwMode="auto">
          <a:xfrm>
            <a:off x="4787900" y="6594475"/>
            <a:ext cx="3938588" cy="265113"/>
            <a:chOff x="3016" y="4154"/>
            <a:chExt cx="2481" cy="167"/>
          </a:xfrm>
        </p:grpSpPr>
        <p:sp>
          <p:nvSpPr>
            <p:cNvPr id="8" name="Rectangle 21"/>
            <p:cNvSpPr>
              <a:spLocks noChangeArrowheads="1"/>
            </p:cNvSpPr>
            <p:nvPr/>
          </p:nvSpPr>
          <p:spPr bwMode="auto">
            <a:xfrm>
              <a:off x="5451" y="4154"/>
              <a:ext cx="46" cy="164"/>
            </a:xfrm>
            <a:prstGeom prst="rect">
              <a:avLst/>
            </a:prstGeom>
            <a:solidFill>
              <a:srgbClr val="0C25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9" name="Rectangle 20"/>
            <p:cNvSpPr>
              <a:spLocks noChangeArrowheads="1"/>
            </p:cNvSpPr>
            <p:nvPr/>
          </p:nvSpPr>
          <p:spPr bwMode="auto">
            <a:xfrm>
              <a:off x="3016" y="4277"/>
              <a:ext cx="2449" cy="44"/>
            </a:xfrm>
            <a:prstGeom prst="rect">
              <a:avLst/>
            </a:prstGeom>
            <a:solidFill>
              <a:srgbClr val="0C25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grpSp>
      <p:grpSp>
        <p:nvGrpSpPr>
          <p:cNvPr id="10" name="Group 79"/>
          <p:cNvGrpSpPr>
            <a:grpSpLocks/>
          </p:cNvGrpSpPr>
          <p:nvPr/>
        </p:nvGrpSpPr>
        <p:grpSpPr bwMode="auto">
          <a:xfrm>
            <a:off x="0" y="4335463"/>
            <a:ext cx="9145588" cy="2522537"/>
            <a:chOff x="0" y="2731"/>
            <a:chExt cx="5761" cy="1589"/>
          </a:xfrm>
        </p:grpSpPr>
        <p:grpSp>
          <p:nvGrpSpPr>
            <p:cNvPr id="11" name="Group 58"/>
            <p:cNvGrpSpPr>
              <a:grpSpLocks/>
            </p:cNvGrpSpPr>
            <p:nvPr/>
          </p:nvGrpSpPr>
          <p:grpSpPr bwMode="auto">
            <a:xfrm>
              <a:off x="0" y="4093"/>
              <a:ext cx="5535" cy="227"/>
              <a:chOff x="0" y="4093"/>
              <a:chExt cx="5535" cy="227"/>
            </a:xfrm>
          </p:grpSpPr>
          <p:sp>
            <p:nvSpPr>
              <p:cNvPr id="20" name="Rectangle 18"/>
              <p:cNvSpPr>
                <a:spLocks noChangeArrowheads="1"/>
              </p:cNvSpPr>
              <p:nvPr/>
            </p:nvSpPr>
            <p:spPr bwMode="auto">
              <a:xfrm>
                <a:off x="0" y="4093"/>
                <a:ext cx="5535" cy="227"/>
              </a:xfrm>
              <a:prstGeom prst="rect">
                <a:avLst/>
              </a:prstGeom>
              <a:solidFill>
                <a:srgbClr val="0C25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21" name="Text Box 57"/>
              <p:cNvSpPr txBox="1">
                <a:spLocks noChangeArrowheads="1"/>
              </p:cNvSpPr>
              <p:nvPr/>
            </p:nvSpPr>
            <p:spPr bwMode="auto">
              <a:xfrm>
                <a:off x="2807" y="4112"/>
                <a:ext cx="2722"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spcBef>
                    <a:spcPct val="50000"/>
                  </a:spcBef>
                </a:pPr>
                <a:r>
                  <a:rPr lang="en-US" altLang="nl-NL" sz="1500" b="1"/>
                  <a:t>Leiden University. The university to discover.</a:t>
                </a:r>
              </a:p>
            </p:txBody>
          </p:sp>
        </p:grpSp>
        <p:grpSp>
          <p:nvGrpSpPr>
            <p:cNvPr id="12" name="Group 71"/>
            <p:cNvGrpSpPr>
              <a:grpSpLocks/>
            </p:cNvGrpSpPr>
            <p:nvPr/>
          </p:nvGrpSpPr>
          <p:grpSpPr bwMode="auto">
            <a:xfrm>
              <a:off x="5533" y="2731"/>
              <a:ext cx="228" cy="1589"/>
              <a:chOff x="5533" y="2731"/>
              <a:chExt cx="228" cy="1589"/>
            </a:xfrm>
          </p:grpSpPr>
          <p:sp>
            <p:nvSpPr>
              <p:cNvPr id="13" name="Rectangle 72"/>
              <p:cNvSpPr>
                <a:spLocks noChangeArrowheads="1"/>
              </p:cNvSpPr>
              <p:nvPr/>
            </p:nvSpPr>
            <p:spPr bwMode="auto">
              <a:xfrm>
                <a:off x="5534" y="2731"/>
                <a:ext cx="227" cy="227"/>
              </a:xfrm>
              <a:prstGeom prst="rect">
                <a:avLst/>
              </a:prstGeom>
              <a:solidFill>
                <a:srgbClr val="007A4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4" name="Rectangle 73"/>
              <p:cNvSpPr>
                <a:spLocks noChangeArrowheads="1"/>
              </p:cNvSpPr>
              <p:nvPr/>
            </p:nvSpPr>
            <p:spPr bwMode="auto">
              <a:xfrm>
                <a:off x="5534" y="2957"/>
                <a:ext cx="227" cy="227"/>
              </a:xfrm>
              <a:prstGeom prst="rect">
                <a:avLst/>
              </a:prstGeom>
              <a:solidFill>
                <a:srgbClr val="EB7D1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5" name="Rectangle 74"/>
              <p:cNvSpPr>
                <a:spLocks noChangeArrowheads="1"/>
              </p:cNvSpPr>
              <p:nvPr/>
            </p:nvSpPr>
            <p:spPr bwMode="auto">
              <a:xfrm>
                <a:off x="5533" y="3185"/>
                <a:ext cx="227" cy="227"/>
              </a:xfrm>
              <a:prstGeom prst="rect">
                <a:avLst/>
              </a:prstGeom>
              <a:solidFill>
                <a:srgbClr val="D4D7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6" name="Rectangle 75"/>
              <p:cNvSpPr>
                <a:spLocks noChangeArrowheads="1"/>
              </p:cNvSpPr>
              <p:nvPr/>
            </p:nvSpPr>
            <p:spPr bwMode="auto">
              <a:xfrm>
                <a:off x="5533" y="3639"/>
                <a:ext cx="227" cy="227"/>
              </a:xfrm>
              <a:prstGeom prst="rect">
                <a:avLst/>
              </a:prstGeom>
              <a:solidFill>
                <a:srgbClr val="A6006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7" name="Rectangle 76"/>
              <p:cNvSpPr>
                <a:spLocks noChangeArrowheads="1"/>
              </p:cNvSpPr>
              <p:nvPr/>
            </p:nvSpPr>
            <p:spPr bwMode="auto">
              <a:xfrm>
                <a:off x="5533" y="3866"/>
                <a:ext cx="227" cy="227"/>
              </a:xfrm>
              <a:prstGeom prst="rect">
                <a:avLst/>
              </a:prstGeom>
              <a:solidFill>
                <a:srgbClr val="DC002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8" name="Rectangle 77"/>
              <p:cNvSpPr>
                <a:spLocks noChangeArrowheads="1"/>
              </p:cNvSpPr>
              <p:nvPr/>
            </p:nvSpPr>
            <p:spPr bwMode="auto">
              <a:xfrm>
                <a:off x="5533" y="4093"/>
                <a:ext cx="227" cy="227"/>
              </a:xfrm>
              <a:prstGeom prst="rect">
                <a:avLst/>
              </a:prstGeom>
              <a:solidFill>
                <a:srgbClr val="5692C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9" name="Rectangle 78"/>
              <p:cNvSpPr>
                <a:spLocks noChangeArrowheads="1"/>
              </p:cNvSpPr>
              <p:nvPr/>
            </p:nvSpPr>
            <p:spPr bwMode="auto">
              <a:xfrm>
                <a:off x="5533" y="3412"/>
                <a:ext cx="227" cy="227"/>
              </a:xfrm>
              <a:prstGeom prst="rect">
                <a:avLst/>
              </a:prstGeom>
              <a:solidFill>
                <a:srgbClr val="0092A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grpSp>
      </p:grpSp>
      <p:sp>
        <p:nvSpPr>
          <p:cNvPr id="5123" name="Rectangle 3"/>
          <p:cNvSpPr>
            <a:spLocks noGrp="1" noChangeArrowheads="1"/>
          </p:cNvSpPr>
          <p:nvPr>
            <p:ph type="subTitle" idx="1"/>
          </p:nvPr>
        </p:nvSpPr>
        <p:spPr>
          <a:xfrm>
            <a:off x="468313" y="4508500"/>
            <a:ext cx="5472112" cy="360363"/>
          </a:xfrm>
        </p:spPr>
        <p:txBody>
          <a:bodyPr/>
          <a:lstStyle>
            <a:lvl1pPr marL="0" indent="0">
              <a:buFont typeface="Arial" panose="020B0604020202020204" pitchFamily="34" charset="0"/>
              <a:buNone/>
              <a:defRPr sz="2000">
                <a:solidFill>
                  <a:schemeClr val="bg1"/>
                </a:solidFill>
              </a:defRPr>
            </a:lvl1pPr>
          </a:lstStyle>
          <a:p>
            <a:pPr lvl="0"/>
            <a:r>
              <a:rPr lang="nl-NL" altLang="nl-NL" noProof="0"/>
              <a:t>Klik om de ondertitelstijl van het model te bewerken</a:t>
            </a:r>
            <a:endParaRPr lang="en-US" altLang="nl-NL" noProof="0"/>
          </a:p>
        </p:txBody>
      </p:sp>
      <p:sp>
        <p:nvSpPr>
          <p:cNvPr id="5122" name="Rectangle 2"/>
          <p:cNvSpPr>
            <a:spLocks noGrp="1" noChangeArrowheads="1"/>
          </p:cNvSpPr>
          <p:nvPr>
            <p:ph type="ctrTitle"/>
          </p:nvPr>
        </p:nvSpPr>
        <p:spPr>
          <a:xfrm>
            <a:off x="611188" y="1268413"/>
            <a:ext cx="7916862" cy="1439862"/>
          </a:xfrm>
        </p:spPr>
        <p:txBody>
          <a:bodyPr/>
          <a:lstStyle>
            <a:lvl1pPr algn="ctr">
              <a:defRPr>
                <a:solidFill>
                  <a:schemeClr val="bg1"/>
                </a:solidFill>
              </a:defRPr>
            </a:lvl1pPr>
          </a:lstStyle>
          <a:p>
            <a:pPr lvl="0"/>
            <a:r>
              <a:rPr lang="nl-NL" altLang="nl-NL" noProof="0"/>
              <a:t>Klik om de stijl te bewerken</a:t>
            </a:r>
            <a:endParaRPr lang="en-US" altLang="nl-NL" noProof="0"/>
          </a:p>
        </p:txBody>
      </p:sp>
      <p:sp>
        <p:nvSpPr>
          <p:cNvPr id="22" name="Rectangle 50"/>
          <p:cNvSpPr>
            <a:spLocks noGrp="1" noChangeArrowheads="1"/>
          </p:cNvSpPr>
          <p:nvPr>
            <p:ph type="dt" sz="quarter" idx="10"/>
          </p:nvPr>
        </p:nvSpPr>
        <p:spPr bwMode="auto">
          <a:xfrm>
            <a:off x="6084888" y="4511675"/>
            <a:ext cx="2613025" cy="355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endParaRPr lang="nl-NL" altLang="nl-NL"/>
          </a:p>
        </p:txBody>
      </p:sp>
    </p:spTree>
    <p:extLst>
      <p:ext uri="{BB962C8B-B14F-4D97-AF65-F5344CB8AC3E}">
        <p14:creationId xmlns:p14="http://schemas.microsoft.com/office/powerpoint/2010/main" val="287175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113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 om de modelstijlen te bewerken</a:t>
            </a:r>
          </a:p>
        </p:txBody>
      </p:sp>
    </p:spTree>
    <p:extLst>
      <p:ext uri="{BB962C8B-B14F-4D97-AF65-F5344CB8AC3E}">
        <p14:creationId xmlns:p14="http://schemas.microsoft.com/office/powerpoint/2010/main" val="386513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68313" y="1268413"/>
            <a:ext cx="3990975" cy="460851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11688" y="1268413"/>
            <a:ext cx="3992562" cy="460851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3705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nl-NL"/>
              <a:t>Klik om de stijl te bewerken</a:t>
            </a:r>
          </a:p>
        </p:txBody>
      </p:sp>
      <p:sp>
        <p:nvSpPr>
          <p:cNvPr id="3" name="Tijdelijke aanduiding voor tekst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30238" y="2505075"/>
            <a:ext cx="386873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29150" y="2505075"/>
            <a:ext cx="38877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306872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506606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63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4217651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199382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494935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70663" y="333375"/>
            <a:ext cx="2033587" cy="554355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68313" y="333375"/>
            <a:ext cx="5949950" cy="554355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310363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33375"/>
            <a:ext cx="81359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nl-NL"/>
              <a:t>Titel</a:t>
            </a:r>
          </a:p>
        </p:txBody>
      </p:sp>
      <p:sp>
        <p:nvSpPr>
          <p:cNvPr id="1027" name="Rectangle 3"/>
          <p:cNvSpPr>
            <a:spLocks noGrp="1" noChangeArrowheads="1"/>
          </p:cNvSpPr>
          <p:nvPr>
            <p:ph type="body" idx="1"/>
          </p:nvPr>
        </p:nvSpPr>
        <p:spPr bwMode="auto">
          <a:xfrm>
            <a:off x="468313" y="1268413"/>
            <a:ext cx="8135937"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nl-NL"/>
              <a:t>Opsomming van tekst</a:t>
            </a:r>
          </a:p>
          <a:p>
            <a:pPr lvl="0"/>
            <a:r>
              <a:rPr lang="en-US" altLang="nl-NL"/>
              <a:t>Opsomming van tekst</a:t>
            </a:r>
          </a:p>
          <a:p>
            <a:pPr lvl="0"/>
            <a:r>
              <a:rPr lang="en-US" altLang="nl-NL"/>
              <a:t>Opsomming van tekst</a:t>
            </a:r>
          </a:p>
          <a:p>
            <a:pPr lvl="0"/>
            <a:r>
              <a:rPr lang="en-US" altLang="nl-NL"/>
              <a:t>Opsomming van tekst</a:t>
            </a:r>
          </a:p>
          <a:p>
            <a:pPr lvl="0"/>
            <a:r>
              <a:rPr lang="en-US" altLang="nl-NL"/>
              <a:t>Opsomming van tekst</a:t>
            </a:r>
          </a:p>
          <a:p>
            <a:pPr lvl="0"/>
            <a:r>
              <a:rPr lang="en-US" altLang="nl-NL"/>
              <a:t>Opsomming van tekst</a:t>
            </a:r>
          </a:p>
          <a:p>
            <a:pPr lvl="0"/>
            <a:r>
              <a:rPr lang="en-US" altLang="nl-NL"/>
              <a:t>Opsomming van tekst</a:t>
            </a:r>
          </a:p>
        </p:txBody>
      </p:sp>
      <p:grpSp>
        <p:nvGrpSpPr>
          <p:cNvPr id="1028" name="Group 68"/>
          <p:cNvGrpSpPr>
            <a:grpSpLocks/>
          </p:cNvGrpSpPr>
          <p:nvPr/>
        </p:nvGrpSpPr>
        <p:grpSpPr bwMode="auto">
          <a:xfrm>
            <a:off x="0" y="4335463"/>
            <a:ext cx="9145588" cy="2522537"/>
            <a:chOff x="0" y="2731"/>
            <a:chExt cx="5761" cy="1589"/>
          </a:xfrm>
        </p:grpSpPr>
        <p:grpSp>
          <p:nvGrpSpPr>
            <p:cNvPr id="1029" name="Group 50"/>
            <p:cNvGrpSpPr>
              <a:grpSpLocks/>
            </p:cNvGrpSpPr>
            <p:nvPr/>
          </p:nvGrpSpPr>
          <p:grpSpPr bwMode="auto">
            <a:xfrm>
              <a:off x="0" y="4093"/>
              <a:ext cx="5535" cy="227"/>
              <a:chOff x="0" y="4093"/>
              <a:chExt cx="5535" cy="227"/>
            </a:xfrm>
          </p:grpSpPr>
          <p:sp>
            <p:nvSpPr>
              <p:cNvPr id="1038" name="Rectangle 51"/>
              <p:cNvSpPr>
                <a:spLocks noChangeArrowheads="1"/>
              </p:cNvSpPr>
              <p:nvPr/>
            </p:nvSpPr>
            <p:spPr bwMode="auto">
              <a:xfrm>
                <a:off x="0" y="4093"/>
                <a:ext cx="5535" cy="227"/>
              </a:xfrm>
              <a:prstGeom prst="rect">
                <a:avLst/>
              </a:prstGeom>
              <a:solidFill>
                <a:srgbClr val="0C25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9" name="Text Box 52"/>
              <p:cNvSpPr txBox="1">
                <a:spLocks noChangeArrowheads="1"/>
              </p:cNvSpPr>
              <p:nvPr/>
            </p:nvSpPr>
            <p:spPr bwMode="auto">
              <a:xfrm>
                <a:off x="2807" y="4112"/>
                <a:ext cx="2722"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spcBef>
                    <a:spcPct val="50000"/>
                  </a:spcBef>
                </a:pPr>
                <a:r>
                  <a:rPr lang="en-US" altLang="nl-NL" sz="1500" b="1"/>
                  <a:t>Leiden University. The university to discover.</a:t>
                </a:r>
              </a:p>
            </p:txBody>
          </p:sp>
        </p:grpSp>
        <p:grpSp>
          <p:nvGrpSpPr>
            <p:cNvPr id="1030" name="Group 60"/>
            <p:cNvGrpSpPr>
              <a:grpSpLocks/>
            </p:cNvGrpSpPr>
            <p:nvPr/>
          </p:nvGrpSpPr>
          <p:grpSpPr bwMode="auto">
            <a:xfrm>
              <a:off x="5533" y="2731"/>
              <a:ext cx="228" cy="1589"/>
              <a:chOff x="5533" y="2731"/>
              <a:chExt cx="228" cy="1589"/>
            </a:xfrm>
          </p:grpSpPr>
          <p:sp>
            <p:nvSpPr>
              <p:cNvPr id="1031" name="Rectangle 61"/>
              <p:cNvSpPr>
                <a:spLocks noChangeArrowheads="1"/>
              </p:cNvSpPr>
              <p:nvPr/>
            </p:nvSpPr>
            <p:spPr bwMode="auto">
              <a:xfrm>
                <a:off x="5534" y="2731"/>
                <a:ext cx="227" cy="227"/>
              </a:xfrm>
              <a:prstGeom prst="rect">
                <a:avLst/>
              </a:prstGeom>
              <a:solidFill>
                <a:srgbClr val="007A4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2" name="Rectangle 62"/>
              <p:cNvSpPr>
                <a:spLocks noChangeArrowheads="1"/>
              </p:cNvSpPr>
              <p:nvPr/>
            </p:nvSpPr>
            <p:spPr bwMode="auto">
              <a:xfrm>
                <a:off x="5534" y="2957"/>
                <a:ext cx="227" cy="227"/>
              </a:xfrm>
              <a:prstGeom prst="rect">
                <a:avLst/>
              </a:prstGeom>
              <a:solidFill>
                <a:srgbClr val="EB7D1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3" name="Rectangle 63"/>
              <p:cNvSpPr>
                <a:spLocks noChangeArrowheads="1"/>
              </p:cNvSpPr>
              <p:nvPr/>
            </p:nvSpPr>
            <p:spPr bwMode="auto">
              <a:xfrm>
                <a:off x="5533" y="3185"/>
                <a:ext cx="227" cy="227"/>
              </a:xfrm>
              <a:prstGeom prst="rect">
                <a:avLst/>
              </a:prstGeom>
              <a:solidFill>
                <a:srgbClr val="D4D7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4" name="Rectangle 64"/>
              <p:cNvSpPr>
                <a:spLocks noChangeArrowheads="1"/>
              </p:cNvSpPr>
              <p:nvPr/>
            </p:nvSpPr>
            <p:spPr bwMode="auto">
              <a:xfrm>
                <a:off x="5533" y="3639"/>
                <a:ext cx="227" cy="227"/>
              </a:xfrm>
              <a:prstGeom prst="rect">
                <a:avLst/>
              </a:prstGeom>
              <a:solidFill>
                <a:srgbClr val="A6006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5" name="Rectangle 65"/>
              <p:cNvSpPr>
                <a:spLocks noChangeArrowheads="1"/>
              </p:cNvSpPr>
              <p:nvPr/>
            </p:nvSpPr>
            <p:spPr bwMode="auto">
              <a:xfrm>
                <a:off x="5533" y="3866"/>
                <a:ext cx="227" cy="227"/>
              </a:xfrm>
              <a:prstGeom prst="rect">
                <a:avLst/>
              </a:prstGeom>
              <a:solidFill>
                <a:srgbClr val="DC002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6" name="Rectangle 66"/>
              <p:cNvSpPr>
                <a:spLocks noChangeArrowheads="1"/>
              </p:cNvSpPr>
              <p:nvPr/>
            </p:nvSpPr>
            <p:spPr bwMode="auto">
              <a:xfrm>
                <a:off x="5533" y="4093"/>
                <a:ext cx="227" cy="227"/>
              </a:xfrm>
              <a:prstGeom prst="rect">
                <a:avLst/>
              </a:prstGeom>
              <a:solidFill>
                <a:srgbClr val="5692C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sp>
            <p:nvSpPr>
              <p:cNvPr id="1037" name="Rectangle 67"/>
              <p:cNvSpPr>
                <a:spLocks noChangeArrowheads="1"/>
              </p:cNvSpPr>
              <p:nvPr/>
            </p:nvSpPr>
            <p:spPr bwMode="auto">
              <a:xfrm>
                <a:off x="5533" y="3412"/>
                <a:ext cx="227" cy="227"/>
              </a:xfrm>
              <a:prstGeom prst="rect">
                <a:avLst/>
              </a:prstGeom>
              <a:solidFill>
                <a:srgbClr val="0092A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sz="2000">
                    <a:solidFill>
                      <a:schemeClr val="bg1"/>
                    </a:solidFill>
                    <a:latin typeface="Minion" panose="020B0604020202020204"/>
                  </a:defRPr>
                </a:lvl1pPr>
                <a:lvl2pPr marL="742950" indent="-285750" algn="r">
                  <a:defRPr sz="2000">
                    <a:solidFill>
                      <a:schemeClr val="bg1"/>
                    </a:solidFill>
                    <a:latin typeface="Minion" panose="020B0604020202020204"/>
                  </a:defRPr>
                </a:lvl2pPr>
                <a:lvl3pPr marL="1143000" indent="-228600" algn="r">
                  <a:defRPr sz="2000">
                    <a:solidFill>
                      <a:schemeClr val="bg1"/>
                    </a:solidFill>
                    <a:latin typeface="Minion" panose="020B0604020202020204"/>
                  </a:defRPr>
                </a:lvl3pPr>
                <a:lvl4pPr marL="1600200" indent="-228600" algn="r">
                  <a:defRPr sz="2000">
                    <a:solidFill>
                      <a:schemeClr val="bg1"/>
                    </a:solidFill>
                    <a:latin typeface="Minion" panose="020B0604020202020204"/>
                  </a:defRPr>
                </a:lvl4pPr>
                <a:lvl5pPr marL="2057400" indent="-228600" algn="r">
                  <a:defRPr sz="2000">
                    <a:solidFill>
                      <a:schemeClr val="bg1"/>
                    </a:solidFill>
                    <a:latin typeface="Minion" panose="020B0604020202020204"/>
                  </a:defRPr>
                </a:lvl5pPr>
                <a:lvl6pPr marL="2514600" indent="-228600" algn="r" eaLnBrk="0" fontAlgn="base" hangingPunct="0">
                  <a:spcBef>
                    <a:spcPct val="0"/>
                  </a:spcBef>
                  <a:spcAft>
                    <a:spcPct val="0"/>
                  </a:spcAft>
                  <a:defRPr sz="2000">
                    <a:solidFill>
                      <a:schemeClr val="bg1"/>
                    </a:solidFill>
                    <a:latin typeface="Minion" panose="020B0604020202020204"/>
                  </a:defRPr>
                </a:lvl6pPr>
                <a:lvl7pPr marL="2971800" indent="-228600" algn="r" eaLnBrk="0" fontAlgn="base" hangingPunct="0">
                  <a:spcBef>
                    <a:spcPct val="0"/>
                  </a:spcBef>
                  <a:spcAft>
                    <a:spcPct val="0"/>
                  </a:spcAft>
                  <a:defRPr sz="2000">
                    <a:solidFill>
                      <a:schemeClr val="bg1"/>
                    </a:solidFill>
                    <a:latin typeface="Minion" panose="020B0604020202020204"/>
                  </a:defRPr>
                </a:lvl7pPr>
                <a:lvl8pPr marL="3429000" indent="-228600" algn="r" eaLnBrk="0" fontAlgn="base" hangingPunct="0">
                  <a:spcBef>
                    <a:spcPct val="0"/>
                  </a:spcBef>
                  <a:spcAft>
                    <a:spcPct val="0"/>
                  </a:spcAft>
                  <a:defRPr sz="2000">
                    <a:solidFill>
                      <a:schemeClr val="bg1"/>
                    </a:solidFill>
                    <a:latin typeface="Minion" panose="020B0604020202020204"/>
                  </a:defRPr>
                </a:lvl8pPr>
                <a:lvl9pPr marL="3886200" indent="-228600" algn="r" eaLnBrk="0" fontAlgn="base" hangingPunct="0">
                  <a:spcBef>
                    <a:spcPct val="0"/>
                  </a:spcBef>
                  <a:spcAft>
                    <a:spcPct val="0"/>
                  </a:spcAft>
                  <a:defRPr sz="2000">
                    <a:solidFill>
                      <a:schemeClr val="bg1"/>
                    </a:solidFill>
                    <a:latin typeface="Minion" panose="020B0604020202020204"/>
                  </a:defRPr>
                </a:lvl9pPr>
              </a:lstStyle>
              <a:p>
                <a:pPr eaLnBrk="1" hangingPunct="1"/>
                <a:endParaRPr lang="nl-NL" altLang="nl-NL"/>
              </a:p>
            </p:txBody>
          </p:sp>
        </p:grpSp>
      </p:gr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4400" b="1" kern="1200">
          <a:solidFill>
            <a:srgbClr val="0C2577"/>
          </a:solidFill>
          <a:latin typeface="+mj-lt"/>
          <a:ea typeface="+mj-ea"/>
          <a:cs typeface="+mj-cs"/>
        </a:defRPr>
      </a:lvl1pPr>
      <a:lvl2pPr algn="l" rtl="0" eaLnBrk="1" fontAlgn="base" hangingPunct="1">
        <a:spcBef>
          <a:spcPct val="0"/>
        </a:spcBef>
        <a:spcAft>
          <a:spcPct val="0"/>
        </a:spcAft>
        <a:defRPr sz="4400" b="1">
          <a:solidFill>
            <a:srgbClr val="0C2577"/>
          </a:solidFill>
          <a:latin typeface="Minion" panose="020B0604020202020204"/>
        </a:defRPr>
      </a:lvl2pPr>
      <a:lvl3pPr algn="l" rtl="0" eaLnBrk="1" fontAlgn="base" hangingPunct="1">
        <a:spcBef>
          <a:spcPct val="0"/>
        </a:spcBef>
        <a:spcAft>
          <a:spcPct val="0"/>
        </a:spcAft>
        <a:defRPr sz="4400" b="1">
          <a:solidFill>
            <a:srgbClr val="0C2577"/>
          </a:solidFill>
          <a:latin typeface="Minion" panose="020B0604020202020204"/>
        </a:defRPr>
      </a:lvl3pPr>
      <a:lvl4pPr algn="l" rtl="0" eaLnBrk="1" fontAlgn="base" hangingPunct="1">
        <a:spcBef>
          <a:spcPct val="0"/>
        </a:spcBef>
        <a:spcAft>
          <a:spcPct val="0"/>
        </a:spcAft>
        <a:defRPr sz="4400" b="1">
          <a:solidFill>
            <a:srgbClr val="0C2577"/>
          </a:solidFill>
          <a:latin typeface="Minion" panose="020B0604020202020204"/>
        </a:defRPr>
      </a:lvl4pPr>
      <a:lvl5pPr algn="l" rtl="0" eaLnBrk="1" fontAlgn="base" hangingPunct="1">
        <a:spcBef>
          <a:spcPct val="0"/>
        </a:spcBef>
        <a:spcAft>
          <a:spcPct val="0"/>
        </a:spcAft>
        <a:defRPr sz="4400" b="1">
          <a:solidFill>
            <a:srgbClr val="0C2577"/>
          </a:solidFill>
          <a:latin typeface="Minion" panose="020B0604020202020204"/>
        </a:defRPr>
      </a:lvl5pPr>
      <a:lvl6pPr marL="457200" algn="l" rtl="0" eaLnBrk="1" fontAlgn="base" hangingPunct="1">
        <a:spcBef>
          <a:spcPct val="0"/>
        </a:spcBef>
        <a:spcAft>
          <a:spcPct val="0"/>
        </a:spcAft>
        <a:defRPr sz="4400" b="1">
          <a:solidFill>
            <a:srgbClr val="0C2577"/>
          </a:solidFill>
          <a:latin typeface="Minion" panose="020B0604020202020204"/>
        </a:defRPr>
      </a:lvl6pPr>
      <a:lvl7pPr marL="914400" algn="l" rtl="0" eaLnBrk="1" fontAlgn="base" hangingPunct="1">
        <a:spcBef>
          <a:spcPct val="0"/>
        </a:spcBef>
        <a:spcAft>
          <a:spcPct val="0"/>
        </a:spcAft>
        <a:defRPr sz="4400" b="1">
          <a:solidFill>
            <a:srgbClr val="0C2577"/>
          </a:solidFill>
          <a:latin typeface="Minion" panose="020B0604020202020204"/>
        </a:defRPr>
      </a:lvl7pPr>
      <a:lvl8pPr marL="1371600" algn="l" rtl="0" eaLnBrk="1" fontAlgn="base" hangingPunct="1">
        <a:spcBef>
          <a:spcPct val="0"/>
        </a:spcBef>
        <a:spcAft>
          <a:spcPct val="0"/>
        </a:spcAft>
        <a:defRPr sz="4400" b="1">
          <a:solidFill>
            <a:srgbClr val="0C2577"/>
          </a:solidFill>
          <a:latin typeface="Minion" panose="020B0604020202020204"/>
        </a:defRPr>
      </a:lvl8pPr>
      <a:lvl9pPr marL="1828800" algn="l" rtl="0" eaLnBrk="1" fontAlgn="base" hangingPunct="1">
        <a:spcBef>
          <a:spcPct val="0"/>
        </a:spcBef>
        <a:spcAft>
          <a:spcPct val="0"/>
        </a:spcAft>
        <a:defRPr sz="4400" b="1">
          <a:solidFill>
            <a:srgbClr val="0C2577"/>
          </a:solidFill>
          <a:latin typeface="Minion" panose="020B0604020202020204"/>
        </a:defRPr>
      </a:lvl9pPr>
    </p:titleStyle>
    <p:bodyStyle>
      <a:lvl1pPr marL="342900" indent="-342900" algn="l" rtl="0" eaLnBrk="1" fontAlgn="base" hangingPunct="1">
        <a:lnSpc>
          <a:spcPct val="95000"/>
        </a:lnSpc>
        <a:spcBef>
          <a:spcPct val="0"/>
        </a:spcBef>
        <a:spcAft>
          <a:spcPct val="0"/>
        </a:spcAft>
        <a:buFont typeface="Arial" panose="020B0604020202020204" pitchFamily="34" charset="0"/>
        <a:buChar char="-"/>
        <a:defRPr sz="3200" kern="1200">
          <a:solidFill>
            <a:srgbClr val="0C2577"/>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3200" kern="1200">
          <a:solidFill>
            <a:schemeClr val="bg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p:txBody>
          <a:bodyPr/>
          <a:lstStyle/>
          <a:p>
            <a:pPr eaLnBrk="1" hangingPunct="1"/>
            <a:r>
              <a:rPr lang="en-US" altLang="nl-NL" dirty="0"/>
              <a:t>Mediation  en arbitrage in het </a:t>
            </a:r>
            <a:r>
              <a:rPr lang="en-US" altLang="nl-NL" dirty="0" err="1"/>
              <a:t>arbeidsrecht</a:t>
            </a:r>
            <a:br>
              <a:rPr lang="en-US" altLang="nl-NL" dirty="0"/>
            </a:br>
            <a:r>
              <a:rPr lang="en-US" altLang="nl-NL" dirty="0" err="1"/>
              <a:t>VvA</a:t>
            </a:r>
            <a:r>
              <a:rPr lang="en-US" altLang="nl-NL" dirty="0"/>
              <a:t> 18 </a:t>
            </a:r>
            <a:r>
              <a:rPr lang="en-US" altLang="nl-NL" dirty="0" err="1"/>
              <a:t>maart</a:t>
            </a:r>
            <a:r>
              <a:rPr lang="en-US" altLang="nl-NL" dirty="0"/>
              <a:t> 2025</a:t>
            </a:r>
          </a:p>
        </p:txBody>
      </p:sp>
      <p:sp>
        <p:nvSpPr>
          <p:cNvPr id="3075" name="Rectangle 7"/>
          <p:cNvSpPr>
            <a:spLocks noGrp="1" noChangeArrowheads="1"/>
          </p:cNvSpPr>
          <p:nvPr>
            <p:ph type="subTitle" idx="1"/>
          </p:nvPr>
        </p:nvSpPr>
        <p:spPr>
          <a:xfrm>
            <a:off x="611188" y="4508500"/>
            <a:ext cx="7921625" cy="360363"/>
          </a:xfrm>
        </p:spPr>
        <p:txBody>
          <a:bodyPr/>
          <a:lstStyle/>
          <a:p>
            <a:pPr eaLnBrk="1" hangingPunct="1"/>
            <a:r>
              <a:rPr lang="nl-NL" altLang="nl-NL" dirty="0"/>
              <a:t>Gerrard Boot, hoogleraar arbeidsrecht, raadsheer hof Amsterdam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9A09EF-2919-C019-35E5-9497609ED144}"/>
              </a:ext>
            </a:extLst>
          </p:cNvPr>
          <p:cNvSpPr>
            <a:spLocks noGrp="1"/>
          </p:cNvSpPr>
          <p:nvPr>
            <p:ph type="title"/>
          </p:nvPr>
        </p:nvSpPr>
        <p:spPr/>
        <p:txBody>
          <a:bodyPr/>
          <a:lstStyle/>
          <a:p>
            <a:r>
              <a:rPr lang="nl-NL" dirty="0"/>
              <a:t>Onderwerpen</a:t>
            </a:r>
          </a:p>
        </p:txBody>
      </p:sp>
      <p:sp>
        <p:nvSpPr>
          <p:cNvPr id="3" name="Tijdelijke aanduiding voor inhoud 2">
            <a:extLst>
              <a:ext uri="{FF2B5EF4-FFF2-40B4-BE49-F238E27FC236}">
                <a16:creationId xmlns:a16="http://schemas.microsoft.com/office/drawing/2014/main" id="{961DA4C8-D851-4EC2-0D01-B1E43FE23CF3}"/>
              </a:ext>
            </a:extLst>
          </p:cNvPr>
          <p:cNvSpPr>
            <a:spLocks noGrp="1"/>
          </p:cNvSpPr>
          <p:nvPr>
            <p:ph idx="1"/>
          </p:nvPr>
        </p:nvSpPr>
        <p:spPr/>
        <p:txBody>
          <a:bodyPr/>
          <a:lstStyle/>
          <a:p>
            <a:r>
              <a:rPr lang="nl-NL" dirty="0"/>
              <a:t>Arbitrage-bepaling in het arbeidsrecht: wat zijn daarvan de voordelen, en wanneer is het geldig?</a:t>
            </a:r>
          </a:p>
          <a:p>
            <a:r>
              <a:rPr lang="nl-NL" dirty="0" err="1"/>
              <a:t>Mediation</a:t>
            </a:r>
            <a:r>
              <a:rPr lang="nl-NL" dirty="0"/>
              <a:t> verplicht?</a:t>
            </a:r>
          </a:p>
          <a:p>
            <a:r>
              <a:rPr lang="nl-NL" dirty="0"/>
              <a:t>Art. 96 Rv-procedure</a:t>
            </a:r>
          </a:p>
          <a:p>
            <a:endParaRPr lang="nl-NL" dirty="0"/>
          </a:p>
          <a:p>
            <a:endParaRPr lang="nl-NL" dirty="0"/>
          </a:p>
        </p:txBody>
      </p:sp>
    </p:spTree>
    <p:extLst>
      <p:ext uri="{BB962C8B-B14F-4D97-AF65-F5344CB8AC3E}">
        <p14:creationId xmlns:p14="http://schemas.microsoft.com/office/powerpoint/2010/main" val="2296446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66953C-E3BE-F2ED-E0BB-50FA6281F5AA}"/>
              </a:ext>
            </a:extLst>
          </p:cNvPr>
          <p:cNvSpPr>
            <a:spLocks noGrp="1"/>
          </p:cNvSpPr>
          <p:nvPr>
            <p:ph type="title"/>
          </p:nvPr>
        </p:nvSpPr>
        <p:spPr/>
        <p:txBody>
          <a:bodyPr/>
          <a:lstStyle/>
          <a:p>
            <a:r>
              <a:rPr lang="nl-NL" dirty="0"/>
              <a:t>Casus </a:t>
            </a:r>
            <a:r>
              <a:rPr lang="nl-NL" dirty="0" err="1"/>
              <a:t>mediation</a:t>
            </a:r>
            <a:endParaRPr lang="nl-NL" dirty="0"/>
          </a:p>
        </p:txBody>
      </p:sp>
      <p:sp>
        <p:nvSpPr>
          <p:cNvPr id="3" name="Tijdelijke aanduiding voor inhoud 2">
            <a:extLst>
              <a:ext uri="{FF2B5EF4-FFF2-40B4-BE49-F238E27FC236}">
                <a16:creationId xmlns:a16="http://schemas.microsoft.com/office/drawing/2014/main" id="{FA5F0672-69BF-9C93-6AA6-E9C05AB0A170}"/>
              </a:ext>
            </a:extLst>
          </p:cNvPr>
          <p:cNvSpPr>
            <a:spLocks noGrp="1"/>
          </p:cNvSpPr>
          <p:nvPr>
            <p:ph idx="1"/>
          </p:nvPr>
        </p:nvSpPr>
        <p:spPr/>
        <p:txBody>
          <a:bodyPr/>
          <a:lstStyle/>
          <a:p>
            <a:r>
              <a:rPr lang="nl-NL" sz="3100" dirty="0"/>
              <a:t>Koop aandelen: arbitrage, maar daaraan voorafgaand ‘verplichte’ </a:t>
            </a:r>
            <a:r>
              <a:rPr lang="nl-NL" sz="3100" dirty="0" err="1"/>
              <a:t>mediation</a:t>
            </a:r>
            <a:r>
              <a:rPr lang="nl-NL" sz="3100" dirty="0"/>
              <a:t>.</a:t>
            </a:r>
          </a:p>
          <a:p>
            <a:r>
              <a:rPr lang="nl-NL" sz="3100" dirty="0"/>
              <a:t>De ‘benadeelde’ partij start arbitrage, zonder eerst </a:t>
            </a:r>
            <a:r>
              <a:rPr lang="nl-NL" sz="3100" dirty="0" err="1"/>
              <a:t>mediation</a:t>
            </a:r>
            <a:r>
              <a:rPr lang="nl-NL" sz="3100" dirty="0"/>
              <a:t> te doorlopen. De andere partij beroept zich in die </a:t>
            </a:r>
            <a:r>
              <a:rPr lang="nl-NL" sz="3100" dirty="0" err="1"/>
              <a:t>arbitrage-procedure</a:t>
            </a:r>
            <a:r>
              <a:rPr lang="nl-NL" sz="3100" dirty="0"/>
              <a:t> op de onbevoegdheid van de arbiter. De arbiter verwerpt dat beroep, behandelt de zaak inhoudelijk en stelt vervolgens de startende partij in het gelijk. De verliezende partij vordert dan vernietiging van het arbitraal vonnis. </a:t>
            </a:r>
          </a:p>
        </p:txBody>
      </p:sp>
    </p:spTree>
    <p:extLst>
      <p:ext uri="{BB962C8B-B14F-4D97-AF65-F5344CB8AC3E}">
        <p14:creationId xmlns:p14="http://schemas.microsoft.com/office/powerpoint/2010/main" val="2104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4F7EFC-343C-7DC1-254A-6FF2FEEB3719}"/>
              </a:ext>
            </a:extLst>
          </p:cNvPr>
          <p:cNvSpPr>
            <a:spLocks noGrp="1"/>
          </p:cNvSpPr>
          <p:nvPr>
            <p:ph type="title"/>
          </p:nvPr>
        </p:nvSpPr>
        <p:spPr/>
        <p:txBody>
          <a:bodyPr/>
          <a:lstStyle/>
          <a:p>
            <a:r>
              <a:rPr lang="nl-NL" dirty="0"/>
              <a:t>Hof en AG over </a:t>
            </a:r>
            <a:r>
              <a:rPr lang="nl-NL" dirty="0" err="1"/>
              <a:t>mediation</a:t>
            </a:r>
            <a:endParaRPr lang="nl-NL" dirty="0"/>
          </a:p>
        </p:txBody>
      </p:sp>
      <p:sp>
        <p:nvSpPr>
          <p:cNvPr id="3" name="Tijdelijke aanduiding voor inhoud 2">
            <a:extLst>
              <a:ext uri="{FF2B5EF4-FFF2-40B4-BE49-F238E27FC236}">
                <a16:creationId xmlns:a16="http://schemas.microsoft.com/office/drawing/2014/main" id="{C45B4685-8A8D-B822-B8A7-12C5E204B0AD}"/>
              </a:ext>
            </a:extLst>
          </p:cNvPr>
          <p:cNvSpPr>
            <a:spLocks noGrp="1"/>
          </p:cNvSpPr>
          <p:nvPr>
            <p:ph idx="1"/>
          </p:nvPr>
        </p:nvSpPr>
        <p:spPr/>
        <p:txBody>
          <a:bodyPr/>
          <a:lstStyle/>
          <a:p>
            <a:r>
              <a:rPr lang="nl-NL" dirty="0"/>
              <a:t>Hof Den Haag wijst die vordering tot vernietiging (gebaseerd op strijd met art. 1065 lid 1 Rv) af.  </a:t>
            </a:r>
          </a:p>
          <a:p>
            <a:r>
              <a:rPr lang="nl-NL" dirty="0"/>
              <a:t>AG De Bock </a:t>
            </a:r>
            <a:r>
              <a:rPr lang="nl-NL" dirty="0">
                <a:solidFill>
                  <a:srgbClr val="FF0000"/>
                </a:solidFill>
              </a:rPr>
              <a:t>ECLI:NL:PHR:2024:103 </a:t>
            </a:r>
            <a:r>
              <a:rPr lang="nl-NL" dirty="0">
                <a:solidFill>
                  <a:srgbClr val="002060"/>
                </a:solidFill>
              </a:rPr>
              <a:t>(vrij weergegeven): </a:t>
            </a:r>
            <a:r>
              <a:rPr lang="nl-NL" dirty="0"/>
              <a:t>een </a:t>
            </a:r>
            <a:r>
              <a:rPr lang="nl-NL" dirty="0" err="1"/>
              <a:t>mediation</a:t>
            </a:r>
            <a:r>
              <a:rPr lang="nl-NL" dirty="0"/>
              <a:t>-bepaling in een arbitraal beding </a:t>
            </a:r>
            <a:r>
              <a:rPr lang="nl-NL" dirty="0">
                <a:solidFill>
                  <a:srgbClr val="002060"/>
                </a:solidFill>
              </a:rPr>
              <a:t>moet worden nagekomen, want anders zou dat beding geen zin hebben. Conclusie vernietiging (omdat de arbiter zich onbevoegd had moeten verklaren)</a:t>
            </a:r>
          </a:p>
          <a:p>
            <a:endParaRPr lang="nl-NL" dirty="0">
              <a:solidFill>
                <a:srgbClr val="FF0000"/>
              </a:solidFill>
            </a:endParaRPr>
          </a:p>
          <a:p>
            <a:endParaRPr lang="nl-NL" dirty="0"/>
          </a:p>
        </p:txBody>
      </p:sp>
    </p:spTree>
    <p:extLst>
      <p:ext uri="{BB962C8B-B14F-4D97-AF65-F5344CB8AC3E}">
        <p14:creationId xmlns:p14="http://schemas.microsoft.com/office/powerpoint/2010/main" val="3657079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FA52F7-D95D-5545-291F-00BE6C2A6108}"/>
              </a:ext>
            </a:extLst>
          </p:cNvPr>
          <p:cNvSpPr>
            <a:spLocks noGrp="1"/>
          </p:cNvSpPr>
          <p:nvPr>
            <p:ph type="title"/>
          </p:nvPr>
        </p:nvSpPr>
        <p:spPr/>
        <p:txBody>
          <a:bodyPr/>
          <a:lstStyle/>
          <a:p>
            <a:r>
              <a:rPr lang="nl-NL" dirty="0">
                <a:solidFill>
                  <a:srgbClr val="FF0000"/>
                </a:solidFill>
              </a:rPr>
              <a:t>ECLI:NL:HR:2024:1078 </a:t>
            </a:r>
          </a:p>
        </p:txBody>
      </p:sp>
      <p:sp>
        <p:nvSpPr>
          <p:cNvPr id="3" name="Tijdelijke aanduiding voor inhoud 2">
            <a:extLst>
              <a:ext uri="{FF2B5EF4-FFF2-40B4-BE49-F238E27FC236}">
                <a16:creationId xmlns:a16="http://schemas.microsoft.com/office/drawing/2014/main" id="{700A3944-9226-EC3D-E57B-593DD7C79F63}"/>
              </a:ext>
            </a:extLst>
          </p:cNvPr>
          <p:cNvSpPr>
            <a:spLocks noGrp="1"/>
          </p:cNvSpPr>
          <p:nvPr>
            <p:ph idx="1"/>
          </p:nvPr>
        </p:nvSpPr>
        <p:spPr/>
        <p:txBody>
          <a:bodyPr/>
          <a:lstStyle/>
          <a:p>
            <a:r>
              <a:rPr lang="nl-NL" sz="2900" dirty="0">
                <a:solidFill>
                  <a:srgbClr val="002060"/>
                </a:solidFill>
              </a:rPr>
              <a:t>Bekrachtiging. Uitleg: </a:t>
            </a:r>
            <a:r>
              <a:rPr lang="nl-NL" sz="2900" b="0" i="0" dirty="0">
                <a:solidFill>
                  <a:srgbClr val="002060"/>
                </a:solidFill>
                <a:effectLst/>
              </a:rPr>
              <a:t>Voor zijn oordeel dat in het arbitraal beding geen bindende verplichting tot </a:t>
            </a:r>
            <a:r>
              <a:rPr lang="nl-NL" sz="2900" b="0" i="0" dirty="0" err="1">
                <a:solidFill>
                  <a:srgbClr val="002060"/>
                </a:solidFill>
                <a:effectLst/>
              </a:rPr>
              <a:t>mediation</a:t>
            </a:r>
            <a:r>
              <a:rPr lang="nl-NL" sz="2900" b="0" i="0" dirty="0">
                <a:solidFill>
                  <a:srgbClr val="002060"/>
                </a:solidFill>
                <a:effectLst/>
              </a:rPr>
              <a:t> besloten ligt, heeft het hof niet alleen de tekst van het arbitraal beding, waaronder de </a:t>
            </a:r>
            <a:r>
              <a:rPr lang="nl-NL" sz="2900" b="0" i="0" dirty="0" err="1">
                <a:solidFill>
                  <a:srgbClr val="002060"/>
                </a:solidFill>
                <a:effectLst/>
              </a:rPr>
              <a:t>mediationclausule</a:t>
            </a:r>
            <a:r>
              <a:rPr lang="nl-NL" sz="2900" b="0" i="0" dirty="0">
                <a:solidFill>
                  <a:srgbClr val="002060"/>
                </a:solidFill>
                <a:effectLst/>
              </a:rPr>
              <a:t>, betrokken, maar ook van belang geacht het in het algemeen vrijwillige karakter van </a:t>
            </a:r>
            <a:r>
              <a:rPr lang="nl-NL" sz="2900" b="0" i="0" dirty="0" err="1">
                <a:solidFill>
                  <a:srgbClr val="002060"/>
                </a:solidFill>
                <a:effectLst/>
              </a:rPr>
              <a:t>mediation</a:t>
            </a:r>
            <a:r>
              <a:rPr lang="nl-NL" sz="2900" b="0" i="0" dirty="0">
                <a:solidFill>
                  <a:srgbClr val="002060"/>
                </a:solidFill>
                <a:effectLst/>
              </a:rPr>
              <a:t> en het feit dat het arbitraal beding niet door partijen gezamenlijk, maar door </a:t>
            </a:r>
            <a:r>
              <a:rPr lang="nl-NL" sz="2900" dirty="0">
                <a:solidFill>
                  <a:srgbClr val="002060"/>
                </a:solidFill>
              </a:rPr>
              <a:t>[___]</a:t>
            </a:r>
            <a:r>
              <a:rPr lang="nl-NL" sz="2900" b="0" i="0" dirty="0">
                <a:solidFill>
                  <a:srgbClr val="002060"/>
                </a:solidFill>
                <a:effectLst/>
              </a:rPr>
              <a:t> is opgesteld. In het oordeel van het hof ligt niet besloten dat </a:t>
            </a:r>
            <a:r>
              <a:rPr lang="nl-NL" sz="2900" b="0" i="0" dirty="0" err="1">
                <a:solidFill>
                  <a:srgbClr val="002060"/>
                </a:solidFill>
                <a:effectLst/>
              </a:rPr>
              <a:t>mediation</a:t>
            </a:r>
            <a:r>
              <a:rPr lang="nl-NL" sz="2900" b="0" i="0" dirty="0">
                <a:solidFill>
                  <a:srgbClr val="002060"/>
                </a:solidFill>
                <a:effectLst/>
              </a:rPr>
              <a:t> niet verplichtend kan worden overeengekomen.</a:t>
            </a:r>
            <a:endParaRPr lang="nl-NL" sz="2900" dirty="0">
              <a:solidFill>
                <a:srgbClr val="002060"/>
              </a:solidFill>
            </a:endParaRPr>
          </a:p>
          <a:p>
            <a:endParaRPr lang="nl-NL" dirty="0"/>
          </a:p>
        </p:txBody>
      </p:sp>
    </p:spTree>
    <p:extLst>
      <p:ext uri="{BB962C8B-B14F-4D97-AF65-F5344CB8AC3E}">
        <p14:creationId xmlns:p14="http://schemas.microsoft.com/office/powerpoint/2010/main" val="1076899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71BAD-4A48-7916-9DCC-570AFD6D9090}"/>
              </a:ext>
            </a:extLst>
          </p:cNvPr>
          <p:cNvSpPr>
            <a:spLocks noGrp="1"/>
          </p:cNvSpPr>
          <p:nvPr>
            <p:ph type="title"/>
          </p:nvPr>
        </p:nvSpPr>
        <p:spPr/>
        <p:txBody>
          <a:bodyPr/>
          <a:lstStyle/>
          <a:p>
            <a:r>
              <a:rPr lang="nl-NL" dirty="0"/>
              <a:t>Dus:</a:t>
            </a:r>
          </a:p>
        </p:txBody>
      </p:sp>
      <p:sp>
        <p:nvSpPr>
          <p:cNvPr id="3" name="Tijdelijke aanduiding voor inhoud 2">
            <a:extLst>
              <a:ext uri="{FF2B5EF4-FFF2-40B4-BE49-F238E27FC236}">
                <a16:creationId xmlns:a16="http://schemas.microsoft.com/office/drawing/2014/main" id="{F0C0C3E2-4ED3-F999-38D1-36F0D28A8961}"/>
              </a:ext>
            </a:extLst>
          </p:cNvPr>
          <p:cNvSpPr>
            <a:spLocks noGrp="1"/>
          </p:cNvSpPr>
          <p:nvPr>
            <p:ph idx="1"/>
          </p:nvPr>
        </p:nvSpPr>
        <p:spPr/>
        <p:txBody>
          <a:bodyPr/>
          <a:lstStyle/>
          <a:p>
            <a:r>
              <a:rPr lang="nl-NL" dirty="0"/>
              <a:t>De Hoge Raad wil niet aan een algemene regel (‘dat een </a:t>
            </a:r>
            <a:r>
              <a:rPr lang="nl-NL" dirty="0" err="1"/>
              <a:t>mediation</a:t>
            </a:r>
            <a:r>
              <a:rPr lang="nl-NL" dirty="0"/>
              <a:t> bepaling altijd zou moeten worden nagekomen’), maar overweegt dat de uitleg van het hof (‘dat het in dit geval niet hoeft’) door de beugel kan, gelet op de omstandigheden (in het algemeen vrijwillig karakter </a:t>
            </a:r>
            <a:r>
              <a:rPr lang="nl-NL" dirty="0" err="1"/>
              <a:t>mediation</a:t>
            </a:r>
            <a:r>
              <a:rPr lang="nl-NL" dirty="0"/>
              <a:t>; opstelling door 1 partij) van het geval. Er is dus uitleg-ruimte…</a:t>
            </a:r>
          </a:p>
        </p:txBody>
      </p:sp>
    </p:spTree>
    <p:extLst>
      <p:ext uri="{BB962C8B-B14F-4D97-AF65-F5344CB8AC3E}">
        <p14:creationId xmlns:p14="http://schemas.microsoft.com/office/powerpoint/2010/main" val="390454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AEF38A-6213-2E74-4084-B396D1783697}"/>
              </a:ext>
            </a:extLst>
          </p:cNvPr>
          <p:cNvSpPr>
            <a:spLocks noGrp="1"/>
          </p:cNvSpPr>
          <p:nvPr>
            <p:ph type="title"/>
          </p:nvPr>
        </p:nvSpPr>
        <p:spPr/>
        <p:txBody>
          <a:bodyPr/>
          <a:lstStyle/>
          <a:p>
            <a:r>
              <a:rPr lang="nl-NL" dirty="0"/>
              <a:t>Arbitrage in het arbeidsrecht</a:t>
            </a:r>
          </a:p>
        </p:txBody>
      </p:sp>
      <p:sp>
        <p:nvSpPr>
          <p:cNvPr id="3" name="Tijdelijke aanduiding voor inhoud 2">
            <a:extLst>
              <a:ext uri="{FF2B5EF4-FFF2-40B4-BE49-F238E27FC236}">
                <a16:creationId xmlns:a16="http://schemas.microsoft.com/office/drawing/2014/main" id="{7E5BFA78-4FAE-7BD1-F31B-5EDA34092C9E}"/>
              </a:ext>
            </a:extLst>
          </p:cNvPr>
          <p:cNvSpPr>
            <a:spLocks noGrp="1"/>
          </p:cNvSpPr>
          <p:nvPr>
            <p:ph idx="1"/>
          </p:nvPr>
        </p:nvSpPr>
        <p:spPr/>
        <p:txBody>
          <a:bodyPr/>
          <a:lstStyle/>
          <a:p>
            <a:r>
              <a:rPr lang="nl-NL" dirty="0"/>
              <a:t>Waarom zou je arbitrage willen? In het algemeen: vanwege specifieke deskundigheid arbiters, snelheid, vertrouwelijkheid, internationale kwestie (omdat anders onduidelijk zou zijn waar je moet zijn en met toepassing van welke regels).</a:t>
            </a:r>
          </a:p>
          <a:p>
            <a:r>
              <a:rPr lang="nl-NL" dirty="0"/>
              <a:t>In het arbeidsrecht zal een arbitrale clausule meestal voordeel van de werkgever opleveren. De werknemer heeft er immers niet zo veel mee te winnen. </a:t>
            </a:r>
          </a:p>
        </p:txBody>
      </p:sp>
    </p:spTree>
    <p:extLst>
      <p:ext uri="{BB962C8B-B14F-4D97-AF65-F5344CB8AC3E}">
        <p14:creationId xmlns:p14="http://schemas.microsoft.com/office/powerpoint/2010/main" val="2221628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6607A-A203-BD7B-9ADD-9A2E73763994}"/>
              </a:ext>
            </a:extLst>
          </p:cNvPr>
          <p:cNvSpPr>
            <a:spLocks noGrp="1"/>
          </p:cNvSpPr>
          <p:nvPr>
            <p:ph type="title"/>
          </p:nvPr>
        </p:nvSpPr>
        <p:spPr/>
        <p:txBody>
          <a:bodyPr/>
          <a:lstStyle/>
          <a:p>
            <a:r>
              <a:rPr lang="nl-NL" dirty="0"/>
              <a:t>Vervolg algemeen</a:t>
            </a:r>
          </a:p>
        </p:txBody>
      </p:sp>
      <p:sp>
        <p:nvSpPr>
          <p:cNvPr id="3" name="Tijdelijke aanduiding voor inhoud 2">
            <a:extLst>
              <a:ext uri="{FF2B5EF4-FFF2-40B4-BE49-F238E27FC236}">
                <a16:creationId xmlns:a16="http://schemas.microsoft.com/office/drawing/2014/main" id="{F65ECB83-3E2D-A77B-6208-5183D559D7B1}"/>
              </a:ext>
            </a:extLst>
          </p:cNvPr>
          <p:cNvSpPr>
            <a:spLocks noGrp="1"/>
          </p:cNvSpPr>
          <p:nvPr>
            <p:ph idx="1"/>
          </p:nvPr>
        </p:nvSpPr>
        <p:spPr/>
        <p:txBody>
          <a:bodyPr/>
          <a:lstStyle/>
          <a:p>
            <a:r>
              <a:rPr lang="nl-NL" dirty="0"/>
              <a:t>Kantonrechter is op gebied arbeidsrecht heel deskundig, dus arbitrage is meestal niet nodig</a:t>
            </a:r>
          </a:p>
          <a:p>
            <a:r>
              <a:rPr lang="nl-NL" dirty="0"/>
              <a:t>Kantonrechter is in de regel veel goedkoper (arbitrage kan heel duur zijn)</a:t>
            </a:r>
          </a:p>
          <a:p>
            <a:r>
              <a:rPr lang="nl-NL" dirty="0"/>
              <a:t>Kantonrechter is laagdrempelig (in persoon procederen en ‘ongelijkheidscompensatie’)</a:t>
            </a:r>
          </a:p>
          <a:p>
            <a:r>
              <a:rPr lang="nl-NL" dirty="0"/>
              <a:t>De onafhankelijkheid arbiters is in het algemeen minder gewaarborgd</a:t>
            </a:r>
          </a:p>
          <a:p>
            <a:r>
              <a:rPr lang="nl-NL" dirty="0"/>
              <a:t>Bovendien: na arbitrage exequatur of vernietiging, en die procedure is openbaar!</a:t>
            </a:r>
          </a:p>
          <a:p>
            <a:endParaRPr lang="nl-NL" dirty="0"/>
          </a:p>
        </p:txBody>
      </p:sp>
    </p:spTree>
    <p:extLst>
      <p:ext uri="{BB962C8B-B14F-4D97-AF65-F5344CB8AC3E}">
        <p14:creationId xmlns:p14="http://schemas.microsoft.com/office/powerpoint/2010/main" val="77327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A3E142-0B85-A618-A430-94AF4362520C}"/>
              </a:ext>
            </a:extLst>
          </p:cNvPr>
          <p:cNvSpPr>
            <a:spLocks noGrp="1"/>
          </p:cNvSpPr>
          <p:nvPr>
            <p:ph type="title"/>
          </p:nvPr>
        </p:nvSpPr>
        <p:spPr/>
        <p:txBody>
          <a:bodyPr/>
          <a:lstStyle/>
          <a:p>
            <a:r>
              <a:rPr lang="nl-NL" dirty="0"/>
              <a:t>Arbitrage in het arbeidsrecht</a:t>
            </a:r>
          </a:p>
        </p:txBody>
      </p:sp>
      <p:sp>
        <p:nvSpPr>
          <p:cNvPr id="3" name="Tijdelijke aanduiding voor inhoud 2">
            <a:extLst>
              <a:ext uri="{FF2B5EF4-FFF2-40B4-BE49-F238E27FC236}">
                <a16:creationId xmlns:a16="http://schemas.microsoft.com/office/drawing/2014/main" id="{093316D1-AFA0-418E-3A17-A3925845D87C}"/>
              </a:ext>
            </a:extLst>
          </p:cNvPr>
          <p:cNvSpPr>
            <a:spLocks noGrp="1"/>
          </p:cNvSpPr>
          <p:nvPr>
            <p:ph idx="1"/>
          </p:nvPr>
        </p:nvSpPr>
        <p:spPr/>
        <p:txBody>
          <a:bodyPr/>
          <a:lstStyle/>
          <a:p>
            <a:r>
              <a:rPr lang="nl-NL" dirty="0"/>
              <a:t>ABN/Teisman. I.c. verklaarde de arbeidsovereenkomst de cao van toepassing, deed de cao de arbeidsovereenkomst eindigen op 60 jaar alsook bevatte de cao een arbitraal beding. </a:t>
            </a:r>
          </a:p>
          <a:p>
            <a:r>
              <a:rPr lang="nl-NL" dirty="0"/>
              <a:t>Hoge Raad, </a:t>
            </a:r>
            <a:r>
              <a:rPr lang="nl-NL" dirty="0">
                <a:solidFill>
                  <a:srgbClr val="FF0000"/>
                </a:solidFill>
              </a:rPr>
              <a:t>ECLI:NL:HR:2003:AF0136</a:t>
            </a:r>
            <a:r>
              <a:rPr lang="nl-NL" dirty="0"/>
              <a:t>: een ‘uitdrukkelijke’ verklaring van de werknemer houdend instemming met arbitraal beding is niet nodig. ‘Gewone’ schriftelijk vastgelegde wilsverklaring is voldoende. </a:t>
            </a:r>
          </a:p>
        </p:txBody>
      </p:sp>
    </p:spTree>
    <p:extLst>
      <p:ext uri="{BB962C8B-B14F-4D97-AF65-F5344CB8AC3E}">
        <p14:creationId xmlns:p14="http://schemas.microsoft.com/office/powerpoint/2010/main" val="224375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B205B-1710-F42B-8D39-69002A3E3AE5}"/>
              </a:ext>
            </a:extLst>
          </p:cNvPr>
          <p:cNvSpPr>
            <a:spLocks noGrp="1"/>
          </p:cNvSpPr>
          <p:nvPr>
            <p:ph type="title"/>
          </p:nvPr>
        </p:nvSpPr>
        <p:spPr/>
        <p:txBody>
          <a:bodyPr/>
          <a:lstStyle/>
          <a:p>
            <a:r>
              <a:rPr lang="nl-NL" dirty="0"/>
              <a:t>Kritiek op ABN Teisman</a:t>
            </a:r>
          </a:p>
        </p:txBody>
      </p:sp>
      <p:sp>
        <p:nvSpPr>
          <p:cNvPr id="3" name="Tijdelijke aanduiding voor inhoud 2">
            <a:extLst>
              <a:ext uri="{FF2B5EF4-FFF2-40B4-BE49-F238E27FC236}">
                <a16:creationId xmlns:a16="http://schemas.microsoft.com/office/drawing/2014/main" id="{827CEA0B-8D42-2BFE-BDD1-490DC2B6FAFD}"/>
              </a:ext>
            </a:extLst>
          </p:cNvPr>
          <p:cNvSpPr>
            <a:spLocks noGrp="1"/>
          </p:cNvSpPr>
          <p:nvPr>
            <p:ph idx="1"/>
          </p:nvPr>
        </p:nvSpPr>
        <p:spPr/>
        <p:txBody>
          <a:bodyPr/>
          <a:lstStyle/>
          <a:p>
            <a:r>
              <a:rPr lang="nl-NL" dirty="0"/>
              <a:t>Arbitrage is in dit geval onevenwichtig: alleen maar voordeel voor de opsteller van het contract (i.c. de werkgever); beroep art. 6 EVRM</a:t>
            </a:r>
          </a:p>
          <a:p>
            <a:r>
              <a:rPr lang="nl-NL" dirty="0"/>
              <a:t>In consumentenrecht sindsdien meer waarborgen voor toegang tot de rechter</a:t>
            </a:r>
          </a:p>
        </p:txBody>
      </p:sp>
    </p:spTree>
    <p:extLst>
      <p:ext uri="{BB962C8B-B14F-4D97-AF65-F5344CB8AC3E}">
        <p14:creationId xmlns:p14="http://schemas.microsoft.com/office/powerpoint/2010/main" val="1192607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6F9C97-B39C-5C47-6304-BC06C9A4A2F7}"/>
              </a:ext>
            </a:extLst>
          </p:cNvPr>
          <p:cNvSpPr>
            <a:spLocks noGrp="1"/>
          </p:cNvSpPr>
          <p:nvPr>
            <p:ph type="title"/>
          </p:nvPr>
        </p:nvSpPr>
        <p:spPr/>
        <p:txBody>
          <a:bodyPr/>
          <a:lstStyle/>
          <a:p>
            <a:r>
              <a:rPr lang="nl-NL" dirty="0"/>
              <a:t>Consumentenbescherming</a:t>
            </a:r>
          </a:p>
        </p:txBody>
      </p:sp>
      <p:sp>
        <p:nvSpPr>
          <p:cNvPr id="3" name="Tijdelijke aanduiding voor inhoud 2">
            <a:extLst>
              <a:ext uri="{FF2B5EF4-FFF2-40B4-BE49-F238E27FC236}">
                <a16:creationId xmlns:a16="http://schemas.microsoft.com/office/drawing/2014/main" id="{20A3F427-D3F3-0641-AC8D-272B336030B5}"/>
              </a:ext>
            </a:extLst>
          </p:cNvPr>
          <p:cNvSpPr>
            <a:spLocks noGrp="1"/>
          </p:cNvSpPr>
          <p:nvPr>
            <p:ph idx="1"/>
          </p:nvPr>
        </p:nvSpPr>
        <p:spPr/>
        <p:txBody>
          <a:bodyPr/>
          <a:lstStyle/>
          <a:p>
            <a:r>
              <a:rPr lang="nl-NL" dirty="0"/>
              <a:t>Arbitraal beding sinds 1 januari 2015 op de zwarte lijst (art. 6:236n BW): beding alleen geldig wanneer de wederpartij (</a:t>
            </a:r>
            <a:r>
              <a:rPr lang="nl-NL" dirty="0" err="1"/>
              <a:t>i.c</a:t>
            </a:r>
            <a:r>
              <a:rPr lang="nl-NL" dirty="0"/>
              <a:t> consument) 1 maand de tijd krijgt om, nadat de ‘fabrikant’ zich op het arbitraal beding beroept, toch te opteren voor de overheidsrechter</a:t>
            </a:r>
          </a:p>
          <a:p>
            <a:r>
              <a:rPr lang="nl-NL" dirty="0"/>
              <a:t>Art. 6:236n BW is </a:t>
            </a:r>
            <a:r>
              <a:rPr lang="nl-NL" dirty="0" err="1"/>
              <a:t>o.g.v</a:t>
            </a:r>
            <a:r>
              <a:rPr lang="nl-NL" dirty="0"/>
              <a:t> de schakelbepaling art. 6:245 niet op het arbeidsrecht van toepassing</a:t>
            </a:r>
          </a:p>
          <a:p>
            <a:r>
              <a:rPr lang="nl-NL" dirty="0"/>
              <a:t>J.J.M. de Laat in zijn proefschrift: art. 6:245 zag op heel iets anders</a:t>
            </a:r>
          </a:p>
        </p:txBody>
      </p:sp>
    </p:spTree>
    <p:extLst>
      <p:ext uri="{BB962C8B-B14F-4D97-AF65-F5344CB8AC3E}">
        <p14:creationId xmlns:p14="http://schemas.microsoft.com/office/powerpoint/2010/main" val="277996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4BEB94-FD38-903C-4282-59CBEFB6B654}"/>
              </a:ext>
            </a:extLst>
          </p:cNvPr>
          <p:cNvSpPr>
            <a:spLocks noGrp="1"/>
          </p:cNvSpPr>
          <p:nvPr>
            <p:ph type="title"/>
          </p:nvPr>
        </p:nvSpPr>
        <p:spPr/>
        <p:txBody>
          <a:bodyPr/>
          <a:lstStyle/>
          <a:p>
            <a:r>
              <a:rPr lang="nl-NL" dirty="0"/>
              <a:t>Debat over art. 6 EVRM</a:t>
            </a:r>
          </a:p>
        </p:txBody>
      </p:sp>
      <p:sp>
        <p:nvSpPr>
          <p:cNvPr id="3" name="Tijdelijke aanduiding voor inhoud 2">
            <a:extLst>
              <a:ext uri="{FF2B5EF4-FFF2-40B4-BE49-F238E27FC236}">
                <a16:creationId xmlns:a16="http://schemas.microsoft.com/office/drawing/2014/main" id="{51434838-6B63-7B35-A5E3-CAF68910C802}"/>
              </a:ext>
            </a:extLst>
          </p:cNvPr>
          <p:cNvSpPr>
            <a:spLocks noGrp="1"/>
          </p:cNvSpPr>
          <p:nvPr>
            <p:ph idx="1"/>
          </p:nvPr>
        </p:nvSpPr>
        <p:spPr/>
        <p:txBody>
          <a:bodyPr/>
          <a:lstStyle/>
          <a:p>
            <a:r>
              <a:rPr lang="nl-NL" dirty="0" err="1"/>
              <a:t>Jovovic</a:t>
            </a:r>
            <a:r>
              <a:rPr lang="nl-NL" dirty="0"/>
              <a:t> en Zwemmer (ArbeidsRecht 2019/43): EHRM stelt niet zulke hoge eisen aan het element ‘vrijwillig en ondubbelzinnig’ als het gaat om een arbitraal beding (zaak </a:t>
            </a:r>
            <a:r>
              <a:rPr lang="nl-NL" dirty="0" err="1"/>
              <a:t>Pechstein</a:t>
            </a:r>
            <a:r>
              <a:rPr lang="nl-NL" dirty="0"/>
              <a:t>). </a:t>
            </a:r>
          </a:p>
        </p:txBody>
      </p:sp>
    </p:spTree>
    <p:extLst>
      <p:ext uri="{BB962C8B-B14F-4D97-AF65-F5344CB8AC3E}">
        <p14:creationId xmlns:p14="http://schemas.microsoft.com/office/powerpoint/2010/main" val="134607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54665D-8205-B516-3454-DAFF7E7D986F}"/>
              </a:ext>
            </a:extLst>
          </p:cNvPr>
          <p:cNvSpPr>
            <a:spLocks noGrp="1"/>
          </p:cNvSpPr>
          <p:nvPr>
            <p:ph type="title"/>
          </p:nvPr>
        </p:nvSpPr>
        <p:spPr/>
        <p:txBody>
          <a:bodyPr/>
          <a:lstStyle/>
          <a:p>
            <a:r>
              <a:rPr lang="nl-NL" dirty="0"/>
              <a:t>Nieuwe zaak over arbitrage</a:t>
            </a:r>
          </a:p>
        </p:txBody>
      </p:sp>
      <p:sp>
        <p:nvSpPr>
          <p:cNvPr id="3" name="Tijdelijke aanduiding voor inhoud 2">
            <a:extLst>
              <a:ext uri="{FF2B5EF4-FFF2-40B4-BE49-F238E27FC236}">
                <a16:creationId xmlns:a16="http://schemas.microsoft.com/office/drawing/2014/main" id="{B96466BF-25FA-695F-9B7D-F543A74B583C}"/>
              </a:ext>
            </a:extLst>
          </p:cNvPr>
          <p:cNvSpPr>
            <a:spLocks noGrp="1"/>
          </p:cNvSpPr>
          <p:nvPr>
            <p:ph idx="1"/>
          </p:nvPr>
        </p:nvSpPr>
        <p:spPr/>
        <p:txBody>
          <a:bodyPr/>
          <a:lstStyle/>
          <a:p>
            <a:r>
              <a:rPr lang="nl-NL" dirty="0"/>
              <a:t>De Bock in </a:t>
            </a:r>
            <a:r>
              <a:rPr lang="nl-NL" dirty="0">
                <a:solidFill>
                  <a:srgbClr val="FF0000"/>
                </a:solidFill>
              </a:rPr>
              <a:t>ECLI:NL:PHR:2023:1018 </a:t>
            </a:r>
            <a:r>
              <a:rPr lang="nl-NL" dirty="0"/>
              <a:t>of arbitragebepaling in (gestelde) arbeidsovereenkomst geldig is: (4.26) “Er lijkt me veel voor te zeggen om een arbitraal beding dat eenzijdig is opgesteld door de </a:t>
            </a:r>
            <a:r>
              <a:rPr lang="nl-NL" dirty="0" err="1"/>
              <a:t>wg</a:t>
            </a:r>
            <a:r>
              <a:rPr lang="nl-NL" dirty="0"/>
              <a:t>, niet uit te sluiten van een toetsing aan de regeling van algemene voorwaarden”, incl. bedenktijd 6:236n. “Zolang niet wettelijk geregeld zullen we het moeten doen met art. 6:248 lid 2 BW (onaanvaardbaarheidstoets).” </a:t>
            </a:r>
          </a:p>
        </p:txBody>
      </p:sp>
    </p:spTree>
    <p:extLst>
      <p:ext uri="{BB962C8B-B14F-4D97-AF65-F5344CB8AC3E}">
        <p14:creationId xmlns:p14="http://schemas.microsoft.com/office/powerpoint/2010/main" val="2352793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E0294F-9BDA-969B-D701-C9C8F4ED8605}"/>
              </a:ext>
            </a:extLst>
          </p:cNvPr>
          <p:cNvSpPr>
            <a:spLocks noGrp="1"/>
          </p:cNvSpPr>
          <p:nvPr>
            <p:ph type="title"/>
          </p:nvPr>
        </p:nvSpPr>
        <p:spPr/>
        <p:txBody>
          <a:bodyPr/>
          <a:lstStyle/>
          <a:p>
            <a:r>
              <a:rPr lang="nl-NL" dirty="0"/>
              <a:t>Hoge Raad</a:t>
            </a:r>
          </a:p>
        </p:txBody>
      </p:sp>
      <p:sp>
        <p:nvSpPr>
          <p:cNvPr id="3" name="Tijdelijke aanduiding voor inhoud 2">
            <a:extLst>
              <a:ext uri="{FF2B5EF4-FFF2-40B4-BE49-F238E27FC236}">
                <a16:creationId xmlns:a16="http://schemas.microsoft.com/office/drawing/2014/main" id="{CC9185B1-F4C6-63EF-606A-5962794E8313}"/>
              </a:ext>
            </a:extLst>
          </p:cNvPr>
          <p:cNvSpPr>
            <a:spLocks noGrp="1"/>
          </p:cNvSpPr>
          <p:nvPr>
            <p:ph idx="1"/>
          </p:nvPr>
        </p:nvSpPr>
        <p:spPr/>
        <p:txBody>
          <a:bodyPr/>
          <a:lstStyle/>
          <a:p>
            <a:r>
              <a:rPr lang="nl-NL" dirty="0">
                <a:solidFill>
                  <a:srgbClr val="FF0000"/>
                </a:solidFill>
              </a:rPr>
              <a:t>ECLI:NL:HR:2024:151</a:t>
            </a:r>
          </a:p>
          <a:p>
            <a:r>
              <a:rPr lang="nl-NL" dirty="0"/>
              <a:t>Doet het af met 81 R.O. </a:t>
            </a:r>
          </a:p>
          <a:p>
            <a:r>
              <a:rPr lang="nl-NL" dirty="0"/>
              <a:t>Waarom? Hoeft hier echt geen rechtsvraag beantwoord te worden (dat is moeilijk in te denken, gelet op het zich ontwikkelende juridische debat), of wilde men er gewoon niks over zeggen? </a:t>
            </a:r>
          </a:p>
        </p:txBody>
      </p:sp>
    </p:spTree>
    <p:extLst>
      <p:ext uri="{BB962C8B-B14F-4D97-AF65-F5344CB8AC3E}">
        <p14:creationId xmlns:p14="http://schemas.microsoft.com/office/powerpoint/2010/main" val="3124659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075B61-55D3-4723-72A4-42D900B09E4A}"/>
              </a:ext>
            </a:extLst>
          </p:cNvPr>
          <p:cNvSpPr>
            <a:spLocks noGrp="1"/>
          </p:cNvSpPr>
          <p:nvPr>
            <p:ph type="title"/>
          </p:nvPr>
        </p:nvSpPr>
        <p:spPr/>
        <p:txBody>
          <a:bodyPr/>
          <a:lstStyle/>
          <a:p>
            <a:r>
              <a:rPr lang="nl-NL" dirty="0"/>
              <a:t>Niet aangevoerd</a:t>
            </a:r>
          </a:p>
        </p:txBody>
      </p:sp>
      <p:sp>
        <p:nvSpPr>
          <p:cNvPr id="3" name="Tijdelijke aanduiding voor inhoud 2">
            <a:extLst>
              <a:ext uri="{FF2B5EF4-FFF2-40B4-BE49-F238E27FC236}">
                <a16:creationId xmlns:a16="http://schemas.microsoft.com/office/drawing/2014/main" id="{3DE86F10-4737-2AEE-2AB0-BB65DC73B3E2}"/>
              </a:ext>
            </a:extLst>
          </p:cNvPr>
          <p:cNvSpPr>
            <a:spLocks noGrp="1"/>
          </p:cNvSpPr>
          <p:nvPr>
            <p:ph idx="1"/>
          </p:nvPr>
        </p:nvSpPr>
        <p:spPr/>
        <p:txBody>
          <a:bodyPr/>
          <a:lstStyle/>
          <a:p>
            <a:r>
              <a:rPr lang="nl-NL" dirty="0"/>
              <a:t>Als de werknemer in het buitenland woont, moet de werkgever hem/haar in dat land dagvaarden, tenzij na ontstaan geschil een andere rechtskeuze wordt gemaakt (art. 22 Brussel </a:t>
            </a:r>
            <a:r>
              <a:rPr lang="nl-NL" dirty="0" err="1"/>
              <a:t>I-bis</a:t>
            </a:r>
            <a:r>
              <a:rPr lang="nl-NL" dirty="0"/>
              <a:t> verordening). Hoge Raad in </a:t>
            </a:r>
            <a:r>
              <a:rPr lang="nl-NL" dirty="0">
                <a:solidFill>
                  <a:srgbClr val="FF0000"/>
                </a:solidFill>
              </a:rPr>
              <a:t>ECLI:NL:HR:2022:345 </a:t>
            </a:r>
            <a:r>
              <a:rPr lang="nl-NL" dirty="0"/>
              <a:t>streng in de handhaving daarvan (“werknemer moet op zijn rechten worden gewezen”). En dan zou je middels arbitrage wel als werknemer in een ander land “gedaagd” kunnen worden…  </a:t>
            </a:r>
          </a:p>
        </p:txBody>
      </p:sp>
    </p:spTree>
    <p:extLst>
      <p:ext uri="{BB962C8B-B14F-4D97-AF65-F5344CB8AC3E}">
        <p14:creationId xmlns:p14="http://schemas.microsoft.com/office/powerpoint/2010/main" val="2185108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57D9C0-3304-B92B-9DCF-1BEE627107CB}"/>
              </a:ext>
            </a:extLst>
          </p:cNvPr>
          <p:cNvSpPr>
            <a:spLocks noGrp="1"/>
          </p:cNvSpPr>
          <p:nvPr>
            <p:ph type="title"/>
          </p:nvPr>
        </p:nvSpPr>
        <p:spPr/>
        <p:txBody>
          <a:bodyPr/>
          <a:lstStyle/>
          <a:p>
            <a:r>
              <a:rPr lang="nl-NL" dirty="0"/>
              <a:t>Situaties nu?</a:t>
            </a:r>
          </a:p>
        </p:txBody>
      </p:sp>
      <p:sp>
        <p:nvSpPr>
          <p:cNvPr id="3" name="Tijdelijke aanduiding voor inhoud 2">
            <a:extLst>
              <a:ext uri="{FF2B5EF4-FFF2-40B4-BE49-F238E27FC236}">
                <a16:creationId xmlns:a16="http://schemas.microsoft.com/office/drawing/2014/main" id="{FCED2CBB-86FD-9485-B757-A5170909F865}"/>
              </a:ext>
            </a:extLst>
          </p:cNvPr>
          <p:cNvSpPr>
            <a:spLocks noGrp="1"/>
          </p:cNvSpPr>
          <p:nvPr>
            <p:ph idx="1"/>
          </p:nvPr>
        </p:nvSpPr>
        <p:spPr/>
        <p:txBody>
          <a:bodyPr/>
          <a:lstStyle/>
          <a:p>
            <a:r>
              <a:rPr lang="nl-NL" dirty="0"/>
              <a:t>Bij het opstellen van een arbeidsovereenkomst: wie heeft er belang bij een arbitraal beding. Wat is het risico dat dat beding niet afdwingbaar blijkt te zijn? Vooral de werkgever zal zich dat moeten afvragen</a:t>
            </a:r>
          </a:p>
          <a:p>
            <a:r>
              <a:rPr lang="nl-NL" dirty="0"/>
              <a:t>Als het beding eenmaal gesloten is: heeft het zin je je daar tegen te verzetten? Dat zal meestal een vraag voor de werknemer zijn. De werkgever zal immers in de regel die arbitrale route volgen.  </a:t>
            </a:r>
          </a:p>
        </p:txBody>
      </p:sp>
    </p:spTree>
    <p:extLst>
      <p:ext uri="{BB962C8B-B14F-4D97-AF65-F5344CB8AC3E}">
        <p14:creationId xmlns:p14="http://schemas.microsoft.com/office/powerpoint/2010/main" val="3140597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723C19-8E93-C4C2-0232-43DC19D47464}"/>
              </a:ext>
            </a:extLst>
          </p:cNvPr>
          <p:cNvSpPr>
            <a:spLocks noGrp="1"/>
          </p:cNvSpPr>
          <p:nvPr>
            <p:ph type="title"/>
          </p:nvPr>
        </p:nvSpPr>
        <p:spPr/>
        <p:txBody>
          <a:bodyPr/>
          <a:lstStyle/>
          <a:p>
            <a:r>
              <a:rPr lang="nl-NL" dirty="0"/>
              <a:t>Dus?</a:t>
            </a:r>
          </a:p>
        </p:txBody>
      </p:sp>
      <p:sp>
        <p:nvSpPr>
          <p:cNvPr id="3" name="Tijdelijke aanduiding voor inhoud 2">
            <a:extLst>
              <a:ext uri="{FF2B5EF4-FFF2-40B4-BE49-F238E27FC236}">
                <a16:creationId xmlns:a16="http://schemas.microsoft.com/office/drawing/2014/main" id="{781C487A-84A6-2521-6C0B-9C948DF086F5}"/>
              </a:ext>
            </a:extLst>
          </p:cNvPr>
          <p:cNvSpPr>
            <a:spLocks noGrp="1"/>
          </p:cNvSpPr>
          <p:nvPr>
            <p:ph idx="1"/>
          </p:nvPr>
        </p:nvSpPr>
        <p:spPr/>
        <p:txBody>
          <a:bodyPr/>
          <a:lstStyle/>
          <a:p>
            <a:r>
              <a:rPr lang="nl-NL" sz="2800" dirty="0"/>
              <a:t>Is een arbitraal beding in een arbeidsovereenkomst altijd geldig? </a:t>
            </a:r>
          </a:p>
          <a:p>
            <a:r>
              <a:rPr lang="nl-NL" sz="2800" dirty="0"/>
              <a:t>Of er een geldig arbitraal beding is gesloten is, is – denk ik – zou een kwestie van uitleg kunnen zijn (</a:t>
            </a:r>
            <a:r>
              <a:rPr lang="nl-NL" sz="2800" dirty="0" err="1"/>
              <a:t>Haviltex</a:t>
            </a:r>
            <a:r>
              <a:rPr lang="nl-NL" sz="2800" dirty="0"/>
              <a:t>), net als dat bij de </a:t>
            </a:r>
            <a:r>
              <a:rPr lang="nl-NL" sz="2800" dirty="0" err="1"/>
              <a:t>mediation</a:t>
            </a:r>
            <a:r>
              <a:rPr lang="nl-NL" sz="2800" dirty="0"/>
              <a:t> bepaling het geval was. Dat het arbitraal beding eenzijdig is opgesteld, is in die optiek dan ongetwijfeld relevant. Wellicht dat het beding, in combinatie met geconcretiseerde hoge kosten voor de werknemer, of twijfel over de onafhankelijkheid, dan toch niet geldig is. </a:t>
            </a:r>
          </a:p>
        </p:txBody>
      </p:sp>
    </p:spTree>
    <p:extLst>
      <p:ext uri="{BB962C8B-B14F-4D97-AF65-F5344CB8AC3E}">
        <p14:creationId xmlns:p14="http://schemas.microsoft.com/office/powerpoint/2010/main" val="1817986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347E6F-DFB2-2F66-6C2D-7EE7764A5705}"/>
              </a:ext>
            </a:extLst>
          </p:cNvPr>
          <p:cNvSpPr>
            <a:spLocks noGrp="1"/>
          </p:cNvSpPr>
          <p:nvPr>
            <p:ph type="title"/>
          </p:nvPr>
        </p:nvSpPr>
        <p:spPr/>
        <p:txBody>
          <a:bodyPr/>
          <a:lstStyle/>
          <a:p>
            <a:r>
              <a:rPr lang="nl-NL" dirty="0"/>
              <a:t>Uitlegkwestie</a:t>
            </a:r>
          </a:p>
        </p:txBody>
      </p:sp>
      <p:sp>
        <p:nvSpPr>
          <p:cNvPr id="3" name="Tijdelijke aanduiding voor inhoud 2">
            <a:extLst>
              <a:ext uri="{FF2B5EF4-FFF2-40B4-BE49-F238E27FC236}">
                <a16:creationId xmlns:a16="http://schemas.microsoft.com/office/drawing/2014/main" id="{7E9BB943-7A2C-CA2B-C7ED-0D037091659A}"/>
              </a:ext>
            </a:extLst>
          </p:cNvPr>
          <p:cNvSpPr>
            <a:spLocks noGrp="1"/>
          </p:cNvSpPr>
          <p:nvPr>
            <p:ph idx="1"/>
          </p:nvPr>
        </p:nvSpPr>
        <p:spPr/>
        <p:txBody>
          <a:bodyPr/>
          <a:lstStyle/>
          <a:p>
            <a:r>
              <a:rPr lang="nl-NL" sz="2700" dirty="0"/>
              <a:t>Die uitlegruimte doet (een beetje) denken aan de overweging van de Hoge Raad over de klachtplicht, </a:t>
            </a:r>
            <a:r>
              <a:rPr lang="nl-NL" sz="2700" dirty="0">
                <a:solidFill>
                  <a:srgbClr val="FF0000"/>
                </a:solidFill>
              </a:rPr>
              <a:t>ECLI:NL:HR:2024:1278</a:t>
            </a:r>
            <a:r>
              <a:rPr lang="nl-NL" sz="2700" dirty="0"/>
              <a:t>. “</a:t>
            </a:r>
            <a:r>
              <a:rPr lang="nl-NL" sz="2700" b="0" i="0" dirty="0">
                <a:solidFill>
                  <a:srgbClr val="002060"/>
                </a:solidFill>
                <a:effectLst/>
                <a:latin typeface="Minion" panose="020B0604020202020204"/>
              </a:rPr>
              <a:t>Art. 6:89 BW is in beginsel van toepassing op alle verbintenissen, waaronder die uit hoofde van een arbeidsovereenkomst en die tot betaling van een geldsom.</a:t>
            </a:r>
            <a:r>
              <a:rPr lang="nl-NL" sz="2700" b="1" u="sng" dirty="0">
                <a:solidFill>
                  <a:srgbClr val="002060"/>
                </a:solidFill>
                <a:latin typeface="Minion" panose="020B0604020202020204"/>
              </a:rPr>
              <a:t> </a:t>
            </a:r>
            <a:r>
              <a:rPr lang="nl-NL" sz="2700" b="0" i="0" dirty="0">
                <a:solidFill>
                  <a:srgbClr val="002060"/>
                </a:solidFill>
                <a:effectLst/>
                <a:latin typeface="Minion" panose="020B0604020202020204"/>
              </a:rPr>
              <a:t>Dat laat onverlet dat de aard en inhoud van de rechtsverhouding en de aard en inhoud van de prestatie wel behoren tot de omstandigheden die van belang zijn bij de beoordeling of de schuldeiser aan zijn klachtplicht heeft voldaan.” Zie noot Sagel/Timp in JAR 2025/40 over de terughoudende toepassing daarvan.</a:t>
            </a:r>
            <a:endParaRPr lang="nl-NL" sz="2700" dirty="0">
              <a:solidFill>
                <a:srgbClr val="002060"/>
              </a:solidFill>
              <a:latin typeface="Minion" panose="020B0604020202020204"/>
            </a:endParaRPr>
          </a:p>
        </p:txBody>
      </p:sp>
    </p:spTree>
    <p:extLst>
      <p:ext uri="{BB962C8B-B14F-4D97-AF65-F5344CB8AC3E}">
        <p14:creationId xmlns:p14="http://schemas.microsoft.com/office/powerpoint/2010/main" val="291927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8996A-022A-FEC5-DD22-37FBE3C516EA}"/>
              </a:ext>
            </a:extLst>
          </p:cNvPr>
          <p:cNvSpPr>
            <a:spLocks noGrp="1"/>
          </p:cNvSpPr>
          <p:nvPr>
            <p:ph type="title"/>
          </p:nvPr>
        </p:nvSpPr>
        <p:spPr/>
        <p:txBody>
          <a:bodyPr/>
          <a:lstStyle/>
          <a:p>
            <a:r>
              <a:rPr lang="nl-NL" dirty="0"/>
              <a:t>Samenvattend</a:t>
            </a:r>
          </a:p>
        </p:txBody>
      </p:sp>
      <p:sp>
        <p:nvSpPr>
          <p:cNvPr id="3" name="Tijdelijke aanduiding voor inhoud 2">
            <a:extLst>
              <a:ext uri="{FF2B5EF4-FFF2-40B4-BE49-F238E27FC236}">
                <a16:creationId xmlns:a16="http://schemas.microsoft.com/office/drawing/2014/main" id="{C207A0AA-EACC-D323-90E2-C609C0D5D353}"/>
              </a:ext>
            </a:extLst>
          </p:cNvPr>
          <p:cNvSpPr>
            <a:spLocks noGrp="1"/>
          </p:cNvSpPr>
          <p:nvPr>
            <p:ph idx="1"/>
          </p:nvPr>
        </p:nvSpPr>
        <p:spPr/>
        <p:txBody>
          <a:bodyPr/>
          <a:lstStyle/>
          <a:p>
            <a:r>
              <a:rPr lang="nl-NL" dirty="0"/>
              <a:t>Opvatting dat uitdrukkelijke wilsovereenstemming nodig is voor geldigheid arbitraal beding in arbeidsovereenkomst is niet juist. </a:t>
            </a:r>
          </a:p>
          <a:p>
            <a:r>
              <a:rPr lang="nl-NL" dirty="0"/>
              <a:t>Maar: voor het oordeel of een arbitraal beding geldig is, is waarschijnlijk toch de aard van de rechtsverhouding van belang, en de wijze waarop het tot stand is gekomen. Mij lijkt ook van belang welke gevolgen het beding heeft, omdat die (i.i.g.) onaanvaardbaar kunnen zijn.</a:t>
            </a:r>
          </a:p>
        </p:txBody>
      </p:sp>
    </p:spTree>
    <p:extLst>
      <p:ext uri="{BB962C8B-B14F-4D97-AF65-F5344CB8AC3E}">
        <p14:creationId xmlns:p14="http://schemas.microsoft.com/office/powerpoint/2010/main" val="4286365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BC416B-2801-66B1-2CE5-B19C37734B4B}"/>
              </a:ext>
            </a:extLst>
          </p:cNvPr>
          <p:cNvSpPr>
            <a:spLocks noGrp="1"/>
          </p:cNvSpPr>
          <p:nvPr>
            <p:ph type="title"/>
          </p:nvPr>
        </p:nvSpPr>
        <p:spPr/>
        <p:txBody>
          <a:bodyPr/>
          <a:lstStyle/>
          <a:p>
            <a:r>
              <a:rPr lang="nl-NL" dirty="0"/>
              <a:t>Alternatief: art. 96 Rv</a:t>
            </a:r>
          </a:p>
        </p:txBody>
      </p:sp>
      <p:sp>
        <p:nvSpPr>
          <p:cNvPr id="3" name="Tijdelijke aanduiding voor inhoud 2">
            <a:extLst>
              <a:ext uri="{FF2B5EF4-FFF2-40B4-BE49-F238E27FC236}">
                <a16:creationId xmlns:a16="http://schemas.microsoft.com/office/drawing/2014/main" id="{AA8B7F6A-5BBB-45D6-8AAA-B82E8432347D}"/>
              </a:ext>
            </a:extLst>
          </p:cNvPr>
          <p:cNvSpPr>
            <a:spLocks noGrp="1"/>
          </p:cNvSpPr>
          <p:nvPr>
            <p:ph idx="1"/>
          </p:nvPr>
        </p:nvSpPr>
        <p:spPr/>
        <p:txBody>
          <a:bodyPr/>
          <a:lstStyle/>
          <a:p>
            <a:r>
              <a:rPr lang="nl-NL" dirty="0"/>
              <a:t>Geschil vrijwillig voorleggen aan kantonrechter. </a:t>
            </a:r>
            <a:r>
              <a:rPr lang="nl-NL" dirty="0" err="1"/>
              <a:t>Vb</a:t>
            </a:r>
            <a:r>
              <a:rPr lang="nl-NL" dirty="0"/>
              <a:t> Rb NH/Haarlem JIN 2024/101 (vliegers / Tui)</a:t>
            </a:r>
          </a:p>
          <a:p>
            <a:r>
              <a:rPr lang="nl-NL" dirty="0"/>
              <a:t>Voordeel (maar Wetzels gaat hier uitgebreider op in): minder contentieus (bij zittende werknemers), procedureafspraken mogelijk, snel, vergeleken met arbitrage heel goedkoop. Hoger beroep moet worden voorbehouden.</a:t>
            </a:r>
          </a:p>
          <a:p>
            <a:r>
              <a:rPr lang="nl-NL" dirty="0"/>
              <a:t>Maar: een procedure bij de kantonrechter kan alleen enkelvoudig (</a:t>
            </a:r>
            <a:r>
              <a:rPr lang="nl-NL" dirty="0">
                <a:solidFill>
                  <a:srgbClr val="FF0000"/>
                </a:solidFill>
              </a:rPr>
              <a:t>ECLI:NL:HR:2024:1724)</a:t>
            </a:r>
            <a:endParaRPr lang="nl-NL" dirty="0"/>
          </a:p>
        </p:txBody>
      </p:sp>
    </p:spTree>
    <p:extLst>
      <p:ext uri="{BB962C8B-B14F-4D97-AF65-F5344CB8AC3E}">
        <p14:creationId xmlns:p14="http://schemas.microsoft.com/office/powerpoint/2010/main" val="2545157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A62037-22B4-4BB2-065B-E4A070742CBF}"/>
              </a:ext>
            </a:extLst>
          </p:cNvPr>
          <p:cNvSpPr>
            <a:spLocks noGrp="1"/>
          </p:cNvSpPr>
          <p:nvPr>
            <p:ph type="title"/>
          </p:nvPr>
        </p:nvSpPr>
        <p:spPr/>
        <p:txBody>
          <a:bodyPr/>
          <a:lstStyle/>
          <a:p>
            <a:r>
              <a:rPr lang="nl-NL" dirty="0"/>
              <a:t>Kan 96 Rv ook meervoudig?</a:t>
            </a:r>
          </a:p>
        </p:txBody>
      </p:sp>
      <p:sp>
        <p:nvSpPr>
          <p:cNvPr id="3" name="Tijdelijke aanduiding voor inhoud 2">
            <a:extLst>
              <a:ext uri="{FF2B5EF4-FFF2-40B4-BE49-F238E27FC236}">
                <a16:creationId xmlns:a16="http://schemas.microsoft.com/office/drawing/2014/main" id="{822DE37D-6A4A-0CDE-8BD5-45228789F5E5}"/>
              </a:ext>
            </a:extLst>
          </p:cNvPr>
          <p:cNvSpPr>
            <a:spLocks noGrp="1"/>
          </p:cNvSpPr>
          <p:nvPr>
            <p:ph idx="1"/>
          </p:nvPr>
        </p:nvSpPr>
        <p:spPr/>
        <p:txBody>
          <a:bodyPr/>
          <a:lstStyle/>
          <a:p>
            <a:r>
              <a:rPr lang="nl-NL" dirty="0"/>
              <a:t>Oftewel: kan je met toepassing van art. 96 Rv ook direct naar het hof (i.p.v. naar de </a:t>
            </a:r>
            <a:r>
              <a:rPr lang="nl-NL" dirty="0" err="1"/>
              <a:t>ktr</a:t>
            </a:r>
            <a:r>
              <a:rPr lang="nl-NL" dirty="0"/>
              <a:t>)? </a:t>
            </a:r>
          </a:p>
          <a:p>
            <a:r>
              <a:rPr lang="nl-NL" dirty="0"/>
              <a:t>Waarschijnlijk wel, want </a:t>
            </a:r>
            <a:r>
              <a:rPr lang="nl-NL" dirty="0" err="1"/>
              <a:t>o.g.v</a:t>
            </a:r>
            <a:r>
              <a:rPr lang="nl-NL" dirty="0"/>
              <a:t> art. 329 Rv kunnen partijen voor alle voor hoger beroep vatbare geschillen – die ter vrije bepaling van de partijen staan, maar die eis stelt art. 96 Rv toch al - overeenkomen die geschillen dadelijk voor te leggen aan het (bevoegde) gerechtshof (‘echte’ prorogatie). Dus waarom zou dat voor de 96 Rv-geschillen niet kunnen?  </a:t>
            </a:r>
          </a:p>
          <a:p>
            <a:endParaRPr lang="nl-NL" dirty="0"/>
          </a:p>
        </p:txBody>
      </p:sp>
    </p:spTree>
    <p:extLst>
      <p:ext uri="{BB962C8B-B14F-4D97-AF65-F5344CB8AC3E}">
        <p14:creationId xmlns:p14="http://schemas.microsoft.com/office/powerpoint/2010/main" val="2283966352"/>
      </p:ext>
    </p:extLst>
  </p:cSld>
  <p:clrMapOvr>
    <a:masterClrMapping/>
  </p:clrMapOvr>
</p:sld>
</file>

<file path=ppt/theme/theme1.xml><?xml version="1.0" encoding="utf-8"?>
<a:theme xmlns:a="http://schemas.openxmlformats.org/drawingml/2006/main" name="LEI sjabloon wit_EN">
  <a:themeElements>
    <a:clrScheme name="LEI sjabloon wit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I sjabloon wit_EN">
      <a:majorFont>
        <a:latin typeface="Minion"/>
        <a:ea typeface=""/>
        <a:cs typeface=""/>
      </a:majorFont>
      <a:minorFont>
        <a:latin typeface="Minion"/>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nl-NL" sz="2000" b="0" i="0" u="none" strike="noStrike" cap="none" normalizeH="0" baseline="0" smtClean="0">
            <a:ln>
              <a:noFill/>
            </a:ln>
            <a:solidFill>
              <a:schemeClr val="bg1"/>
            </a:solidFill>
            <a:effectLst/>
            <a:latin typeface="Minion" panose="020B0604020202020204"/>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nl-NL" sz="2000" b="0" i="0" u="none" strike="noStrike" cap="none" normalizeH="0" baseline="0" smtClean="0">
            <a:ln>
              <a:noFill/>
            </a:ln>
            <a:solidFill>
              <a:schemeClr val="bg1"/>
            </a:solidFill>
            <a:effectLst/>
            <a:latin typeface="Minion" panose="020B0604020202020204"/>
          </a:defRPr>
        </a:defPPr>
      </a:lstStyle>
    </a:lnDef>
  </a:objectDefaults>
  <a:extraClrSchemeLst>
    <a:extraClrScheme>
      <a:clrScheme name="LEI sjabloon wit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I sjabloon wit_E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I sjabloon wit_E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I sjabloon wit_E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I sjabloon wit_E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I sjabloon wit_E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I sjabloon wit_E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I sjabloon wit_E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I sjabloon wit_E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I sjabloon wit_E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I sjabloon wit_E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I sjabloon wit_E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AN wit hb dba 6 dec 2016 cn 0412 2130 [Compatibiliteitsmodus]" id="{AC6275D9-2568-44AF-BFB4-024BB00013B8}" vid="{BF2C2C73-DE96-4F53-A0D0-1BBBD37B8215}"/>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DAAN wit hb dba 6 dec 2016 cn 0412 2130</Template>
  <TotalTime>58043</TotalTime>
  <Words>1496</Words>
  <Application>Microsoft Office PowerPoint</Application>
  <PresentationFormat>Diavoorstelling (4:3)</PresentationFormat>
  <Paragraphs>63</Paragraphs>
  <Slides>21</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21</vt:i4>
      </vt:variant>
    </vt:vector>
  </HeadingPairs>
  <TitlesOfParts>
    <vt:vector size="24" baseType="lpstr">
      <vt:lpstr>Minion</vt:lpstr>
      <vt:lpstr>Arial</vt:lpstr>
      <vt:lpstr>LEI sjabloon wit_EN</vt:lpstr>
      <vt:lpstr>Mediation  en arbitrage in het arbeidsrecht VvA 18 maart 2025</vt:lpstr>
      <vt:lpstr>Onderwerpen</vt:lpstr>
      <vt:lpstr>Casus mediation</vt:lpstr>
      <vt:lpstr>Hof en AG over mediation</vt:lpstr>
      <vt:lpstr>ECLI:NL:HR:2024:1078 </vt:lpstr>
      <vt:lpstr>Dus:</vt:lpstr>
      <vt:lpstr>Arbitrage in het arbeidsrecht</vt:lpstr>
      <vt:lpstr>Vervolg algemeen</vt:lpstr>
      <vt:lpstr>Arbitrage in het arbeidsrecht</vt:lpstr>
      <vt:lpstr>Kritiek op ABN Teisman</vt:lpstr>
      <vt:lpstr>Consumentenbescherming</vt:lpstr>
      <vt:lpstr>Debat over art. 6 EVRM</vt:lpstr>
      <vt:lpstr>Nieuwe zaak over arbitrage</vt:lpstr>
      <vt:lpstr>Hoge Raad</vt:lpstr>
      <vt:lpstr>Niet aangevoerd</vt:lpstr>
      <vt:lpstr>Situaties nu?</vt:lpstr>
      <vt:lpstr>Dus?</vt:lpstr>
      <vt:lpstr>Uitlegkwestie</vt:lpstr>
      <vt:lpstr>Samenvattend</vt:lpstr>
      <vt:lpstr>Alternatief: art. 96 Rv</vt:lpstr>
      <vt:lpstr>Kan 96 Rv ook meervoudig?</vt:lpstr>
    </vt:vector>
  </TitlesOfParts>
  <Company>Ministerie van Veiligheid en Justitie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Hoger beroep Wwz en Wet DBA</dc:title>
  <dc:creator>Boot, G. (Hof Amsterdam)</dc:creator>
  <cp:lastModifiedBy>Boot, G.C. (CRvB Utrecht)</cp:lastModifiedBy>
  <cp:revision>97</cp:revision>
  <cp:lastPrinted>2023-03-29T08:14:44Z</cp:lastPrinted>
  <dcterms:created xsi:type="dcterms:W3CDTF">2016-12-05T08:12:15Z</dcterms:created>
  <dcterms:modified xsi:type="dcterms:W3CDTF">2025-03-17T11:08:07Z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e0e3f2-e1d2-4d64-96ed-2c56cf223811_Enabled">
    <vt:lpwstr>true</vt:lpwstr>
  </property>
  <property fmtid="{D5CDD505-2E9C-101B-9397-08002B2CF9AE}" pid="3" name="MSIP_Label_b1e0e3f2-e1d2-4d64-96ed-2c56cf223811_SetDate">
    <vt:lpwstr>2025-03-15T11:35:05Z</vt:lpwstr>
  </property>
  <property fmtid="{D5CDD505-2E9C-101B-9397-08002B2CF9AE}" pid="4" name="MSIP_Label_b1e0e3f2-e1d2-4d64-96ed-2c56cf223811_Method">
    <vt:lpwstr>Privileged</vt:lpwstr>
  </property>
  <property fmtid="{D5CDD505-2E9C-101B-9397-08002B2CF9AE}" pid="5" name="MSIP_Label_b1e0e3f2-e1d2-4d64-96ed-2c56cf223811_Name">
    <vt:lpwstr>Test label</vt:lpwstr>
  </property>
  <property fmtid="{D5CDD505-2E9C-101B-9397-08002B2CF9AE}" pid="6" name="MSIP_Label_b1e0e3f2-e1d2-4d64-96ed-2c56cf223811_SiteId">
    <vt:lpwstr>4a7f237b-3fd4-4839-8175-58ce30110251</vt:lpwstr>
  </property>
  <property fmtid="{D5CDD505-2E9C-101B-9397-08002B2CF9AE}" pid="7" name="MSIP_Label_b1e0e3f2-e1d2-4d64-96ed-2c56cf223811_ActionId">
    <vt:lpwstr>d554845e-5284-4561-b79e-7b4924fc3eaa</vt:lpwstr>
  </property>
  <property fmtid="{D5CDD505-2E9C-101B-9397-08002B2CF9AE}" pid="8" name="MSIP_Label_b1e0e3f2-e1d2-4d64-96ed-2c56cf223811_ContentBits">
    <vt:lpwstr>0</vt:lpwstr>
  </property>
  <property fmtid="{D5CDD505-2E9C-101B-9397-08002B2CF9AE}" pid="9" name="MSIP_Label_b1e0e3f2-e1d2-4d64-96ed-2c56cf223811_Tag">
    <vt:lpwstr>10, 0, 1, 1</vt:lpwstr>
  </property>
</Properties>
</file>