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99" r:id="rId7"/>
    <p:sldId id="316" r:id="rId8"/>
    <p:sldId id="315" r:id="rId9"/>
    <p:sldId id="313" r:id="rId10"/>
    <p:sldId id="301" r:id="rId11"/>
    <p:sldId id="303" r:id="rId12"/>
    <p:sldId id="304" r:id="rId13"/>
    <p:sldId id="305" r:id="rId14"/>
    <p:sldId id="307" r:id="rId15"/>
    <p:sldId id="308" r:id="rId16"/>
    <p:sldId id="310" r:id="rId17"/>
    <p:sldId id="314" r:id="rId18"/>
    <p:sldId id="317" r:id="rId19"/>
    <p:sldId id="269" r:id="rId20"/>
  </p:sldIdLst>
  <p:sldSz cx="12198350" cy="6858000"/>
  <p:notesSz cx="6858000" cy="9144000"/>
  <p:custDataLst>
    <p:tags r:id="rId24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933" autoAdjust="0"/>
  </p:normalViewPr>
  <p:slideViewPr>
    <p:cSldViewPr>
      <p:cViewPr varScale="1">
        <p:scale>
          <a:sx n="63" d="100"/>
          <a:sy n="63" d="100"/>
        </p:scale>
        <p:origin x="-1592" y="-112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tags" Target="tags/tag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06-03-24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98784-F1F2-4D71-B346-94F94D5EBAA2}" type="datetimeFigureOut">
              <a:rPr lang="nl-NL" smtClean="0"/>
              <a:t>06-03-24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CD43-08E5-4945-BC4F-4857758E9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1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53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l-NL" dirty="0" smtClean="0"/>
              <a:t>Is HRDD nog relevant</a:t>
            </a:r>
            <a:r>
              <a:rPr lang="nl-NL" baseline="0" dirty="0" smtClean="0"/>
              <a:t> nu CS3D aan een zijden draadje hangt?</a:t>
            </a:r>
            <a:endParaRPr lang="nl-NL" dirty="0" smtClean="0"/>
          </a:p>
          <a:p>
            <a:pPr marL="228600" indent="-228600">
              <a:buAutoNum type="arabicPeriod"/>
            </a:pPr>
            <a:r>
              <a:rPr lang="nl-NL" baseline="0" dirty="0" smtClean="0"/>
              <a:t>6 stappen HRDD</a:t>
            </a:r>
          </a:p>
          <a:p>
            <a:pPr marL="228600" indent="-228600">
              <a:buAutoNum type="arabicPeriod"/>
            </a:pPr>
            <a:r>
              <a:rPr lang="nl-NL" baseline="0" dirty="0" smtClean="0"/>
              <a:t>Overzicht geven van HRDD elementen in EU en nationale wetgeving</a:t>
            </a:r>
          </a:p>
          <a:p>
            <a:pPr marL="228600" indent="-228600">
              <a:buAutoNum type="arabicPeriod"/>
            </a:pPr>
            <a:r>
              <a:rPr lang="nl-NL" baseline="0" dirty="0" smtClean="0"/>
              <a:t>Vragen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38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60135" y="9243455"/>
            <a:ext cx="9080731" cy="7562821"/>
          </a:xfrm>
        </p:spPr>
        <p:txBody>
          <a:bodyPr/>
          <a:lstStyle/>
          <a:p>
            <a:pPr>
              <a:spcAft>
                <a:spcPts val="554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2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978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CS3D:</a:t>
            </a:r>
            <a:r>
              <a:rPr lang="nl-NL" baseline="0" dirty="0" smtClean="0"/>
              <a:t> scope, handhaving en normatief kader</a:t>
            </a:r>
          </a:p>
          <a:p>
            <a:r>
              <a:rPr lang="nl-NL" baseline="0" dirty="0" smtClean="0"/>
              <a:t>CSRD: scope, handhaving en normatief kader</a:t>
            </a:r>
            <a:endParaRPr lang="nl-NL" dirty="0" smtClean="0"/>
          </a:p>
          <a:p>
            <a:r>
              <a:rPr lang="nl-NL" dirty="0" smtClean="0"/>
              <a:t>CMR:</a:t>
            </a:r>
            <a:r>
              <a:rPr lang="nl-NL" baseline="0" dirty="0" smtClean="0"/>
              <a:t> Scope: mensenrechten schendingen </a:t>
            </a:r>
            <a:r>
              <a:rPr lang="nl-NL" baseline="0" dirty="0" err="1" smtClean="0"/>
              <a:t>gelinked</a:t>
            </a:r>
            <a:r>
              <a:rPr lang="nl-NL" baseline="0" dirty="0" smtClean="0"/>
              <a:t> aan het </a:t>
            </a:r>
            <a:r>
              <a:rPr lang="nl-NL" baseline="0" dirty="0" err="1" smtClean="0"/>
              <a:t>sourcen</a:t>
            </a:r>
            <a:r>
              <a:rPr lang="nl-NL" baseline="0" dirty="0" smtClean="0"/>
              <a:t> van </a:t>
            </a:r>
            <a:r>
              <a:rPr lang="nl-NL" dirty="0" smtClean="0"/>
              <a:t>3Ts = Tin, </a:t>
            </a:r>
            <a:r>
              <a:rPr lang="nl-NL" dirty="0" err="1" smtClean="0"/>
              <a:t>Tantalum</a:t>
            </a:r>
            <a:r>
              <a:rPr lang="nl-NL" dirty="0" smtClean="0"/>
              <a:t>, </a:t>
            </a:r>
            <a:r>
              <a:rPr lang="nl-NL" dirty="0" err="1" smtClean="0"/>
              <a:t>Tungsten</a:t>
            </a:r>
            <a:r>
              <a:rPr lang="nl-NL" dirty="0" smtClean="0"/>
              <a:t>), handhaving (import controle),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DR:</a:t>
            </a:r>
            <a:r>
              <a:rPr lang="nl-NL" baseline="0" dirty="0" smtClean="0"/>
              <a:t> </a:t>
            </a:r>
            <a:r>
              <a:rPr lang="nl-NL" sz="1200" dirty="0" smtClean="0"/>
              <a:t>(import controle)</a:t>
            </a:r>
            <a:endParaRPr lang="nl-NL" sz="1200" b="1" dirty="0" smtClean="0"/>
          </a:p>
          <a:p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HRDD is een middel</a:t>
            </a:r>
            <a:r>
              <a:rPr lang="nl-NL" baseline="0" dirty="0" smtClean="0"/>
              <a:t> en niet een doel</a:t>
            </a:r>
          </a:p>
          <a:p>
            <a:r>
              <a:rPr lang="nl-NL" baseline="0" dirty="0" smtClean="0"/>
              <a:t>HRDD is een</a:t>
            </a:r>
            <a:r>
              <a:rPr lang="nl-NL" dirty="0" smtClean="0"/>
              <a:t> dynamisch proces.</a:t>
            </a:r>
          </a:p>
          <a:p>
            <a:r>
              <a:rPr lang="nl-NL" dirty="0" smtClean="0"/>
              <a:t>Engagement is belangrijk! Disengagement alleen</a:t>
            </a:r>
            <a:r>
              <a:rPr lang="nl-NL" baseline="0" dirty="0" smtClean="0"/>
              <a:t> als last resort.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412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smtClean="0"/>
              <a:t>(risico’s op arbeid, mensenrechten, milieu, corruptie etc.)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err="1" smtClean="0"/>
              <a:t>Stap</a:t>
            </a:r>
            <a:r>
              <a:rPr lang="en-US" dirty="0" smtClean="0"/>
              <a:t> 2&amp;3 </a:t>
            </a:r>
            <a:r>
              <a:rPr lang="en-US" dirty="0" err="1" smtClean="0"/>
              <a:t>zijn</a:t>
            </a:r>
            <a:r>
              <a:rPr lang="en-US" dirty="0" smtClean="0"/>
              <a:t> de core van HRDD,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namelijk</a:t>
            </a:r>
            <a:r>
              <a:rPr lang="en-US" baseline="0" dirty="0" smtClean="0"/>
              <a:t> HRDD </a:t>
            </a:r>
            <a:r>
              <a:rPr lang="en-US" baseline="0" dirty="0" err="1" smtClean="0"/>
              <a:t>doen</a:t>
            </a:r>
            <a:r>
              <a:rPr lang="en-US" baseline="0" dirty="0" smtClean="0"/>
              <a:t> met </a:t>
            </a:r>
            <a:r>
              <a:rPr lang="en-US" baseline="0" dirty="0" err="1" smtClean="0"/>
              <a:t>doel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voorkomen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leed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err="1" smtClean="0"/>
              <a:t>Bij</a:t>
            </a:r>
            <a:r>
              <a:rPr lang="en-US" baseline="0" dirty="0" smtClean="0"/>
              <a:t> het in </a:t>
            </a:r>
            <a:r>
              <a:rPr lang="en-US" baseline="0" dirty="0" err="1" smtClean="0"/>
              <a:t>kaart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brengen</a:t>
            </a:r>
            <a:r>
              <a:rPr lang="en-US" baseline="0" dirty="0" smtClean="0"/>
              <a:t> van de </a:t>
            </a:r>
            <a:r>
              <a:rPr lang="en-US" baseline="0" dirty="0" err="1" smtClean="0"/>
              <a:t>risico’s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t.a.v</a:t>
            </a:r>
            <a:r>
              <a:rPr lang="en-US" baseline="0" dirty="0" smtClean="0"/>
              <a:t>. </a:t>
            </a:r>
            <a:r>
              <a:rPr lang="nl-NL" baseline="0" dirty="0" smtClean="0"/>
              <a:t>m</a:t>
            </a:r>
            <a:r>
              <a:rPr lang="en-US" baseline="0" dirty="0" err="1" smtClean="0"/>
              <a:t>ensenrechten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binnen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bedrijf</a:t>
            </a:r>
            <a:r>
              <a:rPr lang="en-US" baseline="0" dirty="0" smtClean="0"/>
              <a:t> en de </a:t>
            </a:r>
            <a:r>
              <a:rPr lang="en-US" baseline="0" dirty="0" err="1" smtClean="0"/>
              <a:t>gehele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waardeketen</a:t>
            </a:r>
            <a:r>
              <a:rPr lang="en-US" baseline="0" dirty="0" smtClean="0"/>
              <a:t>, die in </a:t>
            </a:r>
            <a:r>
              <a:rPr lang="en-US" baseline="0" dirty="0" err="1" smtClean="0"/>
              <a:t>verband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gebracht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bedrijfsoperaties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producten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diensten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natuurlijk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enorme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lijst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ontstaan</a:t>
            </a:r>
            <a:r>
              <a:rPr lang="en-US" baseline="0" dirty="0" smtClean="0"/>
              <a:t>. </a:t>
            </a:r>
            <a:br>
              <a:rPr lang="en-US" baseline="0" dirty="0" smtClean="0"/>
            </a:b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Het </a:t>
            </a:r>
            <a:r>
              <a:rPr lang="en-US" baseline="0" dirty="0" err="1" smtClean="0"/>
              <a:t>zou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ondoenlijk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bedrijf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met al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risico’s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de slag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gaan</a:t>
            </a:r>
            <a:r>
              <a:rPr lang="en-US" baseline="0" dirty="0" smtClean="0"/>
              <a:t>. HRDD is in die </a:t>
            </a:r>
            <a:r>
              <a:rPr lang="en-US" baseline="0" dirty="0" err="1" smtClean="0"/>
              <a:t>zin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praktisch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middel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vandaar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voorziet</a:t>
            </a:r>
            <a:r>
              <a:rPr lang="en-US" baseline="0" dirty="0" smtClean="0"/>
              <a:t> in het </a:t>
            </a:r>
            <a:r>
              <a:rPr lang="en-US" baseline="0" dirty="0" err="1" smtClean="0"/>
              <a:t>prioriteren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risico’s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problemen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de hand severity &amp; likelihood.</a:t>
            </a:r>
            <a:br>
              <a:rPr lang="en-US" baseline="0" dirty="0" smtClean="0"/>
            </a:b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bedrijf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vervolgens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focussen</a:t>
            </a:r>
            <a:r>
              <a:rPr lang="en-US" baseline="0" dirty="0" smtClean="0"/>
              <a:t> op de </a:t>
            </a:r>
            <a:r>
              <a:rPr lang="en-US" baseline="0" dirty="0" err="1" smtClean="0"/>
              <a:t>meest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ernstige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risico’s</a:t>
            </a:r>
            <a:r>
              <a:rPr lang="en-US" baseline="0" dirty="0" smtClean="0"/>
              <a:t>.</a:t>
            </a:r>
          </a:p>
          <a:p>
            <a:pPr marL="171450" indent="-171450">
              <a:buFont typeface="Arial"/>
              <a:buChar char="•"/>
            </a:pPr>
            <a:endParaRPr lang="nl-NL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smtClean="0"/>
              <a:t>(risico’s op arbeid, mensenrechten, milieu, corruptie etc.)</a:t>
            </a:r>
          </a:p>
          <a:p>
            <a:r>
              <a:rPr lang="nl-NL" dirty="0" smtClean="0"/>
              <a:t>Om wie gaat het</a:t>
            </a:r>
            <a:r>
              <a:rPr lang="nl-NL" baseline="0" dirty="0" smtClean="0"/>
              <a:t> -&gt; kwetsbare groepen</a:t>
            </a:r>
          </a:p>
          <a:p>
            <a:r>
              <a:rPr lang="nl-NL" baseline="0" dirty="0" smtClean="0"/>
              <a:t>Context -&gt; NL of Bangladesh</a:t>
            </a:r>
          </a:p>
          <a:p>
            <a:r>
              <a:rPr lang="nl-NL" dirty="0" smtClean="0"/>
              <a:t>Bedrijfsactiviteit -&gt; wat voor een activiteit gaat het om?</a:t>
            </a:r>
          </a:p>
          <a:p>
            <a:r>
              <a:rPr lang="nl-NL" dirty="0" smtClean="0"/>
              <a:t>Zakelijke relatie -&gt; binnen</a:t>
            </a:r>
            <a:r>
              <a:rPr lang="nl-NL" baseline="0" dirty="0" smtClean="0"/>
              <a:t> het bedrijf zelf, dochteronderneming of een onderaannemer</a:t>
            </a:r>
          </a:p>
          <a:p>
            <a:r>
              <a:rPr lang="nl-NL" baseline="0" dirty="0" smtClean="0"/>
              <a:t>Mitigerende maatregelen die al zijn genomen -&gt; trainingen, audits etc.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In het </a:t>
            </a:r>
            <a:r>
              <a:rPr lang="en-US" sz="1200" dirty="0" err="1" smtClean="0"/>
              <a:t>geval</a:t>
            </a:r>
            <a:r>
              <a:rPr lang="en-US" sz="1200" dirty="0" smtClean="0"/>
              <a:t> </a:t>
            </a:r>
            <a:r>
              <a:rPr lang="en-US" sz="1200" dirty="0" err="1" smtClean="0"/>
              <a:t>dat</a:t>
            </a:r>
            <a:r>
              <a:rPr lang="en-US" sz="1200" dirty="0" smtClean="0"/>
              <a:t> </a:t>
            </a:r>
            <a:r>
              <a:rPr lang="en-US" sz="1200" dirty="0" err="1" smtClean="0"/>
              <a:t>uit</a:t>
            </a:r>
            <a:r>
              <a:rPr lang="en-US" sz="1200" dirty="0" smtClean="0"/>
              <a:t> de HRDD </a:t>
            </a:r>
            <a:r>
              <a:rPr lang="en-US" sz="1200" dirty="0" err="1" smtClean="0"/>
              <a:t>volgt</a:t>
            </a:r>
            <a:r>
              <a:rPr lang="en-US" sz="1200" dirty="0" smtClean="0"/>
              <a:t> </a:t>
            </a:r>
            <a:r>
              <a:rPr lang="en-US" sz="1200" dirty="0" err="1" smtClean="0"/>
              <a:t>dat</a:t>
            </a:r>
            <a:r>
              <a:rPr lang="en-US" sz="1200" dirty="0" smtClean="0"/>
              <a:t> de </a:t>
            </a:r>
            <a:r>
              <a:rPr lang="en-US" sz="1200" dirty="0" err="1" smtClean="0"/>
              <a:t>onderneming</a:t>
            </a:r>
            <a:r>
              <a:rPr lang="en-US" sz="1200" dirty="0" smtClean="0"/>
              <a:t> </a:t>
            </a:r>
            <a:r>
              <a:rPr lang="en-US" sz="1200" dirty="0" err="1" smtClean="0"/>
              <a:t>negatieve</a:t>
            </a:r>
            <a:r>
              <a:rPr lang="en-US" sz="1200" dirty="0" smtClean="0"/>
              <a:t> </a:t>
            </a:r>
            <a:r>
              <a:rPr lang="en-US" sz="1200" dirty="0" err="1" smtClean="0"/>
              <a:t>gevolgen</a:t>
            </a:r>
            <a:r>
              <a:rPr lang="en-US" sz="1200" dirty="0" smtClean="0"/>
              <a:t> </a:t>
            </a:r>
            <a:r>
              <a:rPr lang="en-US" sz="1200" dirty="0" err="1" smtClean="0"/>
              <a:t>voor</a:t>
            </a:r>
            <a:r>
              <a:rPr lang="en-US" sz="1200" dirty="0" smtClean="0"/>
              <a:t> </a:t>
            </a:r>
            <a:r>
              <a:rPr lang="en-US" sz="1200" dirty="0" err="1" smtClean="0"/>
              <a:t>mensen</a:t>
            </a:r>
            <a:r>
              <a:rPr lang="en-US" sz="1200" dirty="0" smtClean="0"/>
              <a:t>- of </a:t>
            </a:r>
            <a:r>
              <a:rPr lang="en-US" sz="1200" dirty="0" err="1" smtClean="0"/>
              <a:t>arbeidsrechten</a:t>
            </a:r>
            <a:r>
              <a:rPr lang="en-US" sz="1200" dirty="0" smtClean="0"/>
              <a:t> </a:t>
            </a:r>
            <a:r>
              <a:rPr lang="en-US" sz="1200" dirty="0" err="1" smtClean="0"/>
              <a:t>heeft</a:t>
            </a:r>
            <a:r>
              <a:rPr lang="en-US" sz="1200" dirty="0" smtClean="0"/>
              <a:t> </a:t>
            </a:r>
            <a:r>
              <a:rPr lang="en-US" sz="1200" dirty="0" err="1" smtClean="0"/>
              <a:t>veroorzaakt</a:t>
            </a:r>
            <a:r>
              <a:rPr lang="en-US" sz="1200" dirty="0" smtClean="0"/>
              <a:t> of </a:t>
            </a:r>
            <a:r>
              <a:rPr lang="en-US" sz="1200" dirty="0" err="1" smtClean="0"/>
              <a:t>eraan</a:t>
            </a:r>
            <a:r>
              <a:rPr lang="en-US" sz="1200" dirty="0" smtClean="0"/>
              <a:t> </a:t>
            </a:r>
            <a:r>
              <a:rPr lang="en-US" sz="1200" dirty="0" err="1" smtClean="0"/>
              <a:t>bijgedragen</a:t>
            </a:r>
            <a:r>
              <a:rPr lang="en-US" sz="1200" dirty="0" smtClean="0"/>
              <a:t>,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dient</a:t>
            </a:r>
            <a:r>
              <a:rPr lang="en-US" sz="1200" dirty="0" smtClean="0"/>
              <a:t> </a:t>
            </a:r>
            <a:r>
              <a:rPr lang="en-US" sz="1200" dirty="0" err="1" smtClean="0"/>
              <a:t>herstel</a:t>
            </a:r>
            <a:r>
              <a:rPr lang="en-US" sz="1200" dirty="0" smtClean="0"/>
              <a:t> </a:t>
            </a:r>
            <a:r>
              <a:rPr lang="en-US" sz="1200" dirty="0" err="1" smtClean="0"/>
              <a:t>geboden</a:t>
            </a:r>
            <a:r>
              <a:rPr lang="en-US" sz="1200" dirty="0" smtClean="0"/>
              <a:t> </a:t>
            </a:r>
            <a:r>
              <a:rPr lang="en-US" sz="1200" dirty="0" err="1" smtClean="0"/>
              <a:t>te</a:t>
            </a:r>
            <a:r>
              <a:rPr lang="en-US" sz="1200" dirty="0" smtClean="0"/>
              <a:t> </a:t>
            </a:r>
            <a:r>
              <a:rPr lang="en-US" sz="1200" dirty="0" err="1" smtClean="0"/>
              <a:t>worden</a:t>
            </a:r>
            <a:r>
              <a:rPr lang="en-US" sz="1200" dirty="0" smtClean="0"/>
              <a:t> of </a:t>
            </a:r>
            <a:r>
              <a:rPr lang="en-US" sz="1200" dirty="0" err="1" smtClean="0"/>
              <a:t>hieraan</a:t>
            </a:r>
            <a:r>
              <a:rPr lang="en-US" sz="1200" dirty="0" smtClean="0"/>
              <a:t> </a:t>
            </a:r>
            <a:r>
              <a:rPr lang="en-US" sz="1200" dirty="0" err="1" smtClean="0"/>
              <a:t>meegewerkt</a:t>
            </a:r>
            <a:r>
              <a:rPr lang="en-US" sz="1200" dirty="0" smtClean="0"/>
              <a:t> </a:t>
            </a:r>
            <a:r>
              <a:rPr lang="en-US" sz="1200" dirty="0" err="1" smtClean="0"/>
              <a:t>te</a:t>
            </a:r>
            <a:r>
              <a:rPr lang="en-US" sz="1200" dirty="0" smtClean="0"/>
              <a:t> </a:t>
            </a:r>
            <a:r>
              <a:rPr lang="en-US" sz="1200" dirty="0" err="1" smtClean="0"/>
              <a:t>worden</a:t>
            </a:r>
            <a:r>
              <a:rPr lang="en-US" sz="1200" dirty="0" smtClean="0"/>
              <a:t>.</a:t>
            </a:r>
          </a:p>
          <a:p>
            <a:endParaRPr lang="en-US" sz="1200" dirty="0" smtClean="0"/>
          </a:p>
          <a:p>
            <a:r>
              <a:rPr lang="en-US" sz="1200" dirty="0" smtClean="0"/>
              <a:t>Type remedies: excuses,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restitutie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rehabilitatie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compensatiefondsen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slachtoffers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sancties</a:t>
            </a:r>
            <a:r>
              <a:rPr lang="en-US" sz="1200" baseline="0" dirty="0" smtClean="0"/>
              <a:t>(</a:t>
            </a:r>
            <a:r>
              <a:rPr lang="en-US" sz="1200" baseline="0" dirty="0" err="1" smtClean="0"/>
              <a:t>bv</a:t>
            </a:r>
            <a:r>
              <a:rPr lang="en-US" sz="1200" baseline="0" dirty="0" smtClean="0"/>
              <a:t>. </a:t>
            </a:r>
            <a:r>
              <a:rPr lang="nl-NL" sz="1200" baseline="0" dirty="0" smtClean="0"/>
              <a:t>O</a:t>
            </a:r>
            <a:r>
              <a:rPr lang="en-US" sz="1200" baseline="0" dirty="0" err="1" smtClean="0"/>
              <a:t>ntslag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</a:t>
            </a:r>
            <a:r>
              <a:rPr lang="en-US" sz="1200" baseline="0" dirty="0" smtClean="0"/>
              <a:t> de </a:t>
            </a:r>
            <a:r>
              <a:rPr lang="en-US" sz="1200" baseline="0" dirty="0" err="1" smtClean="0"/>
              <a:t>verantwoordelijke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werknermers</a:t>
            </a:r>
            <a:r>
              <a:rPr lang="en-US" sz="1200" baseline="0" dirty="0" smtClean="0"/>
              <a:t>) en/ of </a:t>
            </a:r>
            <a:r>
              <a:rPr lang="en-US" sz="1200" baseline="0" dirty="0" err="1" smtClean="0"/>
              <a:t>maatregelen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om</a:t>
            </a:r>
            <a:r>
              <a:rPr lang="en-US" sz="1200" baseline="0" dirty="0" smtClean="0"/>
              <a:t> de </a:t>
            </a:r>
            <a:r>
              <a:rPr lang="en-US" sz="1200" baseline="0" dirty="0" err="1" smtClean="0"/>
              <a:t>negatieve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gevolgen</a:t>
            </a:r>
            <a:r>
              <a:rPr lang="en-US" sz="1200" baseline="0" dirty="0" smtClean="0"/>
              <a:t> in de </a:t>
            </a:r>
            <a:r>
              <a:rPr lang="en-US" sz="1200" baseline="0" dirty="0" err="1" smtClean="0"/>
              <a:t>toekomst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te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voorkomen</a:t>
            </a:r>
            <a:r>
              <a:rPr lang="en-US" sz="1200" baseline="0" dirty="0" smtClean="0"/>
              <a:t>.</a:t>
            </a:r>
          </a:p>
          <a:p>
            <a:endParaRPr lang="en-US" sz="1200" baseline="0" dirty="0" smtClean="0"/>
          </a:p>
          <a:p>
            <a:r>
              <a:rPr lang="en-US" sz="1200" baseline="0" dirty="0" err="1" smtClean="0"/>
              <a:t>Geschillenbeslechtingsmechanisme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omvat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bijvoorbeeld</a:t>
            </a:r>
            <a:r>
              <a:rPr lang="en-US" sz="1200" baseline="0" dirty="0" smtClean="0"/>
              <a:t> (a) </a:t>
            </a:r>
            <a:r>
              <a:rPr lang="en-US" sz="1200" baseline="0" dirty="0" err="1" smtClean="0"/>
              <a:t>een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stappenplan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herstel</a:t>
            </a:r>
            <a:r>
              <a:rPr lang="en-US" sz="1200" baseline="0" dirty="0" smtClean="0"/>
              <a:t> en het </a:t>
            </a:r>
            <a:r>
              <a:rPr lang="en-US" sz="1200" baseline="0" dirty="0" err="1" smtClean="0"/>
              <a:t>oplossen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klachten</a:t>
            </a:r>
            <a:r>
              <a:rPr lang="en-US" sz="1200" baseline="0" dirty="0" smtClean="0"/>
              <a:t>, (b) </a:t>
            </a:r>
            <a:r>
              <a:rPr lang="en-US" sz="1200" baseline="0" dirty="0" err="1" smtClean="0"/>
              <a:t>termijnen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voor</a:t>
            </a:r>
            <a:r>
              <a:rPr lang="en-US" sz="1200" baseline="0" dirty="0" smtClean="0"/>
              <a:t> het </a:t>
            </a:r>
            <a:r>
              <a:rPr lang="en-US" sz="1200" baseline="0" dirty="0" err="1" smtClean="0"/>
              <a:t>oplossen</a:t>
            </a:r>
            <a:r>
              <a:rPr lang="en-US" sz="1200" baseline="0" dirty="0" smtClean="0"/>
              <a:t> van </a:t>
            </a:r>
            <a:r>
              <a:rPr lang="en-US" sz="1200" baseline="0" dirty="0" err="1" smtClean="0"/>
              <a:t>geschillen</a:t>
            </a:r>
            <a:r>
              <a:rPr lang="en-US" sz="1200" baseline="0" dirty="0" smtClean="0"/>
              <a:t> </a:t>
            </a:r>
            <a:r>
              <a:rPr lang="de-DE" sz="1200" baseline="0" dirty="0" smtClean="0"/>
              <a:t>(c) </a:t>
            </a:r>
            <a:r>
              <a:rPr lang="de-DE" sz="1200" baseline="0" dirty="0" err="1" smtClean="0"/>
              <a:t>processen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indien</a:t>
            </a:r>
            <a:r>
              <a:rPr lang="de-DE" sz="1200" baseline="0" dirty="0" smtClean="0"/>
              <a:t> er </a:t>
            </a:r>
            <a:r>
              <a:rPr lang="de-DE" sz="1200" baseline="0" dirty="0" err="1" smtClean="0"/>
              <a:t>geen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overeenstemming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tussen</a:t>
            </a:r>
            <a:r>
              <a:rPr lang="de-DE" sz="1200" baseline="0" dirty="0" smtClean="0"/>
              <a:t> de </a:t>
            </a:r>
            <a:r>
              <a:rPr lang="de-DE" sz="1200" baseline="0" dirty="0" err="1" smtClean="0"/>
              <a:t>partijen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kan</a:t>
            </a:r>
            <a:r>
              <a:rPr lang="nl-NL" sz="1200" baseline="0" dirty="0" smtClean="0"/>
              <a:t>n</a:t>
            </a:r>
            <a:r>
              <a:rPr lang="de-DE" sz="1200" baseline="0" dirty="0" smtClean="0"/>
              <a:t> worden </a:t>
            </a:r>
            <a:r>
              <a:rPr lang="de-DE" sz="1200" baseline="0" dirty="0" err="1" smtClean="0"/>
              <a:t>bereikt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of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wanneer</a:t>
            </a:r>
            <a:r>
              <a:rPr lang="de-DE" sz="1200" baseline="0" dirty="0" smtClean="0"/>
              <a:t> de </a:t>
            </a:r>
            <a:r>
              <a:rPr lang="de-DE" sz="1200" baseline="0" dirty="0" err="1" smtClean="0"/>
              <a:t>gevolgen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zeer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ernstig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zijn</a:t>
            </a:r>
            <a:r>
              <a:rPr lang="de-DE" sz="1200" baseline="0" dirty="0" smtClean="0"/>
              <a:t> etc.) + </a:t>
            </a:r>
            <a:r>
              <a:rPr lang="de-DE" sz="1200" baseline="0" dirty="0" err="1" smtClean="0"/>
              <a:t>monitoren</a:t>
            </a:r>
            <a:r>
              <a:rPr lang="de-DE" sz="1200" baseline="0" dirty="0" smtClean="0"/>
              <a:t> van </a:t>
            </a:r>
            <a:r>
              <a:rPr lang="de-DE" sz="1200" baseline="0" dirty="0" err="1" smtClean="0"/>
              <a:t>het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functioneren</a:t>
            </a:r>
            <a:r>
              <a:rPr lang="de-DE" sz="1200" baseline="0" dirty="0" smtClean="0"/>
              <a:t> van </a:t>
            </a:r>
            <a:r>
              <a:rPr lang="de-DE" sz="1200" baseline="0" dirty="0" err="1" smtClean="0"/>
              <a:t>zo‘n</a:t>
            </a:r>
            <a:r>
              <a:rPr lang="de-DE" sz="1200" baseline="0" dirty="0" smtClean="0"/>
              <a:t> </a:t>
            </a:r>
            <a:r>
              <a:rPr lang="de-DE" sz="1200" baseline="0" dirty="0" err="1" smtClean="0"/>
              <a:t>mechanisme</a:t>
            </a:r>
            <a:r>
              <a:rPr lang="de-DE" sz="1200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CS3D:</a:t>
            </a:r>
            <a:r>
              <a:rPr lang="nl-NL" baseline="0" dirty="0" smtClean="0"/>
              <a:t> scope, handhaving en normatief kader</a:t>
            </a:r>
          </a:p>
          <a:p>
            <a:r>
              <a:rPr lang="nl-NL" baseline="0" dirty="0" smtClean="0"/>
              <a:t>CSRD: scope, handhaving en normatief kader</a:t>
            </a:r>
            <a:endParaRPr lang="nl-NL" dirty="0" smtClean="0"/>
          </a:p>
          <a:p>
            <a:r>
              <a:rPr lang="nl-NL" dirty="0" smtClean="0"/>
              <a:t>CMR:</a:t>
            </a:r>
            <a:r>
              <a:rPr lang="nl-NL" baseline="0" dirty="0" smtClean="0"/>
              <a:t> Scope: mensenrechten schendingen </a:t>
            </a:r>
            <a:r>
              <a:rPr lang="nl-NL" baseline="0" dirty="0" err="1" smtClean="0"/>
              <a:t>gelinked</a:t>
            </a:r>
            <a:r>
              <a:rPr lang="nl-NL" baseline="0" dirty="0" smtClean="0"/>
              <a:t> aan het </a:t>
            </a:r>
            <a:r>
              <a:rPr lang="nl-NL" baseline="0" dirty="0" err="1" smtClean="0"/>
              <a:t>sourcen</a:t>
            </a:r>
            <a:r>
              <a:rPr lang="nl-NL" baseline="0" dirty="0" smtClean="0"/>
              <a:t> van </a:t>
            </a:r>
            <a:r>
              <a:rPr lang="nl-NL" dirty="0" smtClean="0"/>
              <a:t>3Ts = Tin, </a:t>
            </a:r>
            <a:r>
              <a:rPr lang="nl-NL" dirty="0" err="1" smtClean="0"/>
              <a:t>Tantalum</a:t>
            </a:r>
            <a:r>
              <a:rPr lang="nl-NL" dirty="0" smtClean="0"/>
              <a:t>, </a:t>
            </a:r>
            <a:r>
              <a:rPr lang="nl-NL" dirty="0" err="1" smtClean="0"/>
              <a:t>Tungsten</a:t>
            </a:r>
            <a:r>
              <a:rPr lang="nl-NL" dirty="0" smtClean="0"/>
              <a:t>), handhaving (import controle),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DR:</a:t>
            </a:r>
            <a:r>
              <a:rPr lang="nl-NL" baseline="0" dirty="0" smtClean="0"/>
              <a:t> </a:t>
            </a:r>
            <a:r>
              <a:rPr lang="nl-NL" sz="1200" dirty="0" smtClean="0"/>
              <a:t>(import controle)</a:t>
            </a:r>
            <a:endParaRPr lang="nl-NL" sz="1200" b="1" dirty="0" smtClean="0"/>
          </a:p>
          <a:p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CS3D:</a:t>
            </a:r>
            <a:r>
              <a:rPr lang="nl-NL" baseline="0" dirty="0" smtClean="0"/>
              <a:t> scope, handhaving en normatief kader</a:t>
            </a:r>
          </a:p>
          <a:p>
            <a:r>
              <a:rPr lang="nl-NL" baseline="0" dirty="0" smtClean="0"/>
              <a:t>CSRD: scope, handhaving en normatief kader</a:t>
            </a:r>
            <a:endParaRPr lang="nl-NL" dirty="0" smtClean="0"/>
          </a:p>
          <a:p>
            <a:r>
              <a:rPr lang="nl-NL" dirty="0" smtClean="0"/>
              <a:t>CMR:</a:t>
            </a:r>
            <a:r>
              <a:rPr lang="nl-NL" baseline="0" dirty="0" smtClean="0"/>
              <a:t> Scope: mensenrechten schendingen </a:t>
            </a:r>
            <a:r>
              <a:rPr lang="nl-NL" baseline="0" dirty="0" err="1" smtClean="0"/>
              <a:t>gelinked</a:t>
            </a:r>
            <a:r>
              <a:rPr lang="nl-NL" baseline="0" dirty="0" smtClean="0"/>
              <a:t> aan het </a:t>
            </a:r>
            <a:r>
              <a:rPr lang="nl-NL" baseline="0" dirty="0" err="1" smtClean="0"/>
              <a:t>sourcen</a:t>
            </a:r>
            <a:r>
              <a:rPr lang="nl-NL" baseline="0" dirty="0" smtClean="0"/>
              <a:t> van </a:t>
            </a:r>
            <a:r>
              <a:rPr lang="nl-NL" dirty="0" smtClean="0"/>
              <a:t>3Ts = Tin, </a:t>
            </a:r>
            <a:r>
              <a:rPr lang="nl-NL" dirty="0" err="1" smtClean="0"/>
              <a:t>Tantalum</a:t>
            </a:r>
            <a:r>
              <a:rPr lang="nl-NL" dirty="0" smtClean="0"/>
              <a:t>, </a:t>
            </a:r>
            <a:r>
              <a:rPr lang="nl-NL" dirty="0" err="1" smtClean="0"/>
              <a:t>Tungsten</a:t>
            </a:r>
            <a:r>
              <a:rPr lang="nl-NL" dirty="0" smtClean="0"/>
              <a:t>), handhaving (import controle),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DR:</a:t>
            </a:r>
            <a:r>
              <a:rPr lang="nl-NL" baseline="0" dirty="0" smtClean="0"/>
              <a:t> </a:t>
            </a:r>
            <a:r>
              <a:rPr lang="nl-NL" sz="1200" dirty="0" smtClean="0"/>
              <a:t>(import controle)</a:t>
            </a:r>
            <a:endParaRPr lang="nl-NL" sz="1200" b="1" dirty="0" smtClean="0"/>
          </a:p>
          <a:p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03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42" y="4594421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-1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3" y="3934610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928F9493-D671-4F27-99EF-9D103FC79999}" type="datetime1">
              <a:rPr lang="nl-NL" noProof="0" smtClean="0"/>
              <a:t>06-03-24</a:t>
            </a:fld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sp>
        <p:nvSpPr>
          <p:cNvPr id="18" name="Rechthoek 19"/>
          <p:cNvSpPr/>
          <p:nvPr userDrawn="1"/>
        </p:nvSpPr>
        <p:spPr bwMode="auto">
          <a:xfrm>
            <a:off x="6099174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6"/>
            <a:ext cx="6846640" cy="4795836"/>
          </a:xfrm>
          <a:noFill/>
        </p:spPr>
        <p:txBody>
          <a:bodyPr vert="horz" wrap="none" lIns="0" tIns="0" rIns="0" bIns="0"/>
          <a:lstStyle>
            <a:lvl1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4" y="1252538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5" y="1252538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5" y="1252538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7" y="1252538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8"/>
            <a:ext cx="11388876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42" y="4594421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xmlns:p14="http://schemas.microsoft.com/office/powerpoint/2010/main"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636" y="6131287"/>
            <a:ext cx="2744629" cy="365125"/>
          </a:xfrm>
          <a:prstGeom prst="rect">
            <a:avLst/>
          </a:prstGeom>
        </p:spPr>
        <p:txBody>
          <a:bodyPr/>
          <a:lstStyle/>
          <a:p>
            <a:fld id="{F46C79FD-C571-418B-AB0F-5EE936C85276}" type="slidenum">
              <a:rPr lang="en-GB" smtClean="0"/>
              <a:t>‹nr.›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636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1228" y="482861"/>
            <a:ext cx="1052107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96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62" y="6543376"/>
            <a:ext cx="358875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Human </a:t>
            </a:r>
            <a:r>
              <a:rPr lang="nl-NL" dirty="0" err="1" smtClean="0"/>
              <a:t>Rights</a:t>
            </a:r>
            <a:r>
              <a:rPr lang="nl-NL" dirty="0" smtClean="0"/>
              <a:t> </a:t>
            </a:r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smtClean="0"/>
              <a:t>Diligence</a:t>
            </a:r>
            <a:r>
              <a:rPr lang="nl-NL" dirty="0"/>
              <a:t> </a:t>
            </a:r>
            <a:r>
              <a:rPr lang="mr-IN" dirty="0" smtClean="0"/>
              <a:t>–</a:t>
            </a:r>
            <a:r>
              <a:rPr lang="nl-NL" dirty="0" smtClean="0"/>
              <a:t> Gepaste Zorgvuldigheid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>
          <a:xfrm>
            <a:off x="1490663" y="3934610"/>
            <a:ext cx="6918325" cy="393700"/>
          </a:xfrm>
        </p:spPr>
        <p:txBody>
          <a:bodyPr/>
          <a:lstStyle/>
          <a:p>
            <a:r>
              <a:rPr lang="nl-NL" dirty="0" smtClean="0"/>
              <a:t>Daan van Thiel| </a:t>
            </a:r>
            <a:r>
              <a:rPr lang="nl-NL" dirty="0" smtClean="0"/>
              <a:t>Utrecht, 12 maart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Index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i="1" dirty="0" smtClean="0"/>
              <a:t>CS3D en relevantie HRDD</a:t>
            </a:r>
          </a:p>
          <a:p>
            <a:r>
              <a:rPr lang="nl-NL" i="1" dirty="0" smtClean="0"/>
              <a:t>Wat is HRDD? Zes stappen</a:t>
            </a:r>
          </a:p>
          <a:p>
            <a:r>
              <a:rPr lang="nl-NL" i="1" dirty="0" smtClean="0"/>
              <a:t>Verschuiving </a:t>
            </a:r>
            <a:r>
              <a:rPr lang="nl-NL" i="1" dirty="0"/>
              <a:t>van soft naar hard </a:t>
            </a:r>
            <a:r>
              <a:rPr lang="nl-NL" i="1" dirty="0" err="1" smtClean="0"/>
              <a:t>law</a:t>
            </a:r>
            <a:endParaRPr lang="nl-NL" i="1" dirty="0" smtClean="0"/>
          </a:p>
          <a:p>
            <a:r>
              <a:rPr lang="nl-NL" i="1" dirty="0" smtClean="0"/>
              <a:t>Casus</a:t>
            </a:r>
          </a:p>
          <a:p>
            <a:endParaRPr lang="nl-NL" i="1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2105023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2</a:t>
            </a:fld>
            <a:endParaRPr lang="en-GB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IMG-20240306-WA0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5399" y="-23370"/>
            <a:ext cx="3600400" cy="4367544"/>
          </a:xfrm>
          <a:prstGeom prst="rect">
            <a:avLst/>
          </a:prstGeom>
        </p:spPr>
      </p:pic>
      <p:pic>
        <p:nvPicPr>
          <p:cNvPr id="6" name="Afbeelding 5" descr="IMG-20240306-WA0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7409972" cy="2160240"/>
          </a:xfrm>
          <a:prstGeom prst="rect">
            <a:avLst/>
          </a:prstGeom>
        </p:spPr>
      </p:pic>
      <p:pic>
        <p:nvPicPr>
          <p:cNvPr id="7" name="Afbeelding 6" descr="IMG-20240306-WA0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23" y="1196752"/>
            <a:ext cx="2586521" cy="2808312"/>
          </a:xfrm>
          <a:prstGeom prst="rect">
            <a:avLst/>
          </a:prstGeom>
        </p:spPr>
      </p:pic>
      <p:pic>
        <p:nvPicPr>
          <p:cNvPr id="8" name="Afbeelding 7" descr="IMG-20240307-WA000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640" y="3861048"/>
            <a:ext cx="5428719" cy="2517667"/>
          </a:xfrm>
          <a:prstGeom prst="rect">
            <a:avLst/>
          </a:prstGeom>
        </p:spPr>
      </p:pic>
      <p:pic>
        <p:nvPicPr>
          <p:cNvPr id="9" name="Afbeelding 8" descr="IMG-20240307-WA000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9" y="1556792"/>
            <a:ext cx="4508074" cy="2852936"/>
          </a:xfrm>
          <a:prstGeom prst="rect">
            <a:avLst/>
          </a:prstGeom>
        </p:spPr>
      </p:pic>
      <p:pic>
        <p:nvPicPr>
          <p:cNvPr id="10" name="Afbeelding 9" descr="IMG-20240307-WA000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9" y="4293096"/>
            <a:ext cx="577487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48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838636" y="1606859"/>
            <a:ext cx="10768856" cy="38819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59932" y="0"/>
            <a:ext cx="11017463" cy="815148"/>
          </a:xfrm>
        </p:spPr>
        <p:txBody>
          <a:bodyPr/>
          <a:lstStyle/>
          <a:p>
            <a:r>
              <a:rPr lang="en-GB" dirty="0" smtClean="0">
                <a:latin typeface="Arial Narrow" panose="020B0606020202030204" pitchFamily="34" charset="0"/>
                <a:cs typeface="Arial" panose="020B0604020202020204" pitchFamily="34" charset="0"/>
              </a:rPr>
              <a:t>Snapshot </a:t>
            </a:r>
            <a:r>
              <a:rPr lang="en-GB" dirty="0" smtClean="0">
                <a:latin typeface="Arial Narrow" panose="020B0606020202030204" pitchFamily="34" charset="0"/>
                <a:cs typeface="Arial" panose="020B0604020202020204" pitchFamily="34" charset="0"/>
              </a:rPr>
              <a:t>van de CS3D</a:t>
            </a:r>
            <a:endParaRPr lang="en-GB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599" y="1052736"/>
            <a:ext cx="10899152" cy="48479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spcBef>
                <a:spcPts val="600"/>
              </a:spcBef>
              <a:spcAft>
                <a:spcPts val="300"/>
              </a:spcAft>
              <a:buClr>
                <a:srgbClr val="034EA2"/>
              </a:buClr>
              <a:defRPr/>
            </a:pPr>
            <a:r>
              <a:rPr lang="en-GB" sz="2000" b="1" dirty="0" err="1">
                <a:solidFill>
                  <a:srgbClr val="4D4D4D"/>
                </a:solidFill>
                <a:latin typeface="Arial"/>
              </a:rPr>
              <a:t>Reikwijdte</a:t>
            </a:r>
            <a:r>
              <a:rPr lang="en-GB" sz="2000" b="1" dirty="0">
                <a:solidFill>
                  <a:srgbClr val="4D4D4D"/>
                </a:solidFill>
                <a:latin typeface="Arial"/>
              </a:rPr>
              <a:t> </a:t>
            </a:r>
            <a:endParaRPr lang="en-GB" sz="2000" dirty="0">
              <a:solidFill>
                <a:srgbClr val="4D4D4D"/>
              </a:solidFill>
              <a:latin typeface="Arial"/>
            </a:endParaRPr>
          </a:p>
          <a:p>
            <a:pPr marL="552450" lvl="0" indent="-285750">
              <a:spcAft>
                <a:spcPts val="400"/>
              </a:spcAft>
              <a:buClr>
                <a:srgbClr val="034EA2"/>
              </a:buClr>
              <a:buFont typeface="Arial" panose="020B0604020202020204" pitchFamily="34" charset="0"/>
              <a:buChar char="‒"/>
              <a:defRPr/>
            </a:pPr>
            <a:r>
              <a:rPr lang="en-GB" sz="2000" dirty="0">
                <a:solidFill>
                  <a:srgbClr val="4D4D4D"/>
                </a:solidFill>
                <a:latin typeface="Arial"/>
              </a:rPr>
              <a:t>Grote EU </a:t>
            </a:r>
            <a:r>
              <a:rPr lang="en-GB" sz="2000" dirty="0" err="1">
                <a:solidFill>
                  <a:srgbClr val="4D4D4D"/>
                </a:solidFill>
                <a:latin typeface="Arial"/>
              </a:rPr>
              <a:t>ondernemingen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: &gt;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500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werknemers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en 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&gt;EUR 150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Mln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.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omzet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wereldwijd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 (ca. 13.000)</a:t>
            </a:r>
          </a:p>
          <a:p>
            <a:pPr marL="552450" lvl="0" indent="-285750">
              <a:spcAft>
                <a:spcPts val="400"/>
              </a:spcAft>
              <a:buClr>
                <a:srgbClr val="034EA2"/>
              </a:buClr>
              <a:buFont typeface="Arial" panose="020B0604020202020204" pitchFamily="34" charset="0"/>
              <a:buChar char="‒"/>
              <a:defRPr/>
            </a:pPr>
            <a:r>
              <a:rPr lang="en-GB" sz="2000" dirty="0" err="1">
                <a:solidFill>
                  <a:srgbClr val="4D4D4D"/>
                </a:solidFill>
                <a:latin typeface="Arial"/>
              </a:rPr>
              <a:t>N</a:t>
            </a:r>
            <a:r>
              <a:rPr lang="en-GB" sz="2000" dirty="0" err="1" smtClean="0">
                <a:solidFill>
                  <a:srgbClr val="4D4D4D"/>
                </a:solidFill>
                <a:latin typeface="Arial"/>
              </a:rPr>
              <a:t>iet</a:t>
            </a:r>
            <a:r>
              <a:rPr lang="en-GB" sz="2000" dirty="0" smtClean="0">
                <a:solidFill>
                  <a:srgbClr val="4D4D4D"/>
                </a:solidFill>
                <a:latin typeface="Arial"/>
              </a:rPr>
              <a:t>-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EU </a:t>
            </a:r>
            <a:r>
              <a:rPr lang="en-GB" sz="2000" dirty="0" err="1">
                <a:solidFill>
                  <a:srgbClr val="4D4D4D"/>
                </a:solidFill>
                <a:latin typeface="Arial"/>
              </a:rPr>
              <a:t>ondernemingen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: </a:t>
            </a:r>
            <a:r>
              <a:rPr lang="en-GB" sz="2000" dirty="0" smtClean="0">
                <a:solidFill>
                  <a:srgbClr val="4D4D4D"/>
                </a:solidFill>
                <a:latin typeface="Arial"/>
              </a:rPr>
              <a:t>&gt;500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werknemers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en 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&gt;EUR 150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Mln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.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omzet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in EU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 (ca. 4.000)</a:t>
            </a:r>
          </a:p>
          <a:p>
            <a:pPr marL="552450" lvl="0" indent="-285750">
              <a:spcAft>
                <a:spcPts val="400"/>
              </a:spcAft>
              <a:buClr>
                <a:srgbClr val="034EA2"/>
              </a:buClr>
              <a:buFont typeface="Arial" panose="020B0604020202020204" pitchFamily="34" charset="0"/>
              <a:buChar char="‒"/>
              <a:defRPr/>
            </a:pPr>
            <a:r>
              <a:rPr lang="en-GB" sz="2000" dirty="0" err="1" smtClean="0">
                <a:solidFill>
                  <a:srgbClr val="4D4D4D"/>
                </a:solidFill>
                <a:latin typeface="Arial"/>
              </a:rPr>
              <a:t>Middelgrote</a:t>
            </a:r>
            <a:r>
              <a:rPr lang="en-GB" sz="2000" dirty="0" smtClean="0">
                <a:solidFill>
                  <a:srgbClr val="4D4D4D"/>
                </a:solidFill>
                <a:latin typeface="Arial"/>
              </a:rPr>
              <a:t> </a:t>
            </a:r>
            <a:r>
              <a:rPr lang="en-GB" sz="2000" dirty="0" err="1" smtClean="0">
                <a:solidFill>
                  <a:srgbClr val="4D4D4D"/>
                </a:solidFill>
                <a:latin typeface="Arial"/>
              </a:rPr>
              <a:t>ondernemingen</a:t>
            </a:r>
            <a:r>
              <a:rPr lang="en-GB" sz="2000" dirty="0">
                <a:solidFill>
                  <a:srgbClr val="4D4D4D"/>
                </a:solidFill>
                <a:latin typeface="Arial"/>
              </a:rPr>
              <a:t>: 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&gt;250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werknemers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en &gt;EUR 40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Mln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.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omzet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wereldwijd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die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opereren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in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hoog-risico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sectoren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 (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grondstoffen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,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landbouw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,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textiel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, en de </a:t>
            </a:r>
            <a:r>
              <a:rPr lang="en-US" sz="2000" dirty="0" err="1">
                <a:solidFill>
                  <a:srgbClr val="4D4D4D"/>
                </a:solidFill>
                <a:latin typeface="Arial"/>
              </a:rPr>
              <a:t>bouw</a:t>
            </a:r>
            <a:r>
              <a:rPr lang="en-US" sz="2000" dirty="0">
                <a:solidFill>
                  <a:srgbClr val="4D4D4D"/>
                </a:solidFill>
                <a:latin typeface="Arial"/>
              </a:rPr>
              <a:t>)</a:t>
            </a:r>
            <a:endParaRPr lang="en-GB" sz="2000" dirty="0">
              <a:solidFill>
                <a:srgbClr val="4D4D4D"/>
              </a:solidFill>
              <a:latin typeface="Arial"/>
            </a:endParaRPr>
          </a:p>
          <a:p>
            <a:pPr marL="266700" lvl="0" indent="-266700">
              <a:spcBef>
                <a:spcPts val="600"/>
              </a:spcBef>
              <a:spcAft>
                <a:spcPts val="300"/>
              </a:spcAft>
              <a:buClr>
                <a:srgbClr val="034EA2"/>
              </a:buClr>
              <a:defRPr/>
            </a:pPr>
            <a:r>
              <a:rPr lang="en-GB" sz="2000" b="1" dirty="0">
                <a:solidFill>
                  <a:srgbClr val="4D4D4D"/>
                </a:solidFill>
                <a:latin typeface="Arial"/>
              </a:rPr>
              <a:t>Human Rights Due Diligence </a:t>
            </a:r>
            <a:r>
              <a:rPr lang="en-GB" sz="2000" b="1" dirty="0" err="1">
                <a:solidFill>
                  <a:srgbClr val="4D4D4D"/>
                </a:solidFill>
                <a:latin typeface="Arial"/>
              </a:rPr>
              <a:t>verplichtingen</a:t>
            </a:r>
            <a:r>
              <a:rPr lang="en-GB" sz="2000" b="1" dirty="0">
                <a:solidFill>
                  <a:srgbClr val="4D4D4D"/>
                </a:solidFill>
                <a:latin typeface="Arial"/>
              </a:rPr>
              <a:t> </a:t>
            </a:r>
          </a:p>
          <a:p>
            <a:pPr marL="552450" lvl="0" indent="-285750">
              <a:spcAft>
                <a:spcPts val="400"/>
              </a:spcAft>
              <a:buClr>
                <a:srgbClr val="034EA2"/>
              </a:buClr>
              <a:buFont typeface="Arial" panose="020B0604020202020204" pitchFamily="34" charset="0"/>
              <a:buChar char="‒"/>
              <a:defRPr/>
            </a:pP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6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stappen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van HRDD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voor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zowel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de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eigen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operaties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van het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bedrijf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,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als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die van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zijn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(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directe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of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indirecte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) </a:t>
            </a:r>
            <a:r>
              <a:rPr lang="en-US" sz="2000" dirty="0" err="1" smtClean="0">
                <a:solidFill>
                  <a:srgbClr val="4D4D4D"/>
                </a:solidFill>
                <a:latin typeface="Arial"/>
              </a:rPr>
              <a:t>zakenrelaties</a:t>
            </a:r>
            <a:r>
              <a:rPr lang="en-US" sz="2000" dirty="0" smtClean="0">
                <a:solidFill>
                  <a:srgbClr val="4D4D4D"/>
                </a:solidFill>
                <a:latin typeface="Arial"/>
              </a:rPr>
              <a:t> in de ‘chain of activities’. </a:t>
            </a:r>
            <a:endParaRPr lang="en-GB" sz="2000" dirty="0" smtClean="0">
              <a:solidFill>
                <a:srgbClr val="4D4D4D"/>
              </a:solidFill>
              <a:latin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Material scope of due diligence</a:t>
            </a:r>
          </a:p>
          <a:p>
            <a:pPr marL="552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arbeids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-, en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milieurechten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zoals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vastgesteld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internationale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verdragen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waaronder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ILO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fundamentele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conventies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(Annex 1).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Handhaving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via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bestuursrechtelijke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sancties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civiele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aansprakelijkheid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52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lang="en-US" sz="1800" dirty="0" err="1" smtClean="0">
                <a:solidFill>
                  <a:srgbClr val="4D4D4D"/>
                </a:solidFill>
                <a:latin typeface="Arial"/>
              </a:rPr>
              <a:t>Nationale</a:t>
            </a:r>
            <a:r>
              <a:rPr lang="en-US" sz="1800" dirty="0" smtClean="0">
                <a:solidFill>
                  <a:srgbClr val="4D4D4D"/>
                </a:solidFill>
                <a:latin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toezichtsautoriteiten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kunnen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forse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boetes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uitdelen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Slachtoffers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kunnen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bedrijf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civiel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rechtelijk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aansprakelijk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stellen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het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geval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schade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voorkomen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had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kunnen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worden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het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bedrijf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correcte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HRDD had </a:t>
            </a:r>
            <a:r>
              <a:rPr kumimoji="0" lang="en-US" sz="1800" b="0" i="0" u="none" strike="noStrike" kern="1200" cap="none" spc="0" normalizeH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uitgevoerd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34EA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32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 Soft Law </a:t>
            </a:r>
            <a:r>
              <a:rPr lang="en-US" dirty="0" err="1" smtClean="0"/>
              <a:t>naar</a:t>
            </a:r>
            <a:r>
              <a:rPr lang="en-US" dirty="0" smtClean="0"/>
              <a:t> Hard Law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300" b="1" dirty="0" smtClean="0"/>
              <a:t>EU wetgeving met HRDD (elementen):</a:t>
            </a:r>
          </a:p>
          <a:p>
            <a:r>
              <a:rPr lang="nl-NL" sz="2300" b="1" dirty="0" smtClean="0"/>
              <a:t>CS3D</a:t>
            </a:r>
            <a:r>
              <a:rPr lang="nl-NL" sz="2300" dirty="0" smtClean="0"/>
              <a:t> (?) </a:t>
            </a:r>
            <a:endParaRPr lang="en-US" sz="2300" dirty="0"/>
          </a:p>
          <a:p>
            <a:r>
              <a:rPr lang="nl-NL" sz="2300" b="1" dirty="0" smtClean="0"/>
              <a:t>CSRD</a:t>
            </a:r>
            <a:endParaRPr lang="nl-NL" sz="2300" dirty="0"/>
          </a:p>
          <a:p>
            <a:r>
              <a:rPr lang="nl-NL" sz="2300" b="1" dirty="0" smtClean="0"/>
              <a:t>Conflict </a:t>
            </a:r>
            <a:r>
              <a:rPr lang="nl-NL" sz="2300" b="1" dirty="0" err="1" smtClean="0"/>
              <a:t>Minerals</a:t>
            </a:r>
            <a:r>
              <a:rPr lang="nl-NL" sz="2300" b="1" dirty="0" smtClean="0"/>
              <a:t> </a:t>
            </a:r>
            <a:r>
              <a:rPr lang="nl-NL" sz="2300" b="1" dirty="0" err="1" smtClean="0"/>
              <a:t>Regulation</a:t>
            </a:r>
            <a:r>
              <a:rPr lang="nl-NL" sz="2300" b="1" dirty="0" smtClean="0"/>
              <a:t> </a:t>
            </a:r>
            <a:endParaRPr lang="en-US" sz="2300" dirty="0"/>
          </a:p>
          <a:p>
            <a:r>
              <a:rPr lang="nl-NL" sz="2400" b="1" dirty="0" err="1" smtClean="0"/>
              <a:t>Batteries</a:t>
            </a:r>
            <a:r>
              <a:rPr lang="nl-NL" sz="2400" b="1" dirty="0" smtClean="0"/>
              <a:t> </a:t>
            </a:r>
            <a:r>
              <a:rPr lang="nl-NL" sz="2400" b="1" dirty="0" err="1" smtClean="0"/>
              <a:t>Regulation</a:t>
            </a:r>
            <a:endParaRPr lang="nl-NL" sz="2400" b="1" dirty="0" smtClean="0"/>
          </a:p>
          <a:p>
            <a:r>
              <a:rPr lang="nl-NL" sz="2300" b="1" dirty="0" err="1" smtClean="0"/>
              <a:t>Deforestation</a:t>
            </a:r>
            <a:r>
              <a:rPr lang="nl-NL" sz="2300" b="1" dirty="0" smtClean="0"/>
              <a:t> </a:t>
            </a:r>
            <a:r>
              <a:rPr lang="nl-NL" sz="2300" b="1" dirty="0" err="1" smtClean="0"/>
              <a:t>Regulation</a:t>
            </a:r>
            <a:endParaRPr lang="nl-NL" sz="2400" dirty="0" smtClean="0"/>
          </a:p>
          <a:p>
            <a:r>
              <a:rPr lang="nl-NL" sz="2400" b="1" dirty="0" err="1" smtClean="0"/>
              <a:t>Forced</a:t>
            </a:r>
            <a:r>
              <a:rPr lang="nl-NL" sz="2400" b="1" dirty="0" smtClean="0"/>
              <a:t> Labour </a:t>
            </a:r>
            <a:r>
              <a:rPr lang="nl-NL" sz="2400" b="1" dirty="0" err="1" smtClean="0"/>
              <a:t>Regulation</a:t>
            </a:r>
            <a:r>
              <a:rPr lang="nl-NL" sz="2400" dirty="0"/>
              <a:t> </a:t>
            </a:r>
            <a:r>
              <a:rPr lang="nl-NL" sz="2400" dirty="0" smtClean="0"/>
              <a:t>(?) </a:t>
            </a:r>
            <a:endParaRPr lang="en-US" sz="2400" dirty="0"/>
          </a:p>
          <a:p>
            <a:endParaRPr lang="nl-NL" sz="2300" dirty="0"/>
          </a:p>
          <a:p>
            <a:pPr marL="0" indent="0">
              <a:buNone/>
            </a:pPr>
            <a:r>
              <a:rPr lang="nl-NL" sz="2300" b="1" dirty="0" smtClean="0"/>
              <a:t>Nationale HRDD wetgeving in FRA, DUI, NOO en in NL?</a:t>
            </a:r>
          </a:p>
          <a:p>
            <a:pPr marL="0" indent="0">
              <a:buNone/>
            </a:pPr>
            <a:endParaRPr lang="nl-NL" sz="2300" dirty="0" smtClean="0"/>
          </a:p>
          <a:p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914599" y="2780928"/>
            <a:ext cx="914400" cy="8423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739769" y="1693188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8881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Human </a:t>
            </a:r>
            <a:r>
              <a:rPr lang="nl-NL" dirty="0" err="1" smtClean="0"/>
              <a:t>Rights</a:t>
            </a:r>
            <a:r>
              <a:rPr lang="nl-NL" dirty="0" smtClean="0"/>
              <a:t> </a:t>
            </a:r>
            <a:r>
              <a:rPr lang="nl-NL" dirty="0" err="1" smtClean="0"/>
              <a:t>Due</a:t>
            </a:r>
            <a:r>
              <a:rPr lang="nl-NL" dirty="0" smtClean="0"/>
              <a:t> Diligence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5</a:t>
            </a:fld>
            <a:endParaRPr lang="nl-NL"/>
          </a:p>
        </p:txBody>
      </p:sp>
      <p:grpSp>
        <p:nvGrpSpPr>
          <p:cNvPr id="5" name="Group 52"/>
          <p:cNvGrpSpPr/>
          <p:nvPr/>
        </p:nvGrpSpPr>
        <p:grpSpPr>
          <a:xfrm>
            <a:off x="4747279" y="2494081"/>
            <a:ext cx="2088000" cy="2086644"/>
            <a:chOff x="5042554" y="2427406"/>
            <a:chExt cx="2088000" cy="2086644"/>
          </a:xfrm>
        </p:grpSpPr>
        <p:sp>
          <p:nvSpPr>
            <p:cNvPr id="6" name="Oval 49"/>
            <p:cNvSpPr/>
            <p:nvPr/>
          </p:nvSpPr>
          <p:spPr>
            <a:xfrm>
              <a:off x="5042554" y="2427406"/>
              <a:ext cx="2088000" cy="2086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 anchor="ctr" anchorCtr="1"/>
            <a:lstStyle/>
            <a:p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173751" y="2783177"/>
              <a:ext cx="1838364" cy="1586973"/>
            </a:xfrm>
            <a:prstGeom prst="rect">
              <a:avLst/>
            </a:prstGeom>
          </p:spPr>
          <p:txBody>
            <a:bodyPr vert="horz" wrap="square" lIns="0" tIns="80645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400"/>
                </a:spcBef>
              </a:pPr>
              <a:endParaRPr sz="1500" dirty="0">
                <a:latin typeface="Calibri"/>
                <a:cs typeface="Calibri"/>
              </a:endParaRPr>
            </a:p>
            <a:p>
              <a:pPr marL="73025" marR="86995" indent="20955" algn="ctr">
                <a:lnSpc>
                  <a:spcPct val="90000"/>
                </a:lnSpc>
                <a:spcBef>
                  <a:spcPts val="400"/>
                </a:spcBef>
              </a:pPr>
              <a:r>
                <a:rPr sz="1500" b="1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EMBED  </a:t>
              </a:r>
              <a:r>
                <a:rPr sz="1500" b="1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RESPONSIBLE 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BUSINESS</a:t>
              </a:r>
              <a:r>
                <a:rPr sz="1500" b="1" spc="-9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CONDUCT </a:t>
              </a:r>
              <a:r>
                <a:rPr lang="en-GB"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500" spc="-2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NTO </a:t>
              </a:r>
              <a:r>
                <a:rPr sz="1500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POLICIES</a:t>
              </a:r>
              <a:r>
                <a:rPr sz="1500" spc="-7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1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&amp;</a:t>
              </a:r>
              <a:r>
                <a:rPr lang="en-GB" sz="1500" dirty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sz="1500" spc="-6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MANAGEMENT</a:t>
              </a:r>
              <a:r>
                <a:rPr sz="1500" spc="-7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SYSTEMS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47"/>
            <p:cNvSpPr/>
            <p:nvPr/>
          </p:nvSpPr>
          <p:spPr>
            <a:xfrm>
              <a:off x="5862958" y="2580710"/>
              <a:ext cx="468000" cy="468000"/>
            </a:xfrm>
            <a:prstGeom prst="ellipse">
              <a:avLst/>
            </a:prstGeom>
            <a:solidFill>
              <a:srgbClr val="98A7D2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1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61"/>
          <p:cNvGrpSpPr/>
          <p:nvPr/>
        </p:nvGrpSpPr>
        <p:grpSpPr>
          <a:xfrm>
            <a:off x="8654862" y="2491781"/>
            <a:ext cx="2566738" cy="1827057"/>
            <a:chOff x="8950137" y="2425106"/>
            <a:chExt cx="2566738" cy="1827057"/>
          </a:xfrm>
        </p:grpSpPr>
        <p:sp>
          <p:nvSpPr>
            <p:cNvPr id="10" name="object 8"/>
            <p:cNvSpPr txBox="1"/>
            <p:nvPr/>
          </p:nvSpPr>
          <p:spPr>
            <a:xfrm>
              <a:off x="9646515" y="3398724"/>
              <a:ext cx="1870360" cy="853439"/>
            </a:xfrm>
            <a:prstGeom prst="rect">
              <a:avLst/>
            </a:prstGeom>
          </p:spPr>
          <p:txBody>
            <a:bodyPr vert="horz" wrap="square" lIns="0" tIns="22225" rIns="0" bIns="0" rtlCol="0">
              <a:spAutoFit/>
            </a:bodyPr>
            <a:lstStyle/>
            <a:p>
              <a:pPr marL="207645" marR="83820" indent="-195580">
                <a:lnSpc>
                  <a:spcPct val="90000"/>
                </a:lnSpc>
                <a:spcBef>
                  <a:spcPts val="300"/>
                </a:spcBef>
                <a:tabLst>
                  <a:tab pos="207645" algn="l"/>
                </a:tabLst>
              </a:pPr>
              <a:r>
                <a:rPr sz="1500" b="1" spc="25" dirty="0" smtClea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	</a:t>
              </a:r>
              <a: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PROVIDE FOR or C</a:t>
              </a:r>
              <a:r>
                <a:rPr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OOPERATE</a:t>
              </a:r>
              <a: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sz="1500" spc="-3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IN </a:t>
              </a:r>
              <a:r>
                <a:rPr sz="1500" spc="-60" dirty="0">
                  <a:latin typeface="Calibri" panose="020F0502020204030204" pitchFamily="34" charset="0"/>
                  <a:cs typeface="Calibri" panose="020F0502020204030204" pitchFamily="34" charset="0"/>
                </a:rPr>
                <a:t>REMEDIATION  </a:t>
              </a:r>
              <a:r>
                <a:rPr sz="1500" spc="-45" dirty="0">
                  <a:latin typeface="Calibri" panose="020F0502020204030204" pitchFamily="34" charset="0"/>
                  <a:cs typeface="Calibri" panose="020F0502020204030204" pitchFamily="34" charset="0"/>
                </a:rPr>
                <a:t>WHEN</a:t>
              </a:r>
              <a:r>
                <a:rPr sz="1500" spc="-85" dirty="0">
                  <a:latin typeface="Calibri" panose="020F0502020204030204" pitchFamily="34" charset="0"/>
                  <a:cs typeface="Calibri" panose="020F0502020204030204" pitchFamily="34" charset="0"/>
                </a:rPr>
                <a:t> APPROPRIATE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44"/>
            <p:cNvSpPr/>
            <p:nvPr/>
          </p:nvSpPr>
          <p:spPr>
            <a:xfrm>
              <a:off x="9034242" y="3537174"/>
              <a:ext cx="468000" cy="468000"/>
            </a:xfrm>
            <a:prstGeom prst="ellipse">
              <a:avLst/>
            </a:prstGeom>
            <a:solidFill>
              <a:srgbClr val="867FA6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6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 58"/>
            <p:cNvGrpSpPr/>
            <p:nvPr/>
          </p:nvGrpSpPr>
          <p:grpSpPr>
            <a:xfrm>
              <a:off x="8950137" y="2425106"/>
              <a:ext cx="590248" cy="860474"/>
              <a:chOff x="9163201" y="2314575"/>
              <a:chExt cx="590248" cy="860474"/>
            </a:xfrm>
          </p:grpSpPr>
          <p:cxnSp>
            <p:nvCxnSpPr>
              <p:cNvPr id="13" name="Straight Arrow Connector 54"/>
              <p:cNvCxnSpPr/>
              <p:nvPr/>
            </p:nvCxnSpPr>
            <p:spPr>
              <a:xfrm>
                <a:off x="9458325" y="2314575"/>
                <a:ext cx="0" cy="612000"/>
              </a:xfrm>
              <a:prstGeom prst="straightConnector1">
                <a:avLst/>
              </a:prstGeom>
              <a:ln w="114300">
                <a:solidFill>
                  <a:srgbClr val="867FA6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Down Arrow 55"/>
              <p:cNvSpPr/>
              <p:nvPr/>
            </p:nvSpPr>
            <p:spPr>
              <a:xfrm>
                <a:off x="9163201" y="2882352"/>
                <a:ext cx="590248" cy="292697"/>
              </a:xfrm>
              <a:prstGeom prst="downArrow">
                <a:avLst>
                  <a:gd name="adj1" fmla="val 50000"/>
                  <a:gd name="adj2" fmla="val 110379"/>
                </a:avLst>
              </a:prstGeom>
              <a:solidFill>
                <a:srgbClr val="867FA6"/>
              </a:solidFill>
              <a:ln>
                <a:solidFill>
                  <a:srgbClr val="867F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oup 66"/>
          <p:cNvGrpSpPr/>
          <p:nvPr/>
        </p:nvGrpSpPr>
        <p:grpSpPr>
          <a:xfrm>
            <a:off x="3541279" y="1287403"/>
            <a:ext cx="7257883" cy="4500000"/>
            <a:chOff x="3836554" y="1220728"/>
            <a:chExt cx="7257883" cy="4500000"/>
          </a:xfrm>
        </p:grpSpPr>
        <p:sp>
          <p:nvSpPr>
            <p:cNvPr id="16" name="Oval 67"/>
            <p:cNvSpPr/>
            <p:nvPr/>
          </p:nvSpPr>
          <p:spPr>
            <a:xfrm>
              <a:off x="3836554" y="1220728"/>
              <a:ext cx="4500000" cy="4500000"/>
            </a:xfrm>
            <a:prstGeom prst="ellipse">
              <a:avLst/>
            </a:prstGeom>
            <a:noFill/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68"/>
            <p:cNvGrpSpPr/>
            <p:nvPr/>
          </p:nvGrpSpPr>
          <p:grpSpPr>
            <a:xfrm>
              <a:off x="6347586" y="1442664"/>
              <a:ext cx="4746851" cy="2501736"/>
              <a:chOff x="6347586" y="1442664"/>
              <a:chExt cx="4746851" cy="2501736"/>
            </a:xfrm>
          </p:grpSpPr>
          <p:sp>
            <p:nvSpPr>
              <p:cNvPr id="18" name="object 2"/>
              <p:cNvSpPr txBox="1"/>
              <p:nvPr/>
            </p:nvSpPr>
            <p:spPr>
              <a:xfrm>
                <a:off x="8299872" y="1442664"/>
                <a:ext cx="2794565" cy="856645"/>
              </a:xfrm>
              <a:prstGeom prst="rect">
                <a:avLst/>
              </a:prstGeom>
            </p:spPr>
            <p:txBody>
              <a:bodyPr vert="horz" wrap="square" lIns="0" tIns="25400" rIns="0" bIns="0" rtlCol="0">
                <a:spAutoFit/>
              </a:bodyPr>
              <a:lstStyle/>
              <a:p>
                <a:pPr marL="12700" marR="452120">
                  <a:lnSpc>
                    <a:spcPct val="90000"/>
                  </a:lnSpc>
                  <a:spcBef>
                    <a:spcPts val="300"/>
                  </a:spcBef>
                </a:pPr>
                <a:r>
                  <a:rPr sz="1500" b="1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IDENTIFY </a:t>
                </a:r>
                <a:r>
                  <a:rPr sz="1500" b="1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&amp;</a:t>
                </a:r>
                <a:r>
                  <a:rPr sz="1500" b="1" spc="-14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1500" b="1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ASSESS  </a:t>
                </a:r>
                <a:r>
                  <a:rPr lang="en-GB" sz="1500" b="1" spc="-1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GB" sz="1500" b="1" spc="-1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sz="1500" b="1" spc="-2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ADVERSE</a:t>
                </a:r>
                <a:r>
                  <a:rPr sz="1500" b="1" spc="-8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IMPACTS</a:t>
                </a:r>
                <a:r>
                  <a:rPr lang="en-GB"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GB"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sz="1500" spc="-3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 </a:t>
                </a:r>
                <a:r>
                  <a:rPr sz="1500"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OPERATIONS, </a:t>
                </a:r>
                <a:r>
                  <a:rPr sz="15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SUPPLY </a:t>
                </a:r>
                <a:r>
                  <a:rPr sz="1500" spc="-5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CHAINS  </a:t>
                </a:r>
                <a:r>
                  <a:rPr sz="15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&amp; </a:t>
                </a:r>
                <a:r>
                  <a:rPr sz="1500" spc="-85" dirty="0">
                    <a:latin typeface="Calibri" panose="020F0502020204030204" pitchFamily="34" charset="0"/>
                    <a:cs typeface="Calibri" panose="020F0502020204030204" pitchFamily="34" charset="0"/>
                  </a:rPr>
                  <a:t>BUSINESS</a:t>
                </a:r>
                <a:r>
                  <a:rPr sz="1500" spc="-8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500" spc="-8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sz="1500" spc="-7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ELATIONSHIPS</a:t>
                </a:r>
                <a:endParaRPr sz="15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70"/>
              <p:cNvSpPr/>
              <p:nvPr/>
            </p:nvSpPr>
            <p:spPr>
              <a:xfrm>
                <a:off x="7470395" y="1639735"/>
                <a:ext cx="468000" cy="468000"/>
              </a:xfrm>
              <a:prstGeom prst="ellipse">
                <a:avLst/>
              </a:prstGeom>
              <a:solidFill>
                <a:srgbClr val="D3805B"/>
              </a:solidFill>
            </p:spPr>
            <p:txBody>
              <a:bodyPr wrap="square" lIns="0" tIns="0" rIns="0" bIns="0" rtlCol="0" anchor="ctr" anchorCtr="1"/>
              <a:lstStyle/>
              <a:p>
                <a:r>
                  <a:rPr lang="en-GB" sz="2000" b="1" dirty="0" smtClean="0">
                    <a:solidFill>
                      <a:schemeClr val="bg1"/>
                    </a:solidFill>
                  </a:rPr>
                  <a:t>2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43"/>
              <p:cNvSpPr>
                <a:spLocks/>
              </p:cNvSpPr>
              <p:nvPr/>
            </p:nvSpPr>
            <p:spPr bwMode="gray">
              <a:xfrm>
                <a:off x="6347586" y="1624400"/>
                <a:ext cx="1887767" cy="2320000"/>
              </a:xfrm>
              <a:custGeom>
                <a:avLst/>
                <a:gdLst>
                  <a:gd name="T0" fmla="*/ 2147483647 w 293"/>
                  <a:gd name="T1" fmla="*/ 2147483647 h 360"/>
                  <a:gd name="T2" fmla="*/ 2147483647 w 293"/>
                  <a:gd name="T3" fmla="*/ 0 h 360"/>
                  <a:gd name="T4" fmla="*/ 2147483647 w 293"/>
                  <a:gd name="T5" fmla="*/ 2147483647 h 360"/>
                  <a:gd name="T6" fmla="*/ 0 w 293"/>
                  <a:gd name="T7" fmla="*/ 2147483647 h 360"/>
                  <a:gd name="T8" fmla="*/ 2147483647 w 293"/>
                  <a:gd name="T9" fmla="*/ 2147483647 h 360"/>
                  <a:gd name="T10" fmla="*/ 2147483647 w 293"/>
                  <a:gd name="T11" fmla="*/ 2147483647 h 360"/>
                  <a:gd name="T12" fmla="*/ 2147483647 w 293"/>
                  <a:gd name="T13" fmla="*/ 2147483647 h 360"/>
                  <a:gd name="T14" fmla="*/ 2147483647 w 293"/>
                  <a:gd name="T15" fmla="*/ 2147483647 h 360"/>
                  <a:gd name="T16" fmla="*/ 2147483647 w 293"/>
                  <a:gd name="T17" fmla="*/ 2147483647 h 360"/>
                  <a:gd name="T18" fmla="*/ 2147483647 w 293"/>
                  <a:gd name="T19" fmla="*/ 2147483647 h 3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3"/>
                  <a:gd name="T31" fmla="*/ 0 h 360"/>
                  <a:gd name="T32" fmla="*/ 293 w 293"/>
                  <a:gd name="T33" fmla="*/ 360 h 3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3" h="360">
                    <a:moveTo>
                      <a:pt x="251" y="281"/>
                    </a:moveTo>
                    <a:cubicBezTo>
                      <a:pt x="247" y="140"/>
                      <a:pt x="143" y="23"/>
                      <a:pt x="8" y="0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17" y="111"/>
                      <a:pt x="35" y="118"/>
                      <a:pt x="51" y="127"/>
                    </a:cubicBezTo>
                    <a:cubicBezTo>
                      <a:pt x="108" y="160"/>
                      <a:pt x="141" y="219"/>
                      <a:pt x="144" y="281"/>
                    </a:cubicBezTo>
                    <a:cubicBezTo>
                      <a:pt x="102" y="281"/>
                      <a:pt x="102" y="281"/>
                      <a:pt x="102" y="281"/>
                    </a:cubicBezTo>
                    <a:cubicBezTo>
                      <a:pt x="198" y="360"/>
                      <a:pt x="198" y="360"/>
                      <a:pt x="198" y="360"/>
                    </a:cubicBezTo>
                    <a:cubicBezTo>
                      <a:pt x="293" y="281"/>
                      <a:pt x="293" y="281"/>
                      <a:pt x="293" y="281"/>
                    </a:cubicBezTo>
                    <a:lnTo>
                      <a:pt x="251" y="281"/>
                    </a:lnTo>
                    <a:close/>
                  </a:path>
                </a:pathLst>
              </a:custGeom>
              <a:solidFill>
                <a:srgbClr val="D3805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Group 62"/>
          <p:cNvGrpSpPr/>
          <p:nvPr/>
        </p:nvGrpSpPr>
        <p:grpSpPr>
          <a:xfrm>
            <a:off x="5315944" y="3815521"/>
            <a:ext cx="4085936" cy="2027282"/>
            <a:chOff x="5611219" y="3748846"/>
            <a:chExt cx="4085936" cy="2027282"/>
          </a:xfrm>
        </p:grpSpPr>
        <p:sp>
          <p:nvSpPr>
            <p:cNvPr id="22" name="object 20"/>
            <p:cNvSpPr txBox="1"/>
            <p:nvPr/>
          </p:nvSpPr>
          <p:spPr>
            <a:xfrm>
              <a:off x="8311585" y="4855363"/>
              <a:ext cx="1385570" cy="9207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3335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25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-15" dirty="0">
                  <a:latin typeface="Calibri" panose="020F0502020204030204" pitchFamily="34" charset="0"/>
                  <a:cs typeface="Calibri" panose="020F0502020204030204" pitchFamily="34" charset="0"/>
                </a:rPr>
                <a:t>CEASE,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PREVENT </a:t>
              </a:r>
              <a:r>
                <a:rPr sz="1500" b="1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OR</a:t>
              </a:r>
              <a:r>
                <a:rPr sz="1500" b="1" spc="-15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b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MITIGATE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>
                <a:lnSpc>
                  <a:spcPct val="90000"/>
                </a:lnSpc>
                <a:spcBef>
                  <a:spcPts val="300"/>
                </a:spcBef>
              </a:pPr>
              <a:r>
                <a:rPr sz="1500" spc="-85" dirty="0">
                  <a:latin typeface="Calibri" panose="020F0502020204030204" pitchFamily="34" charset="0"/>
                  <a:cs typeface="Calibri" panose="020F0502020204030204" pitchFamily="34" charset="0"/>
                </a:rPr>
                <a:t>ADVERSE</a:t>
              </a:r>
              <a:r>
                <a:rPr sz="1500" spc="-5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65" dirty="0">
                  <a:latin typeface="Calibri" panose="020F0502020204030204" pitchFamily="34" charset="0"/>
                  <a:cs typeface="Calibri" panose="020F0502020204030204" pitchFamily="34" charset="0"/>
                </a:rPr>
                <a:t>IMPACTS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45"/>
            <p:cNvSpPr/>
            <p:nvPr/>
          </p:nvSpPr>
          <p:spPr>
            <a:xfrm>
              <a:off x="7470395" y="4797840"/>
              <a:ext cx="468000" cy="468000"/>
            </a:xfrm>
            <a:prstGeom prst="ellipse">
              <a:avLst/>
            </a:prstGeom>
            <a:solidFill>
              <a:srgbClr val="88BBC8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3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42"/>
            <p:cNvSpPr>
              <a:spLocks/>
            </p:cNvSpPr>
            <p:nvPr/>
          </p:nvSpPr>
          <p:spPr bwMode="gray">
            <a:xfrm>
              <a:off x="5611219" y="3748846"/>
              <a:ext cx="2329587" cy="1888888"/>
            </a:xfrm>
            <a:custGeom>
              <a:avLst/>
              <a:gdLst>
                <a:gd name="T0" fmla="*/ 2147483647 w 361"/>
                <a:gd name="T1" fmla="*/ 2147483647 h 293"/>
                <a:gd name="T2" fmla="*/ 2147483647 w 361"/>
                <a:gd name="T3" fmla="*/ 2147483647 h 293"/>
                <a:gd name="T4" fmla="*/ 2147483647 w 361"/>
                <a:gd name="T5" fmla="*/ 0 h 293"/>
                <a:gd name="T6" fmla="*/ 2147483647 w 361"/>
                <a:gd name="T7" fmla="*/ 2147483647 h 293"/>
                <a:gd name="T8" fmla="*/ 2147483647 w 361"/>
                <a:gd name="T9" fmla="*/ 2147483647 h 293"/>
                <a:gd name="T10" fmla="*/ 2147483647 w 361"/>
                <a:gd name="T11" fmla="*/ 2147483647 h 293"/>
                <a:gd name="T12" fmla="*/ 0 w 361"/>
                <a:gd name="T13" fmla="*/ 2147483647 h 293"/>
                <a:gd name="T14" fmla="*/ 2147483647 w 361"/>
                <a:gd name="T15" fmla="*/ 2147483647 h 293"/>
                <a:gd name="T16" fmla="*/ 2147483647 w 361"/>
                <a:gd name="T17" fmla="*/ 2147483647 h 293"/>
                <a:gd name="T18" fmla="*/ 2147483647 w 361"/>
                <a:gd name="T19" fmla="*/ 2147483647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3"/>
                <a:gd name="T32" fmla="*/ 361 w 361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3">
                  <a:moveTo>
                    <a:pt x="361" y="8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49" y="18"/>
                    <a:pt x="243" y="35"/>
                    <a:pt x="233" y="51"/>
                  </a:cubicBezTo>
                  <a:cubicBezTo>
                    <a:pt x="200" y="109"/>
                    <a:pt x="141" y="142"/>
                    <a:pt x="79" y="144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79" y="293"/>
                    <a:pt x="79" y="293"/>
                    <a:pt x="79" y="293"/>
                  </a:cubicBezTo>
                  <a:cubicBezTo>
                    <a:pt x="79" y="251"/>
                    <a:pt x="79" y="251"/>
                    <a:pt x="79" y="251"/>
                  </a:cubicBezTo>
                  <a:cubicBezTo>
                    <a:pt x="221" y="248"/>
                    <a:pt x="338" y="144"/>
                    <a:pt x="361" y="8"/>
                  </a:cubicBezTo>
                  <a:close/>
                </a:path>
              </a:pathLst>
            </a:custGeom>
            <a:solidFill>
              <a:srgbClr val="88BBC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63"/>
          <p:cNvGrpSpPr/>
          <p:nvPr/>
        </p:nvGrpSpPr>
        <p:grpSpPr>
          <a:xfrm>
            <a:off x="1944486" y="3077743"/>
            <a:ext cx="3576746" cy="2682066"/>
            <a:chOff x="2239761" y="3011068"/>
            <a:chExt cx="3576746" cy="2682066"/>
          </a:xfrm>
        </p:grpSpPr>
        <p:sp>
          <p:nvSpPr>
            <p:cNvPr id="26" name="object 24"/>
            <p:cNvSpPr txBox="1"/>
            <p:nvPr/>
          </p:nvSpPr>
          <p:spPr>
            <a:xfrm>
              <a:off x="2239761" y="4810841"/>
              <a:ext cx="1590282" cy="88229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25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 marR="20955" indent="440055" algn="r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TR</a:t>
              </a:r>
              <a:r>
                <a:rPr sz="1500" b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sz="1500" b="1" spc="-5" dirty="0">
                  <a:latin typeface="Calibri" panose="020F0502020204030204" pitchFamily="34" charset="0"/>
                  <a:cs typeface="Calibri" panose="020F0502020204030204" pitchFamily="34" charset="0"/>
                </a:rPr>
                <a:t>K  </a:t>
              </a:r>
              <a:r>
                <a:rPr sz="1500" spc="-4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IM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sz="1500" spc="-5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</a:t>
              </a:r>
              <a:r>
                <a:rPr sz="1500" spc="-12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sz="1500" spc="-5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ME</a:t>
              </a:r>
              <a:r>
                <a:rPr sz="1500" spc="-1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sz="1500" spc="-1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sz="1500" spc="-7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AT</a:t>
              </a:r>
              <a:r>
                <a:rPr sz="1500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  <a:r>
                <a:rPr sz="1500" spc="-1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 </a:t>
              </a:r>
              <a:r>
                <a:rPr sz="1500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AND</a:t>
              </a:r>
              <a:r>
                <a:rPr sz="1500" spc="-114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1500" spc="-1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RESULTS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48"/>
            <p:cNvSpPr/>
            <p:nvPr/>
          </p:nvSpPr>
          <p:spPr>
            <a:xfrm>
              <a:off x="4172747" y="4796005"/>
              <a:ext cx="468000" cy="468000"/>
            </a:xfrm>
            <a:prstGeom prst="ellipse">
              <a:avLst/>
            </a:prstGeom>
            <a:solidFill>
              <a:srgbClr val="BE5F75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4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44"/>
            <p:cNvSpPr>
              <a:spLocks/>
            </p:cNvSpPr>
            <p:nvPr/>
          </p:nvSpPr>
          <p:spPr bwMode="gray">
            <a:xfrm>
              <a:off x="3915351" y="3011068"/>
              <a:ext cx="1901156" cy="2333331"/>
            </a:xfrm>
            <a:custGeom>
              <a:avLst/>
              <a:gdLst>
                <a:gd name="T0" fmla="*/ 2147483647 w 295"/>
                <a:gd name="T1" fmla="*/ 2147483647 h 361"/>
                <a:gd name="T2" fmla="*/ 2147483647 w 295"/>
                <a:gd name="T3" fmla="*/ 2147483647 h 361"/>
                <a:gd name="T4" fmla="*/ 2147483647 w 295"/>
                <a:gd name="T5" fmla="*/ 2147483647 h 361"/>
                <a:gd name="T6" fmla="*/ 2147483647 w 295"/>
                <a:gd name="T7" fmla="*/ 2147483647 h 361"/>
                <a:gd name="T8" fmla="*/ 2147483647 w 295"/>
                <a:gd name="T9" fmla="*/ 0 h 361"/>
                <a:gd name="T10" fmla="*/ 0 w 295"/>
                <a:gd name="T11" fmla="*/ 2147483647 h 361"/>
                <a:gd name="T12" fmla="*/ 2147483647 w 295"/>
                <a:gd name="T13" fmla="*/ 2147483647 h 361"/>
                <a:gd name="T14" fmla="*/ 2147483647 w 295"/>
                <a:gd name="T15" fmla="*/ 2147483647 h 361"/>
                <a:gd name="T16" fmla="*/ 2147483647 w 295"/>
                <a:gd name="T17" fmla="*/ 2147483647 h 361"/>
                <a:gd name="T18" fmla="*/ 2147483647 w 295"/>
                <a:gd name="T19" fmla="*/ 2147483647 h 3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"/>
                <a:gd name="T31" fmla="*/ 0 h 361"/>
                <a:gd name="T32" fmla="*/ 295 w 295"/>
                <a:gd name="T33" fmla="*/ 361 h 3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" h="361">
                  <a:moveTo>
                    <a:pt x="295" y="254"/>
                  </a:moveTo>
                  <a:cubicBezTo>
                    <a:pt x="277" y="250"/>
                    <a:pt x="259" y="243"/>
                    <a:pt x="242" y="233"/>
                  </a:cubicBezTo>
                  <a:cubicBezTo>
                    <a:pt x="185" y="200"/>
                    <a:pt x="152" y="141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6" y="220"/>
                    <a:pt x="148" y="336"/>
                    <a:pt x="283" y="361"/>
                  </a:cubicBezTo>
                  <a:cubicBezTo>
                    <a:pt x="245" y="315"/>
                    <a:pt x="245" y="315"/>
                    <a:pt x="245" y="315"/>
                  </a:cubicBezTo>
                  <a:lnTo>
                    <a:pt x="295" y="254"/>
                  </a:lnTo>
                  <a:close/>
                </a:path>
              </a:pathLst>
            </a:custGeom>
            <a:solidFill>
              <a:srgbClr val="BE5F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64"/>
          <p:cNvGrpSpPr/>
          <p:nvPr/>
        </p:nvGrpSpPr>
        <p:grpSpPr>
          <a:xfrm>
            <a:off x="2030895" y="1384409"/>
            <a:ext cx="4213315" cy="1911111"/>
            <a:chOff x="2326170" y="1317734"/>
            <a:chExt cx="4213315" cy="1911111"/>
          </a:xfrm>
        </p:grpSpPr>
        <p:sp>
          <p:nvSpPr>
            <p:cNvPr id="30" name="object 22"/>
            <p:cNvSpPr txBox="1"/>
            <p:nvPr/>
          </p:nvSpPr>
          <p:spPr>
            <a:xfrm>
              <a:off x="2326170" y="1519080"/>
              <a:ext cx="1552167" cy="950901"/>
            </a:xfrm>
            <a:prstGeom prst="rect">
              <a:avLst/>
            </a:prstGeom>
          </p:spPr>
          <p:txBody>
            <a:bodyPr vert="horz" wrap="square" lIns="0" tIns="80645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spcBef>
                  <a:spcPts val="400"/>
                </a:spcBef>
                <a:defRPr sz="1400">
                  <a:latin typeface="Calibri"/>
                  <a:cs typeface="Calibri"/>
                </a:defRPr>
              </a:lvl1pPr>
            </a:lstStyle>
            <a:p>
              <a:pPr algn="r">
                <a:spcBef>
                  <a:spcPts val="300"/>
                </a:spcBef>
              </a:pPr>
              <a:r>
                <a:rPr sz="15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COMMUNICATE</a:t>
              </a:r>
              <a:r>
                <a:rPr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 HOW IMPACTS </a:t>
              </a:r>
              <a:r>
                <a:rPr sz="15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ARE </a:t>
              </a:r>
              <a:r>
                <a:rPr sz="1500" dirty="0">
                  <a:latin typeface="Calibri" panose="020F0502020204030204" pitchFamily="34" charset="0"/>
                  <a:cs typeface="Calibri" panose="020F0502020204030204" pitchFamily="34" charset="0"/>
                </a:rPr>
                <a:t>ADDRESSED</a:t>
              </a:r>
            </a:p>
            <a:p>
              <a:pPr>
                <a:spcBef>
                  <a:spcPts val="300"/>
                </a:spcBef>
              </a:pP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43"/>
            <p:cNvSpPr/>
            <p:nvPr/>
          </p:nvSpPr>
          <p:spPr>
            <a:xfrm>
              <a:off x="4256449" y="1640427"/>
              <a:ext cx="468000" cy="46800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5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41"/>
            <p:cNvSpPr>
              <a:spLocks/>
            </p:cNvSpPr>
            <p:nvPr/>
          </p:nvSpPr>
          <p:spPr bwMode="gray">
            <a:xfrm>
              <a:off x="4209898" y="1317734"/>
              <a:ext cx="2329587" cy="1911111"/>
            </a:xfrm>
            <a:custGeom>
              <a:avLst/>
              <a:gdLst>
                <a:gd name="T0" fmla="*/ 2147483647 w 361"/>
                <a:gd name="T1" fmla="*/ 2147483647 h 296"/>
                <a:gd name="T2" fmla="*/ 2147483647 w 361"/>
                <a:gd name="T3" fmla="*/ 0 h 296"/>
                <a:gd name="T4" fmla="*/ 2147483647 w 361"/>
                <a:gd name="T5" fmla="*/ 2147483647 h 296"/>
                <a:gd name="T6" fmla="*/ 0 w 361"/>
                <a:gd name="T7" fmla="*/ 2147483647 h 296"/>
                <a:gd name="T8" fmla="*/ 2147483647 w 361"/>
                <a:gd name="T9" fmla="*/ 2147483647 h 296"/>
                <a:gd name="T10" fmla="*/ 2147483647 w 361"/>
                <a:gd name="T11" fmla="*/ 2147483647 h 296"/>
                <a:gd name="T12" fmla="*/ 2147483647 w 361"/>
                <a:gd name="T13" fmla="*/ 2147483647 h 296"/>
                <a:gd name="T14" fmla="*/ 2147483647 w 361"/>
                <a:gd name="T15" fmla="*/ 2147483647 h 296"/>
                <a:gd name="T16" fmla="*/ 2147483647 w 361"/>
                <a:gd name="T17" fmla="*/ 2147483647 h 296"/>
                <a:gd name="T18" fmla="*/ 2147483647 w 361"/>
                <a:gd name="T19" fmla="*/ 2147483647 h 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6"/>
                <a:gd name="T32" fmla="*/ 361 w 361"/>
                <a:gd name="T33" fmla="*/ 296 h 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6">
                  <a:moveTo>
                    <a:pt x="361" y="96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139" y="46"/>
                    <a:pt x="21" y="152"/>
                    <a:pt x="0" y="290"/>
                  </a:cubicBezTo>
                  <a:cubicBezTo>
                    <a:pt x="50" y="248"/>
                    <a:pt x="50" y="248"/>
                    <a:pt x="50" y="248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11" y="278"/>
                    <a:pt x="118" y="259"/>
                    <a:pt x="128" y="242"/>
                  </a:cubicBezTo>
                  <a:cubicBezTo>
                    <a:pt x="161" y="185"/>
                    <a:pt x="220" y="152"/>
                    <a:pt x="282" y="150"/>
                  </a:cubicBezTo>
                  <a:cubicBezTo>
                    <a:pt x="282" y="191"/>
                    <a:pt x="282" y="191"/>
                    <a:pt x="282" y="191"/>
                  </a:cubicBezTo>
                  <a:lnTo>
                    <a:pt x="361" y="96"/>
                  </a:lnTo>
                  <a:close/>
                </a:path>
              </a:pathLst>
            </a:custGeom>
            <a:solidFill>
              <a:srgbClr val="94C43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877589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 1 </a:t>
            </a:r>
            <a:r>
              <a:rPr lang="mr-IN" dirty="0" smtClean="0"/>
              <a:t>–</a:t>
            </a:r>
            <a:r>
              <a:rPr lang="nl-NL" dirty="0" smtClean="0"/>
              <a:t> integreren van MVO in bedrijfsvoering en managementsystemen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NL" sz="2500" dirty="0" smtClean="0"/>
          </a:p>
          <a:p>
            <a:pPr marL="0" indent="0">
              <a:buNone/>
            </a:pPr>
            <a:r>
              <a:rPr lang="nl-NL" sz="2500" dirty="0" smtClean="0"/>
              <a:t>Het opstellen en publiceren van beleid voor MVO-thema’s, waaruit blijkt dat de onderneming zich hieraan committeert en hoe het HRDD in de praktijk toepast.</a:t>
            </a:r>
          </a:p>
          <a:p>
            <a:pPr>
              <a:lnSpc>
                <a:spcPct val="120000"/>
              </a:lnSpc>
            </a:pPr>
            <a:r>
              <a:rPr lang="nl-NL" sz="2500" i="1" dirty="0" smtClean="0"/>
              <a:t>Aantoonbaar toetsen en actualiseren van dit beleid. </a:t>
            </a:r>
          </a:p>
          <a:p>
            <a:pPr>
              <a:lnSpc>
                <a:spcPct val="120000"/>
              </a:lnSpc>
            </a:pPr>
            <a:r>
              <a:rPr lang="nl-NL" sz="2500" i="1" dirty="0" smtClean="0"/>
              <a:t>Het communiceren van het beleid door de gehele onderneming (voorlichting, trainingen, </a:t>
            </a:r>
            <a:r>
              <a:rPr lang="nl-NL" sz="2500" i="1" dirty="0" smtClean="0"/>
              <a:t>ve</a:t>
            </a:r>
            <a:r>
              <a:rPr lang="nl-NL" sz="2500" i="1" dirty="0" smtClean="0"/>
              <a:t>rtalen in lokale talen).</a:t>
            </a:r>
          </a:p>
          <a:p>
            <a:pPr>
              <a:lnSpc>
                <a:spcPct val="120000"/>
              </a:lnSpc>
            </a:pPr>
            <a:r>
              <a:rPr lang="nl-NL" sz="2500" i="1" dirty="0" smtClean="0"/>
              <a:t>Toezicht en verantwoordelijkheid voor HRDD/ MVO-beleid ook beleggen bij senior management, brede directieverantwoordelijkheid voor MVO.</a:t>
            </a:r>
          </a:p>
          <a:p>
            <a:pPr>
              <a:lnSpc>
                <a:spcPct val="120000"/>
              </a:lnSpc>
            </a:pPr>
            <a:r>
              <a:rPr lang="nl-NL" sz="2500" i="1" dirty="0" smtClean="0"/>
              <a:t>Ontwikkelen van stimulansen voor werknemers en bedrijfsonderdelen om te voldoen aan MVO-beleid.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764042" y="2563299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20608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2 </a:t>
            </a:r>
            <a:r>
              <a:rPr lang="mr-IN" dirty="0"/>
              <a:t>–</a:t>
            </a:r>
            <a:r>
              <a:rPr lang="nl-NL" dirty="0"/>
              <a:t> Identificeren en </a:t>
            </a:r>
            <a:r>
              <a:rPr lang="nl-NL" dirty="0" smtClean="0"/>
              <a:t>beoordelen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 fontScale="92500" lnSpcReduction="10000"/>
          </a:bodyPr>
          <a:lstStyle/>
          <a:p>
            <a:r>
              <a:rPr lang="nl-NL" sz="2500" dirty="0" smtClean="0"/>
              <a:t>In kaart brengen van activiteiten van alle zakelijke gebieden in de gehele keten.</a:t>
            </a:r>
          </a:p>
          <a:p>
            <a:endParaRPr lang="nl-NL" sz="2500" dirty="0" smtClean="0"/>
          </a:p>
          <a:p>
            <a:r>
              <a:rPr lang="nl-NL" sz="2500" dirty="0" smtClean="0"/>
              <a:t>Identificeren van mogelijke en daadwerkelijke risico’s (rapporten, relevante stakeholders, experts, vakbonden, etc.).</a:t>
            </a:r>
          </a:p>
          <a:p>
            <a:endParaRPr lang="nl-NL" sz="2500" dirty="0" smtClean="0"/>
          </a:p>
          <a:p>
            <a:r>
              <a:rPr lang="nl-NL" sz="2500" dirty="0" smtClean="0"/>
              <a:t>Prioriteren en beoordelen van risico’s aan de hand van ernst en waarschijnlijkheid (</a:t>
            </a:r>
            <a:r>
              <a:rPr lang="nl-NL" sz="2500" i="1" dirty="0" err="1" smtClean="0"/>
              <a:t>severity</a:t>
            </a:r>
            <a:r>
              <a:rPr lang="nl-NL" sz="2500" i="1" dirty="0" smtClean="0"/>
              <a:t> &amp; </a:t>
            </a:r>
            <a:r>
              <a:rPr lang="nl-NL" sz="2500" i="1" dirty="0" err="1" smtClean="0"/>
              <a:t>likelihood</a:t>
            </a:r>
            <a:r>
              <a:rPr lang="nl-NL" sz="2500" i="1" dirty="0" smtClean="0"/>
              <a:t>). </a:t>
            </a:r>
          </a:p>
          <a:p>
            <a:endParaRPr lang="nl-NL" sz="2500" i="1" dirty="0" smtClean="0"/>
          </a:p>
          <a:p>
            <a:r>
              <a:rPr lang="nl-NL" sz="2500" dirty="0" smtClean="0"/>
              <a:t>Ernst: aard, aantal, oplosbaarheid. </a:t>
            </a:r>
            <a:br>
              <a:rPr lang="nl-NL" sz="2500" dirty="0" smtClean="0"/>
            </a:br>
            <a:endParaRPr lang="nl-NL" sz="2500" dirty="0" smtClean="0"/>
          </a:p>
          <a:p>
            <a:r>
              <a:rPr lang="nl-NL" sz="2500" dirty="0" smtClean="0"/>
              <a:t>Waarschijnlijkheid: om wie gaat het, context, bedrijfsactiviteit, zakelijke relatie, mitigerende maatregelen.</a:t>
            </a:r>
            <a:br>
              <a:rPr lang="nl-NL" sz="2500" dirty="0" smtClean="0"/>
            </a:br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764042" y="2563299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08360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 3 </a:t>
            </a:r>
            <a:r>
              <a:rPr lang="mr-IN" dirty="0" smtClean="0"/>
              <a:t>–</a:t>
            </a:r>
            <a:r>
              <a:rPr lang="nl-NL" dirty="0" smtClean="0"/>
              <a:t> Stoppen, voorkomen en beperken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/>
          </a:bodyPr>
          <a:lstStyle/>
          <a:p>
            <a:r>
              <a:rPr lang="nl-NL" sz="2500" dirty="0" smtClean="0"/>
              <a:t>Actie ondernemen t.a.v. </a:t>
            </a:r>
            <a:r>
              <a:rPr lang="nl-NL" sz="2500" dirty="0" smtClean="0"/>
              <a:t>de meeste ernstige problemen.</a:t>
            </a:r>
            <a:r>
              <a:rPr lang="nl-NL" sz="2500" dirty="0"/>
              <a:t> </a:t>
            </a:r>
            <a:r>
              <a:rPr lang="nl-NL" sz="2500" dirty="0" smtClean="0"/>
              <a:t>Maar hoe/ wat precies?</a:t>
            </a:r>
          </a:p>
          <a:p>
            <a:endParaRPr lang="nl-NL" sz="2500" dirty="0" smtClean="0"/>
          </a:p>
          <a:p>
            <a:r>
              <a:rPr lang="nl-NL" sz="2500" dirty="0" smtClean="0"/>
              <a:t>Afhankelijk van de mate van verbondenheid van het bedrijf met de negatieve gevolgen:</a:t>
            </a:r>
          </a:p>
          <a:p>
            <a:pPr lvl="1"/>
            <a:r>
              <a:rPr lang="nl-NL" sz="2300" dirty="0" smtClean="0"/>
              <a:t>(Mogelijke) veroorzaker -&gt; voorkomen/ mitigeren </a:t>
            </a:r>
            <a:r>
              <a:rPr lang="nl-NL" sz="2300" b="1" dirty="0" smtClean="0"/>
              <a:t>en</a:t>
            </a:r>
            <a:r>
              <a:rPr lang="nl-NL" sz="2300" dirty="0" smtClean="0"/>
              <a:t> herstel maatregelen (</a:t>
            </a:r>
            <a:r>
              <a:rPr lang="nl-NL" sz="2300" dirty="0" err="1" smtClean="0"/>
              <a:t>remediation</a:t>
            </a:r>
            <a:r>
              <a:rPr lang="nl-NL" sz="2300" dirty="0" smtClean="0"/>
              <a:t>).</a:t>
            </a:r>
            <a:br>
              <a:rPr lang="nl-NL" sz="2300" dirty="0" smtClean="0"/>
            </a:br>
            <a:endParaRPr lang="nl-NL" sz="2300" dirty="0" smtClean="0"/>
          </a:p>
          <a:p>
            <a:pPr lvl="1"/>
            <a:r>
              <a:rPr lang="nl-NL" sz="2300" dirty="0" smtClean="0"/>
              <a:t>Bijgedragen -&gt; voorkomen/ mitigeren van zijn bijdrage </a:t>
            </a:r>
            <a:r>
              <a:rPr lang="nl-NL" sz="2300" b="1" dirty="0" smtClean="0"/>
              <a:t>en </a:t>
            </a:r>
            <a:r>
              <a:rPr lang="nl-NL" sz="2300" dirty="0" smtClean="0"/>
              <a:t>invloed gebruiken t.a.v. andere verantwoordelijke partijen </a:t>
            </a:r>
            <a:r>
              <a:rPr lang="nl-NL" sz="2300" b="1" dirty="0" smtClean="0"/>
              <a:t>en</a:t>
            </a:r>
            <a:r>
              <a:rPr lang="nl-NL" sz="2300" dirty="0" smtClean="0"/>
              <a:t> bijdragen aan herstel v.w.b. zijn deel.</a:t>
            </a:r>
            <a:br>
              <a:rPr lang="nl-NL" sz="2300" dirty="0" smtClean="0"/>
            </a:br>
            <a:endParaRPr lang="nl-NL" sz="2300" dirty="0" smtClean="0"/>
          </a:p>
          <a:p>
            <a:pPr lvl="1"/>
            <a:r>
              <a:rPr lang="nl-NL" sz="2300" dirty="0" smtClean="0"/>
              <a:t>Link met zakenrelatie in de keten -&gt; invloed gebruiken t.a.v. </a:t>
            </a:r>
            <a:r>
              <a:rPr lang="nl-NL" sz="2300" dirty="0"/>
              <a:t>z</a:t>
            </a:r>
            <a:r>
              <a:rPr lang="nl-NL" sz="2300" dirty="0" smtClean="0"/>
              <a:t>akenrelatie ter voorkoming/ mitigeren/ herstellen, </a:t>
            </a:r>
            <a:r>
              <a:rPr lang="nl-NL" sz="2300" b="1" dirty="0" smtClean="0"/>
              <a:t>maar </a:t>
            </a:r>
            <a:r>
              <a:rPr lang="nl-NL" sz="2300" dirty="0" smtClean="0"/>
              <a:t>is zelf niet verantwoordelijk tot herstel.</a:t>
            </a:r>
          </a:p>
          <a:p>
            <a:endParaRPr lang="nl-NL" sz="2500" dirty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764042" y="2563299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6675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 4 </a:t>
            </a:r>
            <a:r>
              <a:rPr lang="mr-IN" dirty="0" smtClean="0"/>
              <a:t>–</a:t>
            </a:r>
            <a:r>
              <a:rPr lang="nl-NL" dirty="0" smtClean="0"/>
              <a:t> Monitoren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 fontScale="92500" lnSpcReduction="20000"/>
          </a:bodyPr>
          <a:lstStyle/>
          <a:p>
            <a:r>
              <a:rPr lang="en-US" sz="2500" dirty="0" smtClean="0"/>
              <a:t>Monitor en </a:t>
            </a:r>
            <a:r>
              <a:rPr lang="en-US" sz="2500" dirty="0" err="1" smtClean="0"/>
              <a:t>evalueer</a:t>
            </a:r>
            <a:r>
              <a:rPr lang="en-US" sz="2500" dirty="0" smtClean="0"/>
              <a:t> de </a:t>
            </a:r>
            <a:r>
              <a:rPr lang="en-US" sz="2500" dirty="0" err="1" smtClean="0"/>
              <a:t>praktische</a:t>
            </a:r>
            <a:r>
              <a:rPr lang="en-US" sz="2500" dirty="0" smtClean="0"/>
              <a:t> </a:t>
            </a:r>
            <a:r>
              <a:rPr lang="en-US" sz="2500" dirty="0" err="1" smtClean="0"/>
              <a:t>toepassing</a:t>
            </a:r>
            <a:r>
              <a:rPr lang="en-US" sz="2500" dirty="0" smtClean="0"/>
              <a:t>, </a:t>
            </a:r>
            <a:r>
              <a:rPr lang="en-US" sz="2500" dirty="0" err="1" smtClean="0"/>
              <a:t>effectiviteit</a:t>
            </a:r>
            <a:r>
              <a:rPr lang="en-US" sz="2500" dirty="0" smtClean="0"/>
              <a:t> en </a:t>
            </a:r>
            <a:r>
              <a:rPr lang="en-US" sz="2500" dirty="0" err="1" smtClean="0"/>
              <a:t>resultaten</a:t>
            </a:r>
            <a:r>
              <a:rPr lang="en-US" sz="2500" dirty="0" smtClean="0"/>
              <a:t> van de </a:t>
            </a:r>
            <a:r>
              <a:rPr lang="en-US" sz="2500" dirty="0" err="1" smtClean="0"/>
              <a:t>genomen</a:t>
            </a:r>
            <a:r>
              <a:rPr lang="en-US" sz="2500" dirty="0" smtClean="0"/>
              <a:t> HRDD-</a:t>
            </a:r>
            <a:r>
              <a:rPr lang="en-US" sz="2500" dirty="0" err="1" smtClean="0"/>
              <a:t>maatregelen</a:t>
            </a:r>
            <a:r>
              <a:rPr lang="en-US" sz="2500" dirty="0" smtClean="0"/>
              <a:t>.</a:t>
            </a:r>
          </a:p>
          <a:p>
            <a:endParaRPr lang="en-US" sz="2500" dirty="0"/>
          </a:p>
          <a:p>
            <a:r>
              <a:rPr lang="en-US" sz="2500" dirty="0" err="1" smtClean="0"/>
              <a:t>Gebruik</a:t>
            </a:r>
            <a:r>
              <a:rPr lang="en-US" sz="2500" dirty="0" smtClean="0"/>
              <a:t> de </a:t>
            </a:r>
            <a:r>
              <a:rPr lang="en-US" sz="2500" dirty="0" err="1" smtClean="0"/>
              <a:t>uitkomsten</a:t>
            </a:r>
            <a:r>
              <a:rPr lang="en-US" sz="2500" dirty="0" smtClean="0"/>
              <a:t> </a:t>
            </a:r>
            <a:r>
              <a:rPr lang="en-US" sz="2500" dirty="0" err="1" smtClean="0"/>
              <a:t>hiervan</a:t>
            </a:r>
            <a:r>
              <a:rPr lang="en-US" sz="2500" dirty="0" smtClean="0"/>
              <a:t> </a:t>
            </a:r>
            <a:r>
              <a:rPr lang="en-US" sz="2500" dirty="0" err="1" smtClean="0"/>
              <a:t>als</a:t>
            </a:r>
            <a:r>
              <a:rPr lang="en-US" sz="2500" dirty="0" smtClean="0"/>
              <a:t> ‘lessons learnt’. </a:t>
            </a:r>
          </a:p>
          <a:p>
            <a:endParaRPr lang="en-US" sz="2500" dirty="0" smtClean="0"/>
          </a:p>
          <a:p>
            <a:r>
              <a:rPr lang="en-US" sz="2500" dirty="0" err="1" smtClean="0"/>
              <a:t>Stel</a:t>
            </a:r>
            <a:r>
              <a:rPr lang="en-US" sz="2500" dirty="0" smtClean="0"/>
              <a:t> </a:t>
            </a:r>
            <a:r>
              <a:rPr lang="en-US" sz="2500" dirty="0" err="1" smtClean="0"/>
              <a:t>goede</a:t>
            </a:r>
            <a:r>
              <a:rPr lang="en-US" sz="2500" dirty="0" smtClean="0"/>
              <a:t> benchmarks op.</a:t>
            </a:r>
          </a:p>
          <a:p>
            <a:endParaRPr lang="en-US" sz="2500" dirty="0" smtClean="0"/>
          </a:p>
          <a:p>
            <a:r>
              <a:rPr lang="en-US" sz="2500" dirty="0" err="1" smtClean="0"/>
              <a:t>Denk</a:t>
            </a:r>
            <a:r>
              <a:rPr lang="en-US" sz="2500" dirty="0" smtClean="0"/>
              <a:t> </a:t>
            </a:r>
            <a:r>
              <a:rPr lang="en-US" sz="2500" dirty="0" err="1" smtClean="0"/>
              <a:t>verder</a:t>
            </a:r>
            <a:r>
              <a:rPr lang="en-US" sz="2500" dirty="0" smtClean="0"/>
              <a:t> </a:t>
            </a:r>
            <a:r>
              <a:rPr lang="en-US" sz="2500" dirty="0" err="1" smtClean="0"/>
              <a:t>aan</a:t>
            </a:r>
            <a:r>
              <a:rPr lang="en-US" sz="2500" dirty="0" smtClean="0"/>
              <a:t>:</a:t>
            </a:r>
            <a:endParaRPr lang="nl-NL" sz="2500" dirty="0" smtClean="0"/>
          </a:p>
          <a:p>
            <a:pPr lvl="1"/>
            <a:r>
              <a:rPr lang="nl-NL" sz="2300" dirty="0" smtClean="0"/>
              <a:t>Periodieke eigen of externe reviews of audits. </a:t>
            </a:r>
          </a:p>
          <a:p>
            <a:pPr lvl="1"/>
            <a:r>
              <a:rPr lang="nl-NL" sz="2300" dirty="0" smtClean="0"/>
              <a:t>Beoordelen/ monitoren of zakelijke relaties de maatregelen implementeren.</a:t>
            </a:r>
          </a:p>
          <a:p>
            <a:pPr lvl="1"/>
            <a:r>
              <a:rPr lang="nl-NL" sz="2300" dirty="0" smtClean="0"/>
              <a:t>Contact met slachtoffers en andere stakeholders (werknemers, vakbonden etc.).</a:t>
            </a:r>
          </a:p>
          <a:p>
            <a:pPr lvl="1"/>
            <a:r>
              <a:rPr lang="nl-NL" sz="2300" dirty="0" smtClean="0"/>
              <a:t>Periodieke toetsing van sector- of </a:t>
            </a:r>
            <a:r>
              <a:rPr lang="nl-NL" sz="2300" dirty="0" err="1" smtClean="0"/>
              <a:t>multi</a:t>
            </a:r>
            <a:r>
              <a:rPr lang="nl-NL" sz="2300" dirty="0" smtClean="0"/>
              <a:t>-stakeholder initiatieven.</a:t>
            </a:r>
          </a:p>
          <a:p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764042" y="2563299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7231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 5 </a:t>
            </a:r>
            <a:r>
              <a:rPr lang="mr-IN" dirty="0" smtClean="0"/>
              <a:t>–</a:t>
            </a:r>
            <a:r>
              <a:rPr lang="nl-NL" dirty="0" smtClean="0"/>
              <a:t> Communiceren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 err="1" smtClean="0"/>
              <a:t>Communiceer</a:t>
            </a:r>
            <a:r>
              <a:rPr lang="en-US" sz="2500" dirty="0" smtClean="0"/>
              <a:t> </a:t>
            </a:r>
            <a:r>
              <a:rPr lang="en-US" sz="2500" dirty="0" err="1" smtClean="0"/>
              <a:t>naar</a:t>
            </a:r>
            <a:r>
              <a:rPr lang="en-US" sz="2500" dirty="0" smtClean="0"/>
              <a:t> </a:t>
            </a:r>
            <a:r>
              <a:rPr lang="en-US" sz="2500" dirty="0" err="1" smtClean="0"/>
              <a:t>buiten</a:t>
            </a:r>
            <a:r>
              <a:rPr lang="en-US" sz="2500" dirty="0" smtClean="0"/>
              <a:t> over:</a:t>
            </a:r>
          </a:p>
          <a:p>
            <a:r>
              <a:rPr lang="en-US" sz="2500" dirty="0" smtClean="0"/>
              <a:t>HRDD </a:t>
            </a:r>
            <a:r>
              <a:rPr lang="en-US" sz="2500" dirty="0" err="1" smtClean="0"/>
              <a:t>beleid</a:t>
            </a:r>
            <a:r>
              <a:rPr lang="en-US" sz="2500" dirty="0" smtClean="0"/>
              <a:t>, </a:t>
            </a:r>
            <a:r>
              <a:rPr lang="en-US" sz="2500" dirty="0" err="1" smtClean="0"/>
              <a:t>processen</a:t>
            </a:r>
            <a:r>
              <a:rPr lang="en-US" sz="2500" dirty="0"/>
              <a:t> </a:t>
            </a:r>
            <a:r>
              <a:rPr lang="en-US" sz="2500" dirty="0" smtClean="0"/>
              <a:t>en </a:t>
            </a:r>
            <a:r>
              <a:rPr lang="en-US" sz="2500" dirty="0" err="1" smtClean="0"/>
              <a:t>maatregelen</a:t>
            </a:r>
            <a:r>
              <a:rPr lang="en-US" sz="2500" dirty="0" smtClean="0"/>
              <a:t> die </a:t>
            </a:r>
            <a:r>
              <a:rPr lang="en-US" sz="2500" dirty="0" err="1" smtClean="0"/>
              <a:t>zijn</a:t>
            </a:r>
            <a:r>
              <a:rPr lang="en-US" sz="2500" dirty="0" smtClean="0"/>
              <a:t> of </a:t>
            </a:r>
            <a:r>
              <a:rPr lang="en-US" sz="2500" dirty="0" err="1" smtClean="0"/>
              <a:t>worden</a:t>
            </a:r>
            <a:r>
              <a:rPr lang="en-US" sz="2500" dirty="0" smtClean="0"/>
              <a:t> </a:t>
            </a:r>
            <a:r>
              <a:rPr lang="en-US" sz="2500" dirty="0" err="1" smtClean="0"/>
              <a:t>genomen</a:t>
            </a:r>
            <a:r>
              <a:rPr lang="en-US" sz="2500" dirty="0" smtClean="0"/>
              <a:t>.</a:t>
            </a:r>
            <a:br>
              <a:rPr lang="en-US" sz="2500" dirty="0" smtClean="0"/>
            </a:br>
            <a:endParaRPr lang="en-US" sz="2500" dirty="0" smtClean="0"/>
          </a:p>
          <a:p>
            <a:r>
              <a:rPr lang="en-US" sz="2500" dirty="0" err="1" smtClean="0"/>
              <a:t>Uitkomsten</a:t>
            </a:r>
            <a:r>
              <a:rPr lang="en-US" sz="2500" dirty="0" smtClean="0"/>
              <a:t> en </a:t>
            </a:r>
            <a:r>
              <a:rPr lang="en-US" sz="2500" dirty="0" err="1" smtClean="0"/>
              <a:t>bevindingen</a:t>
            </a:r>
            <a:r>
              <a:rPr lang="en-US" sz="2500" dirty="0" smtClean="0"/>
              <a:t> van monitoring &amp; </a:t>
            </a:r>
            <a:r>
              <a:rPr lang="en-US" sz="2500" dirty="0" err="1" smtClean="0"/>
              <a:t>evaluatie</a:t>
            </a:r>
            <a:r>
              <a:rPr lang="en-US" sz="2500" dirty="0" smtClean="0"/>
              <a:t>.</a:t>
            </a:r>
            <a:br>
              <a:rPr lang="en-US" sz="2500" dirty="0" smtClean="0"/>
            </a:br>
            <a:endParaRPr lang="en-US" sz="2500" dirty="0" smtClean="0"/>
          </a:p>
          <a:p>
            <a:r>
              <a:rPr lang="en-US" sz="2500" dirty="0" err="1" smtClean="0"/>
              <a:t>Toegankelijk</a:t>
            </a:r>
            <a:r>
              <a:rPr lang="en-US" sz="2500" dirty="0" smtClean="0"/>
              <a:t>. </a:t>
            </a:r>
            <a:r>
              <a:rPr lang="en-US" sz="2500" dirty="0" err="1" smtClean="0"/>
              <a:t>Bijvoorbeeld</a:t>
            </a:r>
            <a:r>
              <a:rPr lang="en-US" sz="2500" dirty="0" smtClean="0"/>
              <a:t> in het </a:t>
            </a:r>
            <a:r>
              <a:rPr lang="en-US" sz="2500" dirty="0" err="1" smtClean="0"/>
              <a:t>jaarverslag</a:t>
            </a:r>
            <a:r>
              <a:rPr lang="en-US" sz="2500" dirty="0" smtClean="0"/>
              <a:t> (CSRD), website, maar </a:t>
            </a:r>
            <a:r>
              <a:rPr lang="en-US" sz="2500" dirty="0" err="1" smtClean="0"/>
              <a:t>ook</a:t>
            </a:r>
            <a:r>
              <a:rPr lang="en-US" sz="2500" dirty="0" smtClean="0"/>
              <a:t> </a:t>
            </a:r>
            <a:r>
              <a:rPr lang="en-US" sz="2500" dirty="0" err="1" smtClean="0"/>
              <a:t>lokale</a:t>
            </a:r>
            <a:r>
              <a:rPr lang="en-US" sz="2500" dirty="0" smtClean="0"/>
              <a:t> </a:t>
            </a:r>
            <a:r>
              <a:rPr lang="en-US" sz="2500" dirty="0" err="1" smtClean="0"/>
              <a:t>talen</a:t>
            </a:r>
            <a:r>
              <a:rPr lang="en-US" sz="2500" dirty="0" smtClean="0"/>
              <a:t>.</a:t>
            </a:r>
            <a:br>
              <a:rPr lang="en-US" sz="2500" dirty="0" smtClean="0"/>
            </a:br>
            <a:endParaRPr lang="en-US" sz="2500" dirty="0" smtClean="0"/>
          </a:p>
          <a:p>
            <a:r>
              <a:rPr lang="en-US" sz="2500" dirty="0" smtClean="0"/>
              <a:t>Met </a:t>
            </a:r>
            <a:r>
              <a:rPr lang="en-US" sz="2500" dirty="0" err="1" smtClean="0"/>
              <a:t>inachtneming</a:t>
            </a:r>
            <a:r>
              <a:rPr lang="en-US" sz="2500" dirty="0" smtClean="0"/>
              <a:t> van </a:t>
            </a:r>
            <a:r>
              <a:rPr lang="en-US" sz="2500" dirty="0" err="1" smtClean="0"/>
              <a:t>wetgeving</a:t>
            </a:r>
            <a:r>
              <a:rPr lang="en-US" sz="2500" dirty="0" smtClean="0"/>
              <a:t> </a:t>
            </a:r>
            <a:r>
              <a:rPr lang="en-US" sz="2500" dirty="0" err="1" smtClean="0"/>
              <a:t>t.a.v</a:t>
            </a:r>
            <a:r>
              <a:rPr lang="en-US" sz="2500" dirty="0" smtClean="0"/>
              <a:t>. privacy, </a:t>
            </a:r>
            <a:r>
              <a:rPr lang="en-US" sz="2500" dirty="0" err="1" smtClean="0"/>
              <a:t>concurrentie</a:t>
            </a:r>
            <a:r>
              <a:rPr lang="en-US" sz="2500" dirty="0"/>
              <a:t> </a:t>
            </a:r>
            <a:r>
              <a:rPr lang="en-US" sz="2500" dirty="0" smtClean="0"/>
              <a:t>of </a:t>
            </a:r>
            <a:r>
              <a:rPr lang="en-US" sz="2500" dirty="0" err="1" smtClean="0"/>
              <a:t>veiligheid</a:t>
            </a:r>
            <a:r>
              <a:rPr lang="en-US" sz="2500" dirty="0" smtClean="0"/>
              <a:t>.</a:t>
            </a:r>
            <a:br>
              <a:rPr lang="en-US" sz="2500" dirty="0" smtClean="0"/>
            </a:br>
            <a:endParaRPr lang="en-US" sz="2500" dirty="0" smtClean="0"/>
          </a:p>
          <a:p>
            <a:endParaRPr lang="en-US" sz="2500" dirty="0" smtClean="0"/>
          </a:p>
          <a:p>
            <a:endParaRPr lang="nl-NL" sz="2300" dirty="0" smtClean="0"/>
          </a:p>
          <a:p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764042" y="2563299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9357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 6 </a:t>
            </a:r>
            <a:r>
              <a:rPr lang="mr-IN" dirty="0" smtClean="0"/>
              <a:t>–</a:t>
            </a:r>
            <a:r>
              <a:rPr lang="nl-NL" dirty="0" smtClean="0"/>
              <a:t> Herstelmaatregelen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 lnSpcReduction="10000"/>
          </a:bodyPr>
          <a:lstStyle/>
          <a:p>
            <a:r>
              <a:rPr lang="en-US" sz="2500" dirty="0" err="1" smtClean="0"/>
              <a:t>Aanbieden</a:t>
            </a:r>
            <a:r>
              <a:rPr lang="en-US" sz="2500" dirty="0" smtClean="0"/>
              <a:t> van </a:t>
            </a:r>
            <a:r>
              <a:rPr lang="en-US" sz="2500" dirty="0" err="1" smtClean="0"/>
              <a:t>herstel</a:t>
            </a:r>
            <a:r>
              <a:rPr lang="en-US" sz="2500" dirty="0" smtClean="0"/>
              <a:t> of </a:t>
            </a:r>
            <a:r>
              <a:rPr lang="en-US" sz="2500" dirty="0" err="1" smtClean="0"/>
              <a:t>hieraan</a:t>
            </a:r>
            <a:r>
              <a:rPr lang="en-US" sz="2500" dirty="0" smtClean="0"/>
              <a:t> </a:t>
            </a:r>
            <a:r>
              <a:rPr lang="en-US" sz="2500" dirty="0" err="1" smtClean="0"/>
              <a:t>bijdragen</a:t>
            </a:r>
            <a:r>
              <a:rPr lang="en-US" sz="2500" dirty="0" smtClean="0"/>
              <a:t>.</a:t>
            </a:r>
          </a:p>
          <a:p>
            <a:pPr lvl="1"/>
            <a:r>
              <a:rPr lang="en-US" sz="2300" dirty="0" err="1" smtClean="0"/>
              <a:t>Herstellen</a:t>
            </a:r>
            <a:r>
              <a:rPr lang="en-US" sz="2300" dirty="0" smtClean="0"/>
              <a:t> </a:t>
            </a:r>
            <a:r>
              <a:rPr lang="en-US" sz="2300" dirty="0" err="1" smtClean="0"/>
              <a:t>situatie</a:t>
            </a:r>
            <a:r>
              <a:rPr lang="en-US" sz="2300" dirty="0" smtClean="0"/>
              <a:t> van </a:t>
            </a:r>
            <a:r>
              <a:rPr lang="en-US" sz="2300" dirty="0" err="1" smtClean="0"/>
              <a:t>slachtoffer</a:t>
            </a:r>
            <a:r>
              <a:rPr lang="en-US" sz="2300" dirty="0" smtClean="0"/>
              <a:t> </a:t>
            </a:r>
            <a:r>
              <a:rPr lang="en-US" sz="2300" dirty="0" err="1" smtClean="0"/>
              <a:t>alsof</a:t>
            </a:r>
            <a:r>
              <a:rPr lang="en-US" sz="2300" dirty="0" smtClean="0"/>
              <a:t> </a:t>
            </a:r>
            <a:r>
              <a:rPr lang="en-US" sz="2300" dirty="0" err="1" smtClean="0"/>
              <a:t>negatieve</a:t>
            </a:r>
            <a:r>
              <a:rPr lang="en-US" sz="2300" dirty="0" smtClean="0"/>
              <a:t> </a:t>
            </a:r>
            <a:r>
              <a:rPr lang="en-US" sz="2300" dirty="0" err="1" smtClean="0"/>
              <a:t>gevolg</a:t>
            </a:r>
            <a:r>
              <a:rPr lang="en-US" sz="2300" dirty="0" smtClean="0"/>
              <a:t> </a:t>
            </a:r>
            <a:r>
              <a:rPr lang="en-US" sz="2300" dirty="0" err="1" smtClean="0"/>
              <a:t>zich</a:t>
            </a:r>
            <a:r>
              <a:rPr lang="en-US" sz="2300" dirty="0" smtClean="0"/>
              <a:t> </a:t>
            </a:r>
            <a:r>
              <a:rPr lang="en-US" sz="2300" dirty="0" err="1" smtClean="0"/>
              <a:t>niet</a:t>
            </a:r>
            <a:r>
              <a:rPr lang="en-US" sz="2300" dirty="0" smtClean="0"/>
              <a:t> had </a:t>
            </a:r>
            <a:r>
              <a:rPr lang="en-US" sz="2300" dirty="0" err="1" smtClean="0"/>
              <a:t>voorgedaan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err="1" smtClean="0"/>
              <a:t>Verschillende</a:t>
            </a:r>
            <a:r>
              <a:rPr lang="en-US" sz="2300" dirty="0" smtClean="0"/>
              <a:t> types </a:t>
            </a:r>
            <a:r>
              <a:rPr lang="en-US" sz="2300" dirty="0" err="1" smtClean="0"/>
              <a:t>remedie</a:t>
            </a:r>
            <a:r>
              <a:rPr lang="en-US" sz="2300" dirty="0" smtClean="0"/>
              <a:t>, </a:t>
            </a:r>
            <a:r>
              <a:rPr lang="en-US" sz="2300" dirty="0" err="1" smtClean="0"/>
              <a:t>afhankelijk</a:t>
            </a:r>
            <a:r>
              <a:rPr lang="en-US" sz="2300" dirty="0" smtClean="0"/>
              <a:t> van </a:t>
            </a:r>
            <a:r>
              <a:rPr lang="en-US" sz="2300" dirty="0" err="1" smtClean="0"/>
              <a:t>aard</a:t>
            </a:r>
            <a:r>
              <a:rPr lang="en-US" sz="2300" dirty="0" smtClean="0"/>
              <a:t> en </a:t>
            </a:r>
            <a:r>
              <a:rPr lang="en-US" sz="2300" dirty="0" err="1" smtClean="0"/>
              <a:t>reikwijdte</a:t>
            </a:r>
            <a:r>
              <a:rPr lang="en-US" sz="2300" dirty="0" smtClean="0"/>
              <a:t> (</a:t>
            </a:r>
            <a:r>
              <a:rPr lang="en-US" sz="2300" dirty="0" err="1" smtClean="0"/>
              <a:t>financiele</a:t>
            </a:r>
            <a:r>
              <a:rPr lang="en-US" sz="2300" dirty="0" smtClean="0"/>
              <a:t> en </a:t>
            </a:r>
            <a:r>
              <a:rPr lang="en-US" sz="2300" dirty="0" err="1" smtClean="0"/>
              <a:t>niet-financiele</a:t>
            </a:r>
            <a:r>
              <a:rPr lang="en-US" sz="2300" dirty="0" smtClean="0"/>
              <a:t> </a:t>
            </a:r>
            <a:r>
              <a:rPr lang="en-US" sz="2300" dirty="0" err="1" smtClean="0"/>
              <a:t>compensatie</a:t>
            </a:r>
            <a:r>
              <a:rPr lang="en-US" sz="2300" dirty="0" smtClean="0"/>
              <a:t>)</a:t>
            </a:r>
          </a:p>
          <a:p>
            <a:pPr lvl="1"/>
            <a:endParaRPr lang="en-US" sz="2300" dirty="0" smtClean="0"/>
          </a:p>
          <a:p>
            <a:r>
              <a:rPr lang="en-US" sz="2500" dirty="0" err="1" smtClean="0"/>
              <a:t>Opzetten</a:t>
            </a:r>
            <a:r>
              <a:rPr lang="en-US" sz="2500" dirty="0" smtClean="0"/>
              <a:t> van of </a:t>
            </a:r>
            <a:r>
              <a:rPr lang="en-US" sz="2500" dirty="0" err="1" smtClean="0"/>
              <a:t>meedoen</a:t>
            </a:r>
            <a:r>
              <a:rPr lang="en-US" sz="2500" dirty="0" smtClean="0"/>
              <a:t> </a:t>
            </a:r>
            <a:r>
              <a:rPr lang="en-US" sz="2500" dirty="0" err="1" smtClean="0"/>
              <a:t>aan</a:t>
            </a:r>
            <a:r>
              <a:rPr lang="en-US" sz="2500" dirty="0" smtClean="0"/>
              <a:t> </a:t>
            </a:r>
            <a:r>
              <a:rPr lang="en-US" sz="2500" dirty="0" err="1" smtClean="0"/>
              <a:t>legitieme</a:t>
            </a:r>
            <a:r>
              <a:rPr lang="en-US" sz="2500" dirty="0" smtClean="0"/>
              <a:t> </a:t>
            </a:r>
            <a:r>
              <a:rPr lang="en-US" sz="2500" dirty="0" err="1" smtClean="0"/>
              <a:t>herstelmechanismen</a:t>
            </a:r>
            <a:r>
              <a:rPr lang="en-US" sz="2500" dirty="0" smtClean="0"/>
              <a:t>, </a:t>
            </a:r>
            <a:r>
              <a:rPr lang="en-US" sz="2500" dirty="0" err="1" smtClean="0"/>
              <a:t>zodat</a:t>
            </a:r>
            <a:r>
              <a:rPr lang="en-US" sz="2500" dirty="0" smtClean="0"/>
              <a:t> </a:t>
            </a:r>
            <a:r>
              <a:rPr lang="en-US" sz="2500" dirty="0" err="1" smtClean="0"/>
              <a:t>mogelijke</a:t>
            </a:r>
            <a:r>
              <a:rPr lang="en-US" sz="2500" dirty="0" smtClean="0"/>
              <a:t> </a:t>
            </a:r>
            <a:r>
              <a:rPr lang="en-US" sz="2500" dirty="0" err="1" smtClean="0"/>
              <a:t>slachtoffers</a:t>
            </a:r>
            <a:r>
              <a:rPr lang="en-US" sz="2500" dirty="0"/>
              <a:t> </a:t>
            </a:r>
            <a:r>
              <a:rPr lang="en-US" sz="2500" dirty="0" err="1" smtClean="0"/>
              <a:t>klachten</a:t>
            </a:r>
            <a:r>
              <a:rPr lang="en-US" sz="2500" dirty="0" smtClean="0"/>
              <a:t> </a:t>
            </a:r>
            <a:r>
              <a:rPr lang="en-US" sz="2500" dirty="0" err="1" smtClean="0"/>
              <a:t>kunnen</a:t>
            </a:r>
            <a:r>
              <a:rPr lang="en-US" sz="2500" dirty="0" smtClean="0"/>
              <a:t> </a:t>
            </a:r>
            <a:r>
              <a:rPr lang="en-US" sz="2500" dirty="0" err="1" smtClean="0"/>
              <a:t>indienen</a:t>
            </a:r>
            <a:r>
              <a:rPr lang="en-US" sz="2500" dirty="0" smtClean="0"/>
              <a:t> en </a:t>
            </a:r>
            <a:r>
              <a:rPr lang="en-US" sz="2500" dirty="0" err="1" smtClean="0"/>
              <a:t>voorleggen</a:t>
            </a:r>
            <a:r>
              <a:rPr lang="en-US" sz="2500" dirty="0" smtClean="0"/>
              <a:t> </a:t>
            </a:r>
            <a:r>
              <a:rPr lang="en-US" sz="2500" dirty="0" err="1" smtClean="0"/>
              <a:t>aan</a:t>
            </a:r>
            <a:r>
              <a:rPr lang="en-US" sz="2500" dirty="0" smtClean="0"/>
              <a:t> de </a:t>
            </a:r>
            <a:r>
              <a:rPr lang="en-US" sz="2500" dirty="0" err="1" smtClean="0"/>
              <a:t>onderneming</a:t>
            </a:r>
            <a:r>
              <a:rPr lang="en-US" sz="2500" dirty="0" smtClean="0"/>
              <a:t>.</a:t>
            </a:r>
          </a:p>
          <a:p>
            <a:pPr lvl="1"/>
            <a:r>
              <a:rPr lang="en-US" sz="2300" dirty="0" err="1" smtClean="0"/>
              <a:t>Meewerken</a:t>
            </a:r>
            <a:r>
              <a:rPr lang="en-US" sz="2300" dirty="0" smtClean="0"/>
              <a:t> </a:t>
            </a:r>
            <a:r>
              <a:rPr lang="en-US" sz="2300" dirty="0" err="1" smtClean="0"/>
              <a:t>aan</a:t>
            </a:r>
            <a:r>
              <a:rPr lang="en-US" sz="2300" dirty="0" smtClean="0"/>
              <a:t> </a:t>
            </a:r>
            <a:r>
              <a:rPr lang="en-US" sz="2300" dirty="0" err="1" smtClean="0"/>
              <a:t>gerechtelijke</a:t>
            </a:r>
            <a:r>
              <a:rPr lang="en-US" sz="2300" dirty="0" smtClean="0"/>
              <a:t> en </a:t>
            </a:r>
            <a:r>
              <a:rPr lang="en-US" sz="2300" dirty="0" err="1" smtClean="0"/>
              <a:t>buitengerechtelijke</a:t>
            </a:r>
            <a:r>
              <a:rPr lang="en-US" sz="2300" dirty="0" smtClean="0"/>
              <a:t> </a:t>
            </a:r>
            <a:r>
              <a:rPr lang="en-US" sz="2300" dirty="0" err="1" smtClean="0"/>
              <a:t>mechanismen</a:t>
            </a:r>
            <a:r>
              <a:rPr lang="en-US" sz="2300" dirty="0" smtClean="0"/>
              <a:t> (</a:t>
            </a:r>
            <a:r>
              <a:rPr lang="en-US" sz="2300" dirty="0" err="1" smtClean="0"/>
              <a:t>bijv</a:t>
            </a:r>
            <a:r>
              <a:rPr lang="en-US" sz="2300" dirty="0" smtClean="0"/>
              <a:t>. NCPs).</a:t>
            </a:r>
          </a:p>
          <a:p>
            <a:pPr lvl="1"/>
            <a:r>
              <a:rPr lang="en-US" sz="2300" dirty="0" err="1" smtClean="0"/>
              <a:t>Opzetten</a:t>
            </a:r>
            <a:r>
              <a:rPr lang="en-US" sz="2300" dirty="0" smtClean="0"/>
              <a:t> </a:t>
            </a:r>
            <a:r>
              <a:rPr lang="en-US" sz="2300" dirty="0" err="1" smtClean="0"/>
              <a:t>geschillenbeslechtingsmechanismen</a:t>
            </a:r>
            <a:r>
              <a:rPr lang="en-US" sz="2300" dirty="0" smtClean="0"/>
              <a:t> op </a:t>
            </a:r>
            <a:r>
              <a:rPr lang="en-US" sz="2300" dirty="0" err="1" smtClean="0"/>
              <a:t>operationeel</a:t>
            </a:r>
            <a:r>
              <a:rPr lang="en-US" sz="2300" dirty="0" smtClean="0"/>
              <a:t> </a:t>
            </a:r>
            <a:r>
              <a:rPr lang="en-US" sz="2300" dirty="0" err="1" smtClean="0"/>
              <a:t>niveau</a:t>
            </a:r>
            <a:r>
              <a:rPr lang="en-US" sz="2300" dirty="0" smtClean="0"/>
              <a:t> </a:t>
            </a:r>
            <a:r>
              <a:rPr lang="en-US" sz="2300" dirty="0" err="1" smtClean="0"/>
              <a:t>voor</a:t>
            </a:r>
            <a:r>
              <a:rPr lang="en-US" sz="2300" dirty="0" smtClean="0"/>
              <a:t> interne </a:t>
            </a:r>
            <a:r>
              <a:rPr lang="en-US" sz="2300" dirty="0" err="1" smtClean="0"/>
              <a:t>medewerkers</a:t>
            </a:r>
            <a:r>
              <a:rPr lang="en-US" sz="2300" dirty="0" smtClean="0"/>
              <a:t> of </a:t>
            </a:r>
            <a:r>
              <a:rPr lang="en-US" sz="2300" dirty="0" err="1" smtClean="0"/>
              <a:t>derden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err="1" smtClean="0"/>
              <a:t>Opstellen</a:t>
            </a:r>
            <a:r>
              <a:rPr lang="en-US" sz="2300" dirty="0" smtClean="0"/>
              <a:t> van </a:t>
            </a:r>
            <a:r>
              <a:rPr lang="en-US" sz="2300" dirty="0" err="1" smtClean="0"/>
              <a:t>klachtenprocedures</a:t>
            </a:r>
            <a:r>
              <a:rPr lang="en-US" sz="2300" dirty="0" smtClean="0"/>
              <a:t> met </a:t>
            </a:r>
            <a:r>
              <a:rPr lang="en-US" sz="2300" dirty="0" err="1" smtClean="0"/>
              <a:t>vakbonden</a:t>
            </a:r>
            <a:r>
              <a:rPr lang="en-US" sz="2300" dirty="0" smtClean="0"/>
              <a:t> in </a:t>
            </a:r>
            <a:r>
              <a:rPr lang="en-US" sz="2300" dirty="0" err="1" smtClean="0"/>
              <a:t>bijvoorbeeld</a:t>
            </a:r>
            <a:r>
              <a:rPr lang="en-US" sz="2300" dirty="0" smtClean="0"/>
              <a:t> </a:t>
            </a:r>
            <a:r>
              <a:rPr lang="en-US" sz="2300" dirty="0" err="1" smtClean="0"/>
              <a:t>een</a:t>
            </a:r>
            <a:r>
              <a:rPr lang="en-US" sz="2300" dirty="0" smtClean="0"/>
              <a:t> CAO.</a:t>
            </a:r>
            <a:br>
              <a:rPr lang="en-US" sz="2300" dirty="0" smtClean="0"/>
            </a:br>
            <a:endParaRPr lang="en-US" sz="2300" dirty="0" smtClean="0"/>
          </a:p>
          <a:p>
            <a:endParaRPr lang="en-US" sz="2500" dirty="0" smtClean="0"/>
          </a:p>
          <a:p>
            <a:endParaRPr lang="nl-NL" sz="2300" dirty="0" smtClean="0"/>
          </a:p>
          <a:p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914599" y="2780928"/>
            <a:ext cx="914400" cy="8423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739769" y="1693188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5018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Human </a:t>
            </a:r>
            <a:r>
              <a:rPr lang="nl-NL" dirty="0" err="1" smtClean="0"/>
              <a:t>Rights</a:t>
            </a:r>
            <a:r>
              <a:rPr lang="nl-NL" dirty="0" smtClean="0"/>
              <a:t> </a:t>
            </a:r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smtClean="0"/>
              <a:t>Diligence?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12</a:t>
            </a:fld>
            <a:endParaRPr lang="nl-NL"/>
          </a:p>
        </p:txBody>
      </p:sp>
      <p:grpSp>
        <p:nvGrpSpPr>
          <p:cNvPr id="5" name="Group 52"/>
          <p:cNvGrpSpPr/>
          <p:nvPr/>
        </p:nvGrpSpPr>
        <p:grpSpPr>
          <a:xfrm>
            <a:off x="4747279" y="2494081"/>
            <a:ext cx="2088000" cy="2086644"/>
            <a:chOff x="5042554" y="2427406"/>
            <a:chExt cx="2088000" cy="2086644"/>
          </a:xfrm>
        </p:grpSpPr>
        <p:sp>
          <p:nvSpPr>
            <p:cNvPr id="6" name="Oval 49"/>
            <p:cNvSpPr/>
            <p:nvPr/>
          </p:nvSpPr>
          <p:spPr>
            <a:xfrm>
              <a:off x="5042554" y="2427406"/>
              <a:ext cx="2088000" cy="2086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 anchor="ctr" anchorCtr="1"/>
            <a:lstStyle/>
            <a:p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173751" y="2783177"/>
              <a:ext cx="1838364" cy="1586973"/>
            </a:xfrm>
            <a:prstGeom prst="rect">
              <a:avLst/>
            </a:prstGeom>
          </p:spPr>
          <p:txBody>
            <a:bodyPr vert="horz" wrap="square" lIns="0" tIns="80645" rIns="0" bIns="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400"/>
                </a:spcBef>
              </a:pPr>
              <a:endParaRPr sz="1500" dirty="0">
                <a:latin typeface="Calibri"/>
                <a:cs typeface="Calibri"/>
              </a:endParaRPr>
            </a:p>
            <a:p>
              <a:pPr marL="73025" marR="86995" indent="20955" algn="ctr">
                <a:lnSpc>
                  <a:spcPct val="90000"/>
                </a:lnSpc>
                <a:spcBef>
                  <a:spcPts val="400"/>
                </a:spcBef>
              </a:pPr>
              <a:r>
                <a:rPr sz="1500" b="1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EMBED  </a:t>
              </a:r>
              <a:r>
                <a:rPr sz="1500" b="1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RESPONSIBLE 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BUSINESS</a:t>
              </a:r>
              <a:r>
                <a:rPr sz="1500" b="1" spc="-9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CONDUCT </a:t>
              </a:r>
              <a:r>
                <a:rPr lang="en-GB"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500" spc="-2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NTO </a:t>
              </a:r>
              <a:r>
                <a:rPr sz="1500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POLICIES</a:t>
              </a:r>
              <a:r>
                <a:rPr sz="1500" spc="-7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1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&amp;</a:t>
              </a:r>
              <a:r>
                <a:rPr lang="en-GB" sz="1500" dirty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sz="1500" spc="-6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MANAGEMENT</a:t>
              </a:r>
              <a:r>
                <a:rPr sz="1500" spc="-7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SYSTEMS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47"/>
            <p:cNvSpPr/>
            <p:nvPr/>
          </p:nvSpPr>
          <p:spPr>
            <a:xfrm>
              <a:off x="5862958" y="2580710"/>
              <a:ext cx="468000" cy="468000"/>
            </a:xfrm>
            <a:prstGeom prst="ellipse">
              <a:avLst/>
            </a:prstGeom>
            <a:solidFill>
              <a:srgbClr val="98A7D2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1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61"/>
          <p:cNvGrpSpPr/>
          <p:nvPr/>
        </p:nvGrpSpPr>
        <p:grpSpPr>
          <a:xfrm>
            <a:off x="8654862" y="2491781"/>
            <a:ext cx="2566738" cy="1827057"/>
            <a:chOff x="8950137" y="2425106"/>
            <a:chExt cx="2566738" cy="1827057"/>
          </a:xfrm>
        </p:grpSpPr>
        <p:sp>
          <p:nvSpPr>
            <p:cNvPr id="10" name="object 8"/>
            <p:cNvSpPr txBox="1"/>
            <p:nvPr/>
          </p:nvSpPr>
          <p:spPr>
            <a:xfrm>
              <a:off x="9646515" y="3398724"/>
              <a:ext cx="1870360" cy="853439"/>
            </a:xfrm>
            <a:prstGeom prst="rect">
              <a:avLst/>
            </a:prstGeom>
          </p:spPr>
          <p:txBody>
            <a:bodyPr vert="horz" wrap="square" lIns="0" tIns="22225" rIns="0" bIns="0" rtlCol="0">
              <a:spAutoFit/>
            </a:bodyPr>
            <a:lstStyle/>
            <a:p>
              <a:pPr marL="207645" marR="83820" indent="-195580">
                <a:lnSpc>
                  <a:spcPct val="90000"/>
                </a:lnSpc>
                <a:spcBef>
                  <a:spcPts val="300"/>
                </a:spcBef>
                <a:tabLst>
                  <a:tab pos="207645" algn="l"/>
                </a:tabLst>
              </a:pPr>
              <a:r>
                <a:rPr sz="1500" b="1" spc="25" dirty="0" smtClea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	</a:t>
              </a:r>
              <a: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PROVIDE FOR or C</a:t>
              </a:r>
              <a:r>
                <a:rPr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OOPERATE</a:t>
              </a:r>
              <a: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GB" sz="1500" b="1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sz="1500" spc="-3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IN </a:t>
              </a:r>
              <a:r>
                <a:rPr sz="1500" spc="-60" dirty="0">
                  <a:latin typeface="Calibri" panose="020F0502020204030204" pitchFamily="34" charset="0"/>
                  <a:cs typeface="Calibri" panose="020F0502020204030204" pitchFamily="34" charset="0"/>
                </a:rPr>
                <a:t>REMEDIATION  </a:t>
              </a:r>
              <a:r>
                <a:rPr sz="1500" spc="-45" dirty="0">
                  <a:latin typeface="Calibri" panose="020F0502020204030204" pitchFamily="34" charset="0"/>
                  <a:cs typeface="Calibri" panose="020F0502020204030204" pitchFamily="34" charset="0"/>
                </a:rPr>
                <a:t>WHEN</a:t>
              </a:r>
              <a:r>
                <a:rPr sz="1500" spc="-85" dirty="0">
                  <a:latin typeface="Calibri" panose="020F0502020204030204" pitchFamily="34" charset="0"/>
                  <a:cs typeface="Calibri" panose="020F0502020204030204" pitchFamily="34" charset="0"/>
                </a:rPr>
                <a:t> APPROPRIATE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44"/>
            <p:cNvSpPr/>
            <p:nvPr/>
          </p:nvSpPr>
          <p:spPr>
            <a:xfrm>
              <a:off x="9034242" y="3537174"/>
              <a:ext cx="468000" cy="468000"/>
            </a:xfrm>
            <a:prstGeom prst="ellipse">
              <a:avLst/>
            </a:prstGeom>
            <a:solidFill>
              <a:srgbClr val="867FA6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6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 58"/>
            <p:cNvGrpSpPr/>
            <p:nvPr/>
          </p:nvGrpSpPr>
          <p:grpSpPr>
            <a:xfrm>
              <a:off x="8950137" y="2425106"/>
              <a:ext cx="590248" cy="860474"/>
              <a:chOff x="9163201" y="2314575"/>
              <a:chExt cx="590248" cy="860474"/>
            </a:xfrm>
          </p:grpSpPr>
          <p:cxnSp>
            <p:nvCxnSpPr>
              <p:cNvPr id="13" name="Straight Arrow Connector 54"/>
              <p:cNvCxnSpPr/>
              <p:nvPr/>
            </p:nvCxnSpPr>
            <p:spPr>
              <a:xfrm>
                <a:off x="9458325" y="2314575"/>
                <a:ext cx="0" cy="612000"/>
              </a:xfrm>
              <a:prstGeom prst="straightConnector1">
                <a:avLst/>
              </a:prstGeom>
              <a:ln w="114300">
                <a:solidFill>
                  <a:srgbClr val="867FA6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Down Arrow 55"/>
              <p:cNvSpPr/>
              <p:nvPr/>
            </p:nvSpPr>
            <p:spPr>
              <a:xfrm>
                <a:off x="9163201" y="2882352"/>
                <a:ext cx="590248" cy="292697"/>
              </a:xfrm>
              <a:prstGeom prst="downArrow">
                <a:avLst>
                  <a:gd name="adj1" fmla="val 50000"/>
                  <a:gd name="adj2" fmla="val 110379"/>
                </a:avLst>
              </a:prstGeom>
              <a:solidFill>
                <a:srgbClr val="867FA6"/>
              </a:solidFill>
              <a:ln>
                <a:solidFill>
                  <a:srgbClr val="867F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oup 66"/>
          <p:cNvGrpSpPr/>
          <p:nvPr/>
        </p:nvGrpSpPr>
        <p:grpSpPr>
          <a:xfrm>
            <a:off x="3541279" y="1287403"/>
            <a:ext cx="7257883" cy="4500000"/>
            <a:chOff x="3836554" y="1220728"/>
            <a:chExt cx="7257883" cy="4500000"/>
          </a:xfrm>
        </p:grpSpPr>
        <p:sp>
          <p:nvSpPr>
            <p:cNvPr id="16" name="Oval 67"/>
            <p:cNvSpPr/>
            <p:nvPr/>
          </p:nvSpPr>
          <p:spPr>
            <a:xfrm>
              <a:off x="3836554" y="1220728"/>
              <a:ext cx="4500000" cy="4500000"/>
            </a:xfrm>
            <a:prstGeom prst="ellipse">
              <a:avLst/>
            </a:prstGeom>
            <a:noFill/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68"/>
            <p:cNvGrpSpPr/>
            <p:nvPr/>
          </p:nvGrpSpPr>
          <p:grpSpPr>
            <a:xfrm>
              <a:off x="6347586" y="1442664"/>
              <a:ext cx="4746851" cy="2501736"/>
              <a:chOff x="6347586" y="1442664"/>
              <a:chExt cx="4746851" cy="2501736"/>
            </a:xfrm>
          </p:grpSpPr>
          <p:sp>
            <p:nvSpPr>
              <p:cNvPr id="18" name="object 2"/>
              <p:cNvSpPr txBox="1"/>
              <p:nvPr/>
            </p:nvSpPr>
            <p:spPr>
              <a:xfrm>
                <a:off x="8299872" y="1442664"/>
                <a:ext cx="2794565" cy="856645"/>
              </a:xfrm>
              <a:prstGeom prst="rect">
                <a:avLst/>
              </a:prstGeom>
            </p:spPr>
            <p:txBody>
              <a:bodyPr vert="horz" wrap="square" lIns="0" tIns="25400" rIns="0" bIns="0" rtlCol="0">
                <a:spAutoFit/>
              </a:bodyPr>
              <a:lstStyle/>
              <a:p>
                <a:pPr marL="12700" marR="452120">
                  <a:lnSpc>
                    <a:spcPct val="90000"/>
                  </a:lnSpc>
                  <a:spcBef>
                    <a:spcPts val="300"/>
                  </a:spcBef>
                </a:pPr>
                <a:r>
                  <a:rPr sz="1500" b="1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IDENTIFY </a:t>
                </a:r>
                <a:r>
                  <a:rPr sz="1500" b="1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&amp;</a:t>
                </a:r>
                <a:r>
                  <a:rPr sz="1500" b="1" spc="-14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1500" b="1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ASSESS  </a:t>
                </a:r>
                <a:r>
                  <a:rPr lang="en-GB" sz="1500" b="1" spc="-1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GB" sz="1500" b="1" spc="-1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sz="1500" b="1" spc="-2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ADVERSE</a:t>
                </a:r>
                <a:r>
                  <a:rPr sz="1500" b="1" spc="-8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IMPACTS</a:t>
                </a:r>
                <a:r>
                  <a:rPr lang="en-GB"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GB" sz="1500" b="1" spc="-3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sz="1500" spc="-3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 </a:t>
                </a:r>
                <a:r>
                  <a:rPr sz="1500"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OPERATIONS, </a:t>
                </a:r>
                <a:r>
                  <a:rPr sz="15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SUPPLY </a:t>
                </a:r>
                <a:r>
                  <a:rPr sz="1500" spc="-5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CHAINS  </a:t>
                </a:r>
                <a:r>
                  <a:rPr sz="15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&amp; </a:t>
                </a:r>
                <a:r>
                  <a:rPr sz="1500" spc="-85" dirty="0">
                    <a:latin typeface="Calibri" panose="020F0502020204030204" pitchFamily="34" charset="0"/>
                    <a:cs typeface="Calibri" panose="020F0502020204030204" pitchFamily="34" charset="0"/>
                  </a:rPr>
                  <a:t>BUSINESS</a:t>
                </a:r>
                <a:r>
                  <a:rPr sz="1500" spc="-8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500" spc="-8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sz="1500" spc="-75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ELATIONSHIPS</a:t>
                </a:r>
                <a:endParaRPr sz="15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70"/>
              <p:cNvSpPr/>
              <p:nvPr/>
            </p:nvSpPr>
            <p:spPr>
              <a:xfrm>
                <a:off x="7470395" y="1639735"/>
                <a:ext cx="468000" cy="468000"/>
              </a:xfrm>
              <a:prstGeom prst="ellipse">
                <a:avLst/>
              </a:prstGeom>
              <a:solidFill>
                <a:srgbClr val="D3805B"/>
              </a:solidFill>
            </p:spPr>
            <p:txBody>
              <a:bodyPr wrap="square" lIns="0" tIns="0" rIns="0" bIns="0" rtlCol="0" anchor="ctr" anchorCtr="1"/>
              <a:lstStyle/>
              <a:p>
                <a:r>
                  <a:rPr lang="en-GB" sz="2000" b="1" dirty="0" smtClean="0">
                    <a:solidFill>
                      <a:schemeClr val="bg1"/>
                    </a:solidFill>
                  </a:rPr>
                  <a:t>2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43"/>
              <p:cNvSpPr>
                <a:spLocks/>
              </p:cNvSpPr>
              <p:nvPr/>
            </p:nvSpPr>
            <p:spPr bwMode="gray">
              <a:xfrm>
                <a:off x="6347586" y="1624400"/>
                <a:ext cx="1887767" cy="2320000"/>
              </a:xfrm>
              <a:custGeom>
                <a:avLst/>
                <a:gdLst>
                  <a:gd name="T0" fmla="*/ 2147483647 w 293"/>
                  <a:gd name="T1" fmla="*/ 2147483647 h 360"/>
                  <a:gd name="T2" fmla="*/ 2147483647 w 293"/>
                  <a:gd name="T3" fmla="*/ 0 h 360"/>
                  <a:gd name="T4" fmla="*/ 2147483647 w 293"/>
                  <a:gd name="T5" fmla="*/ 2147483647 h 360"/>
                  <a:gd name="T6" fmla="*/ 0 w 293"/>
                  <a:gd name="T7" fmla="*/ 2147483647 h 360"/>
                  <a:gd name="T8" fmla="*/ 2147483647 w 293"/>
                  <a:gd name="T9" fmla="*/ 2147483647 h 360"/>
                  <a:gd name="T10" fmla="*/ 2147483647 w 293"/>
                  <a:gd name="T11" fmla="*/ 2147483647 h 360"/>
                  <a:gd name="T12" fmla="*/ 2147483647 w 293"/>
                  <a:gd name="T13" fmla="*/ 2147483647 h 360"/>
                  <a:gd name="T14" fmla="*/ 2147483647 w 293"/>
                  <a:gd name="T15" fmla="*/ 2147483647 h 360"/>
                  <a:gd name="T16" fmla="*/ 2147483647 w 293"/>
                  <a:gd name="T17" fmla="*/ 2147483647 h 360"/>
                  <a:gd name="T18" fmla="*/ 2147483647 w 293"/>
                  <a:gd name="T19" fmla="*/ 2147483647 h 3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3"/>
                  <a:gd name="T31" fmla="*/ 0 h 360"/>
                  <a:gd name="T32" fmla="*/ 293 w 293"/>
                  <a:gd name="T33" fmla="*/ 360 h 3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3" h="360">
                    <a:moveTo>
                      <a:pt x="251" y="281"/>
                    </a:moveTo>
                    <a:cubicBezTo>
                      <a:pt x="247" y="140"/>
                      <a:pt x="143" y="23"/>
                      <a:pt x="8" y="0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17" y="111"/>
                      <a:pt x="35" y="118"/>
                      <a:pt x="51" y="127"/>
                    </a:cubicBezTo>
                    <a:cubicBezTo>
                      <a:pt x="108" y="160"/>
                      <a:pt x="141" y="219"/>
                      <a:pt x="144" y="281"/>
                    </a:cubicBezTo>
                    <a:cubicBezTo>
                      <a:pt x="102" y="281"/>
                      <a:pt x="102" y="281"/>
                      <a:pt x="102" y="281"/>
                    </a:cubicBezTo>
                    <a:cubicBezTo>
                      <a:pt x="198" y="360"/>
                      <a:pt x="198" y="360"/>
                      <a:pt x="198" y="360"/>
                    </a:cubicBezTo>
                    <a:cubicBezTo>
                      <a:pt x="293" y="281"/>
                      <a:pt x="293" y="281"/>
                      <a:pt x="293" y="281"/>
                    </a:cubicBezTo>
                    <a:lnTo>
                      <a:pt x="251" y="281"/>
                    </a:lnTo>
                    <a:close/>
                  </a:path>
                </a:pathLst>
              </a:custGeom>
              <a:solidFill>
                <a:srgbClr val="D3805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Group 62"/>
          <p:cNvGrpSpPr/>
          <p:nvPr/>
        </p:nvGrpSpPr>
        <p:grpSpPr>
          <a:xfrm>
            <a:off x="5315944" y="3815521"/>
            <a:ext cx="4085936" cy="2027282"/>
            <a:chOff x="5611219" y="3748846"/>
            <a:chExt cx="4085936" cy="2027282"/>
          </a:xfrm>
        </p:grpSpPr>
        <p:sp>
          <p:nvSpPr>
            <p:cNvPr id="22" name="object 20"/>
            <p:cNvSpPr txBox="1"/>
            <p:nvPr/>
          </p:nvSpPr>
          <p:spPr>
            <a:xfrm>
              <a:off x="8311585" y="4855363"/>
              <a:ext cx="1385570" cy="9207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3335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25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-15" dirty="0">
                  <a:latin typeface="Calibri" panose="020F0502020204030204" pitchFamily="34" charset="0"/>
                  <a:cs typeface="Calibri" panose="020F0502020204030204" pitchFamily="34" charset="0"/>
                </a:rPr>
                <a:t>CEASE, 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PREVENT </a:t>
              </a:r>
              <a:r>
                <a:rPr sz="1500" b="1" spc="-35" dirty="0">
                  <a:latin typeface="Calibri" panose="020F0502020204030204" pitchFamily="34" charset="0"/>
                  <a:cs typeface="Calibri" panose="020F0502020204030204" pitchFamily="34" charset="0"/>
                </a:rPr>
                <a:t>OR</a:t>
              </a:r>
              <a:r>
                <a:rPr sz="1500" b="1" spc="-155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b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MITIGATE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>
                <a:lnSpc>
                  <a:spcPct val="90000"/>
                </a:lnSpc>
                <a:spcBef>
                  <a:spcPts val="300"/>
                </a:spcBef>
              </a:pPr>
              <a:r>
                <a:rPr sz="1500" spc="-85" dirty="0">
                  <a:latin typeface="Calibri" panose="020F0502020204030204" pitchFamily="34" charset="0"/>
                  <a:cs typeface="Calibri" panose="020F0502020204030204" pitchFamily="34" charset="0"/>
                </a:rPr>
                <a:t>ADVERSE</a:t>
              </a:r>
              <a:r>
                <a:rPr sz="1500" spc="-5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500" spc="-65" dirty="0">
                  <a:latin typeface="Calibri" panose="020F0502020204030204" pitchFamily="34" charset="0"/>
                  <a:cs typeface="Calibri" panose="020F0502020204030204" pitchFamily="34" charset="0"/>
                </a:rPr>
                <a:t>IMPACTS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45"/>
            <p:cNvSpPr/>
            <p:nvPr/>
          </p:nvSpPr>
          <p:spPr>
            <a:xfrm>
              <a:off x="7470395" y="4797840"/>
              <a:ext cx="468000" cy="468000"/>
            </a:xfrm>
            <a:prstGeom prst="ellipse">
              <a:avLst/>
            </a:prstGeom>
            <a:solidFill>
              <a:srgbClr val="88BBC8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3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42"/>
            <p:cNvSpPr>
              <a:spLocks/>
            </p:cNvSpPr>
            <p:nvPr/>
          </p:nvSpPr>
          <p:spPr bwMode="gray">
            <a:xfrm>
              <a:off x="5611219" y="3748846"/>
              <a:ext cx="2329587" cy="1888888"/>
            </a:xfrm>
            <a:custGeom>
              <a:avLst/>
              <a:gdLst>
                <a:gd name="T0" fmla="*/ 2147483647 w 361"/>
                <a:gd name="T1" fmla="*/ 2147483647 h 293"/>
                <a:gd name="T2" fmla="*/ 2147483647 w 361"/>
                <a:gd name="T3" fmla="*/ 2147483647 h 293"/>
                <a:gd name="T4" fmla="*/ 2147483647 w 361"/>
                <a:gd name="T5" fmla="*/ 0 h 293"/>
                <a:gd name="T6" fmla="*/ 2147483647 w 361"/>
                <a:gd name="T7" fmla="*/ 2147483647 h 293"/>
                <a:gd name="T8" fmla="*/ 2147483647 w 361"/>
                <a:gd name="T9" fmla="*/ 2147483647 h 293"/>
                <a:gd name="T10" fmla="*/ 2147483647 w 361"/>
                <a:gd name="T11" fmla="*/ 2147483647 h 293"/>
                <a:gd name="T12" fmla="*/ 0 w 361"/>
                <a:gd name="T13" fmla="*/ 2147483647 h 293"/>
                <a:gd name="T14" fmla="*/ 2147483647 w 361"/>
                <a:gd name="T15" fmla="*/ 2147483647 h 293"/>
                <a:gd name="T16" fmla="*/ 2147483647 w 361"/>
                <a:gd name="T17" fmla="*/ 2147483647 h 293"/>
                <a:gd name="T18" fmla="*/ 2147483647 w 361"/>
                <a:gd name="T19" fmla="*/ 2147483647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3"/>
                <a:gd name="T32" fmla="*/ 361 w 361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3">
                  <a:moveTo>
                    <a:pt x="361" y="8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49" y="18"/>
                    <a:pt x="243" y="35"/>
                    <a:pt x="233" y="51"/>
                  </a:cubicBezTo>
                  <a:cubicBezTo>
                    <a:pt x="200" y="109"/>
                    <a:pt x="141" y="142"/>
                    <a:pt x="79" y="144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79" y="293"/>
                    <a:pt x="79" y="293"/>
                    <a:pt x="79" y="293"/>
                  </a:cubicBezTo>
                  <a:cubicBezTo>
                    <a:pt x="79" y="251"/>
                    <a:pt x="79" y="251"/>
                    <a:pt x="79" y="251"/>
                  </a:cubicBezTo>
                  <a:cubicBezTo>
                    <a:pt x="221" y="248"/>
                    <a:pt x="338" y="144"/>
                    <a:pt x="361" y="8"/>
                  </a:cubicBezTo>
                  <a:close/>
                </a:path>
              </a:pathLst>
            </a:custGeom>
            <a:solidFill>
              <a:srgbClr val="88BBC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63"/>
          <p:cNvGrpSpPr/>
          <p:nvPr/>
        </p:nvGrpSpPr>
        <p:grpSpPr>
          <a:xfrm>
            <a:off x="1944486" y="3077743"/>
            <a:ext cx="3576746" cy="2682066"/>
            <a:chOff x="2239761" y="3011068"/>
            <a:chExt cx="3576746" cy="2682066"/>
          </a:xfrm>
        </p:grpSpPr>
        <p:sp>
          <p:nvSpPr>
            <p:cNvPr id="26" name="object 24"/>
            <p:cNvSpPr txBox="1"/>
            <p:nvPr/>
          </p:nvSpPr>
          <p:spPr>
            <a:xfrm>
              <a:off x="2239761" y="4810841"/>
              <a:ext cx="1590282" cy="88229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25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2700" marR="20955" indent="440055" algn="r">
                <a:lnSpc>
                  <a:spcPct val="90000"/>
                </a:lnSpc>
                <a:spcBef>
                  <a:spcPts val="300"/>
                </a:spcBef>
              </a:pPr>
              <a:r>
                <a:rPr sz="1500" b="1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TR</a:t>
              </a:r>
              <a:r>
                <a:rPr sz="1500" b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sz="1500" b="1" spc="-25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sz="1500" b="1" spc="-5" dirty="0">
                  <a:latin typeface="Calibri" panose="020F0502020204030204" pitchFamily="34" charset="0"/>
                  <a:cs typeface="Calibri" panose="020F0502020204030204" pitchFamily="34" charset="0"/>
                </a:rPr>
                <a:t>K  </a:t>
              </a:r>
              <a:r>
                <a:rPr sz="1500" spc="-4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IM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sz="1500" spc="-5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</a:t>
              </a:r>
              <a:r>
                <a:rPr sz="1500" spc="-12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sz="1500" spc="-5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ME</a:t>
              </a:r>
              <a:r>
                <a:rPr sz="1500" spc="-1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sz="1500" spc="-1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sz="1500" spc="-7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AT</a:t>
              </a:r>
              <a:r>
                <a:rPr sz="1500" spc="-3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sz="1500" spc="-45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</a:t>
              </a:r>
              <a:r>
                <a:rPr sz="1500" spc="-1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 </a:t>
              </a:r>
              <a:r>
                <a:rPr sz="1500" spc="-20" dirty="0">
                  <a:latin typeface="Calibri" panose="020F0502020204030204" pitchFamily="34" charset="0"/>
                  <a:cs typeface="Calibri" panose="020F0502020204030204" pitchFamily="34" charset="0"/>
                </a:rPr>
                <a:t>AND</a:t>
              </a:r>
              <a:r>
                <a:rPr sz="1500" spc="-114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1500" spc="-1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RESULTS</a:t>
              </a: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48"/>
            <p:cNvSpPr/>
            <p:nvPr/>
          </p:nvSpPr>
          <p:spPr>
            <a:xfrm>
              <a:off x="4172747" y="4796005"/>
              <a:ext cx="468000" cy="468000"/>
            </a:xfrm>
            <a:prstGeom prst="ellipse">
              <a:avLst/>
            </a:prstGeom>
            <a:solidFill>
              <a:srgbClr val="BE5F75"/>
            </a:solid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4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44"/>
            <p:cNvSpPr>
              <a:spLocks/>
            </p:cNvSpPr>
            <p:nvPr/>
          </p:nvSpPr>
          <p:spPr bwMode="gray">
            <a:xfrm>
              <a:off x="3915351" y="3011068"/>
              <a:ext cx="1901156" cy="2333331"/>
            </a:xfrm>
            <a:custGeom>
              <a:avLst/>
              <a:gdLst>
                <a:gd name="T0" fmla="*/ 2147483647 w 295"/>
                <a:gd name="T1" fmla="*/ 2147483647 h 361"/>
                <a:gd name="T2" fmla="*/ 2147483647 w 295"/>
                <a:gd name="T3" fmla="*/ 2147483647 h 361"/>
                <a:gd name="T4" fmla="*/ 2147483647 w 295"/>
                <a:gd name="T5" fmla="*/ 2147483647 h 361"/>
                <a:gd name="T6" fmla="*/ 2147483647 w 295"/>
                <a:gd name="T7" fmla="*/ 2147483647 h 361"/>
                <a:gd name="T8" fmla="*/ 2147483647 w 295"/>
                <a:gd name="T9" fmla="*/ 0 h 361"/>
                <a:gd name="T10" fmla="*/ 0 w 295"/>
                <a:gd name="T11" fmla="*/ 2147483647 h 361"/>
                <a:gd name="T12" fmla="*/ 2147483647 w 295"/>
                <a:gd name="T13" fmla="*/ 2147483647 h 361"/>
                <a:gd name="T14" fmla="*/ 2147483647 w 295"/>
                <a:gd name="T15" fmla="*/ 2147483647 h 361"/>
                <a:gd name="T16" fmla="*/ 2147483647 w 295"/>
                <a:gd name="T17" fmla="*/ 2147483647 h 361"/>
                <a:gd name="T18" fmla="*/ 2147483647 w 295"/>
                <a:gd name="T19" fmla="*/ 2147483647 h 3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"/>
                <a:gd name="T31" fmla="*/ 0 h 361"/>
                <a:gd name="T32" fmla="*/ 295 w 295"/>
                <a:gd name="T33" fmla="*/ 361 h 3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" h="361">
                  <a:moveTo>
                    <a:pt x="295" y="254"/>
                  </a:moveTo>
                  <a:cubicBezTo>
                    <a:pt x="277" y="250"/>
                    <a:pt x="259" y="243"/>
                    <a:pt x="242" y="233"/>
                  </a:cubicBezTo>
                  <a:cubicBezTo>
                    <a:pt x="185" y="200"/>
                    <a:pt x="152" y="141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6" y="220"/>
                    <a:pt x="148" y="336"/>
                    <a:pt x="283" y="361"/>
                  </a:cubicBezTo>
                  <a:cubicBezTo>
                    <a:pt x="245" y="315"/>
                    <a:pt x="245" y="315"/>
                    <a:pt x="245" y="315"/>
                  </a:cubicBezTo>
                  <a:lnTo>
                    <a:pt x="295" y="254"/>
                  </a:lnTo>
                  <a:close/>
                </a:path>
              </a:pathLst>
            </a:custGeom>
            <a:solidFill>
              <a:srgbClr val="BE5F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64"/>
          <p:cNvGrpSpPr/>
          <p:nvPr/>
        </p:nvGrpSpPr>
        <p:grpSpPr>
          <a:xfrm>
            <a:off x="2030895" y="1384409"/>
            <a:ext cx="4213315" cy="1911111"/>
            <a:chOff x="2326170" y="1317734"/>
            <a:chExt cx="4213315" cy="1911111"/>
          </a:xfrm>
        </p:grpSpPr>
        <p:sp>
          <p:nvSpPr>
            <p:cNvPr id="30" name="object 22"/>
            <p:cNvSpPr txBox="1"/>
            <p:nvPr/>
          </p:nvSpPr>
          <p:spPr>
            <a:xfrm>
              <a:off x="2326170" y="1519080"/>
              <a:ext cx="1552167" cy="950901"/>
            </a:xfrm>
            <a:prstGeom prst="rect">
              <a:avLst/>
            </a:prstGeom>
          </p:spPr>
          <p:txBody>
            <a:bodyPr vert="horz" wrap="square" lIns="0" tIns="80645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spcBef>
                  <a:spcPts val="400"/>
                </a:spcBef>
                <a:defRPr sz="1400">
                  <a:latin typeface="Calibri"/>
                  <a:cs typeface="Calibri"/>
                </a:defRPr>
              </a:lvl1pPr>
            </a:lstStyle>
            <a:p>
              <a:pPr algn="r">
                <a:spcBef>
                  <a:spcPts val="300"/>
                </a:spcBef>
              </a:pPr>
              <a:r>
                <a:rPr sz="15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COMMUNICATE</a:t>
              </a:r>
              <a:r>
                <a:rPr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 HOW IMPACTS </a:t>
              </a:r>
              <a:r>
                <a:rPr sz="15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ARE </a:t>
              </a:r>
              <a:r>
                <a:rPr sz="1500" dirty="0">
                  <a:latin typeface="Calibri" panose="020F0502020204030204" pitchFamily="34" charset="0"/>
                  <a:cs typeface="Calibri" panose="020F0502020204030204" pitchFamily="34" charset="0"/>
                </a:rPr>
                <a:t>ADDRESSED</a:t>
              </a:r>
            </a:p>
            <a:p>
              <a:pPr>
                <a:spcBef>
                  <a:spcPts val="300"/>
                </a:spcBef>
              </a:pPr>
              <a:endParaRPr sz="15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43"/>
            <p:cNvSpPr/>
            <p:nvPr/>
          </p:nvSpPr>
          <p:spPr>
            <a:xfrm>
              <a:off x="4256449" y="1640427"/>
              <a:ext cx="468000" cy="468000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 anchor="ctr" anchorCtr="1"/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5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41"/>
            <p:cNvSpPr>
              <a:spLocks/>
            </p:cNvSpPr>
            <p:nvPr/>
          </p:nvSpPr>
          <p:spPr bwMode="gray">
            <a:xfrm>
              <a:off x="4209898" y="1317734"/>
              <a:ext cx="2329587" cy="1911111"/>
            </a:xfrm>
            <a:custGeom>
              <a:avLst/>
              <a:gdLst>
                <a:gd name="T0" fmla="*/ 2147483647 w 361"/>
                <a:gd name="T1" fmla="*/ 2147483647 h 296"/>
                <a:gd name="T2" fmla="*/ 2147483647 w 361"/>
                <a:gd name="T3" fmla="*/ 0 h 296"/>
                <a:gd name="T4" fmla="*/ 2147483647 w 361"/>
                <a:gd name="T5" fmla="*/ 2147483647 h 296"/>
                <a:gd name="T6" fmla="*/ 0 w 361"/>
                <a:gd name="T7" fmla="*/ 2147483647 h 296"/>
                <a:gd name="T8" fmla="*/ 2147483647 w 361"/>
                <a:gd name="T9" fmla="*/ 2147483647 h 296"/>
                <a:gd name="T10" fmla="*/ 2147483647 w 361"/>
                <a:gd name="T11" fmla="*/ 2147483647 h 296"/>
                <a:gd name="T12" fmla="*/ 2147483647 w 361"/>
                <a:gd name="T13" fmla="*/ 2147483647 h 296"/>
                <a:gd name="T14" fmla="*/ 2147483647 w 361"/>
                <a:gd name="T15" fmla="*/ 2147483647 h 296"/>
                <a:gd name="T16" fmla="*/ 2147483647 w 361"/>
                <a:gd name="T17" fmla="*/ 2147483647 h 296"/>
                <a:gd name="T18" fmla="*/ 2147483647 w 361"/>
                <a:gd name="T19" fmla="*/ 2147483647 h 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6"/>
                <a:gd name="T32" fmla="*/ 361 w 361"/>
                <a:gd name="T33" fmla="*/ 296 h 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6">
                  <a:moveTo>
                    <a:pt x="361" y="96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139" y="46"/>
                    <a:pt x="21" y="152"/>
                    <a:pt x="0" y="290"/>
                  </a:cubicBezTo>
                  <a:cubicBezTo>
                    <a:pt x="50" y="248"/>
                    <a:pt x="50" y="248"/>
                    <a:pt x="50" y="248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11" y="278"/>
                    <a:pt x="118" y="259"/>
                    <a:pt x="128" y="242"/>
                  </a:cubicBezTo>
                  <a:cubicBezTo>
                    <a:pt x="161" y="185"/>
                    <a:pt x="220" y="152"/>
                    <a:pt x="282" y="150"/>
                  </a:cubicBezTo>
                  <a:cubicBezTo>
                    <a:pt x="282" y="191"/>
                    <a:pt x="282" y="191"/>
                    <a:pt x="282" y="191"/>
                  </a:cubicBezTo>
                  <a:lnTo>
                    <a:pt x="361" y="96"/>
                  </a:lnTo>
                  <a:close/>
                </a:path>
              </a:pathLst>
            </a:custGeom>
            <a:solidFill>
              <a:srgbClr val="94C43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038011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 Soft </a:t>
            </a:r>
            <a:r>
              <a:rPr lang="en-US" dirty="0"/>
              <a:t>L</a:t>
            </a:r>
            <a:r>
              <a:rPr lang="en-US" dirty="0" smtClean="0"/>
              <a:t>aw </a:t>
            </a:r>
            <a:r>
              <a:rPr lang="en-US" dirty="0" err="1" smtClean="0"/>
              <a:t>naar</a:t>
            </a:r>
            <a:r>
              <a:rPr lang="en-US" dirty="0" smtClean="0"/>
              <a:t> Hard </a:t>
            </a:r>
            <a:r>
              <a:rPr lang="en-US" dirty="0"/>
              <a:t>L</a:t>
            </a:r>
            <a:r>
              <a:rPr lang="en-US" dirty="0" smtClean="0"/>
              <a:t>aw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300" b="1" dirty="0" smtClean="0"/>
              <a:t>EU wetgeving met HRDD (elementen):</a:t>
            </a:r>
          </a:p>
          <a:p>
            <a:r>
              <a:rPr lang="nl-NL" sz="2300" b="1" dirty="0" smtClean="0"/>
              <a:t>CS3D</a:t>
            </a:r>
            <a:r>
              <a:rPr lang="nl-NL" sz="2300" dirty="0" smtClean="0"/>
              <a:t> (?) </a:t>
            </a:r>
            <a:r>
              <a:rPr lang="mr-IN" sz="2300" dirty="0" smtClean="0"/>
              <a:t>–</a:t>
            </a:r>
            <a:r>
              <a:rPr lang="nl-NL" sz="2300" dirty="0" smtClean="0"/>
              <a:t> horizontale HRDD verplichting (lex generalis)</a:t>
            </a:r>
          </a:p>
          <a:p>
            <a:r>
              <a:rPr lang="nl-NL" sz="2300" b="1" dirty="0" smtClean="0"/>
              <a:t>CSRD</a:t>
            </a:r>
            <a:r>
              <a:rPr lang="nl-NL" sz="2300" dirty="0" smtClean="0"/>
              <a:t> </a:t>
            </a:r>
            <a:r>
              <a:rPr lang="mr-IN" sz="2300" dirty="0" smtClean="0"/>
              <a:t>–</a:t>
            </a:r>
            <a:r>
              <a:rPr lang="nl-NL" sz="2300" dirty="0" smtClean="0"/>
              <a:t> Rapportage HRDD verplichting</a:t>
            </a:r>
          </a:p>
          <a:p>
            <a:r>
              <a:rPr lang="nl-NL" sz="2300" b="1" dirty="0" smtClean="0"/>
              <a:t>Conflict </a:t>
            </a:r>
            <a:r>
              <a:rPr lang="nl-NL" sz="2300" b="1" dirty="0" err="1" smtClean="0"/>
              <a:t>Minerals</a:t>
            </a:r>
            <a:r>
              <a:rPr lang="nl-NL" sz="2300" b="1" dirty="0" smtClean="0"/>
              <a:t> </a:t>
            </a:r>
            <a:r>
              <a:rPr lang="nl-NL" sz="2300" b="1" dirty="0" err="1" smtClean="0"/>
              <a:t>Regulation</a:t>
            </a:r>
            <a:r>
              <a:rPr lang="nl-NL" sz="2300" b="1" dirty="0" smtClean="0"/>
              <a:t> </a:t>
            </a:r>
            <a:r>
              <a:rPr lang="mr-IN" sz="2300" dirty="0" smtClean="0"/>
              <a:t>–</a:t>
            </a:r>
            <a:r>
              <a:rPr lang="nl-NL" sz="2300" dirty="0" smtClean="0"/>
              <a:t> Specifieke HRDD verplichting import 3Ts en goud</a:t>
            </a:r>
          </a:p>
          <a:p>
            <a:r>
              <a:rPr lang="nl-NL" sz="2400" b="1" dirty="0" err="1" smtClean="0"/>
              <a:t>Batteries</a:t>
            </a:r>
            <a:r>
              <a:rPr lang="nl-NL" sz="2400" b="1" dirty="0" smtClean="0"/>
              <a:t> </a:t>
            </a:r>
            <a:r>
              <a:rPr lang="nl-NL" sz="2400" b="1" dirty="0" err="1" smtClean="0"/>
              <a:t>Regulation</a:t>
            </a:r>
            <a:r>
              <a:rPr lang="nl-NL" sz="2400" b="1" dirty="0"/>
              <a:t> </a:t>
            </a:r>
            <a:r>
              <a:rPr lang="mr-IN" sz="2400" dirty="0" smtClean="0"/>
              <a:t>–</a:t>
            </a:r>
            <a:r>
              <a:rPr lang="nl-NL" sz="2400" dirty="0" smtClean="0"/>
              <a:t> HRDD verplichting t.a.v. </a:t>
            </a:r>
            <a:r>
              <a:rPr lang="nl-NL" sz="2400" dirty="0" smtClean="0"/>
              <a:t>b</a:t>
            </a:r>
            <a:r>
              <a:rPr lang="nl-NL" sz="2400" dirty="0" smtClean="0"/>
              <a:t>atterijen</a:t>
            </a:r>
          </a:p>
          <a:p>
            <a:r>
              <a:rPr lang="nl-NL" sz="2300" b="1" dirty="0" err="1"/>
              <a:t>Deforestation</a:t>
            </a:r>
            <a:r>
              <a:rPr lang="nl-NL" sz="2300" b="1" dirty="0"/>
              <a:t> </a:t>
            </a:r>
            <a:r>
              <a:rPr lang="nl-NL" sz="2300" b="1" dirty="0" err="1"/>
              <a:t>Regulation</a:t>
            </a:r>
            <a:r>
              <a:rPr lang="nl-NL" sz="2300" b="1" dirty="0"/>
              <a:t> </a:t>
            </a:r>
            <a:r>
              <a:rPr lang="mr-IN" sz="2300" dirty="0"/>
              <a:t>–</a:t>
            </a:r>
            <a:r>
              <a:rPr lang="nl-NL" sz="2300" dirty="0"/>
              <a:t> Specifieke HRDD verplichting import </a:t>
            </a:r>
            <a:r>
              <a:rPr lang="nl-NL" sz="2400" dirty="0" err="1"/>
              <a:t>soya</a:t>
            </a:r>
            <a:r>
              <a:rPr lang="nl-NL" sz="2400" dirty="0"/>
              <a:t>, vee, palmolie, hout, cacao, rubber en </a:t>
            </a:r>
            <a:r>
              <a:rPr lang="nl-NL" sz="2400" dirty="0" smtClean="0"/>
              <a:t>koffie, </a:t>
            </a:r>
            <a:r>
              <a:rPr lang="nl-NL" sz="2400" dirty="0" err="1" smtClean="0"/>
              <a:t>n.b.</a:t>
            </a:r>
            <a:r>
              <a:rPr lang="nl-NL" sz="2400" dirty="0" smtClean="0"/>
              <a:t>: richt zich met name op milieukwesties</a:t>
            </a:r>
          </a:p>
          <a:p>
            <a:r>
              <a:rPr lang="nl-NL" sz="2400" b="1" dirty="0" err="1" smtClean="0"/>
              <a:t>Forced</a:t>
            </a:r>
            <a:r>
              <a:rPr lang="nl-NL" sz="2400" b="1" dirty="0" smtClean="0"/>
              <a:t> Labour </a:t>
            </a:r>
            <a:r>
              <a:rPr lang="nl-NL" sz="2400" b="1" dirty="0" err="1" smtClean="0"/>
              <a:t>Regulation</a:t>
            </a:r>
            <a:r>
              <a:rPr lang="nl-NL" sz="2400" dirty="0"/>
              <a:t> </a:t>
            </a:r>
            <a:r>
              <a:rPr lang="nl-NL" sz="2400" dirty="0" smtClean="0"/>
              <a:t>(?) </a:t>
            </a:r>
            <a:r>
              <a:rPr lang="mr-IN" sz="2400" dirty="0" smtClean="0"/>
              <a:t>–</a:t>
            </a:r>
            <a:r>
              <a:rPr lang="nl-NL" sz="2400" dirty="0" smtClean="0"/>
              <a:t> HRDD verplichtingen t.a.v. dwangarbeid</a:t>
            </a:r>
            <a:endParaRPr lang="nl-NL" sz="2300" b="1" dirty="0" smtClean="0"/>
          </a:p>
          <a:p>
            <a:pPr marL="0" indent="0">
              <a:buNone/>
            </a:pPr>
            <a:endParaRPr lang="nl-NL" sz="2300" dirty="0"/>
          </a:p>
          <a:p>
            <a:pPr marL="0" indent="0">
              <a:buNone/>
            </a:pPr>
            <a:r>
              <a:rPr lang="nl-NL" sz="2300" b="1" dirty="0" smtClean="0"/>
              <a:t>Nationale HRDD wetgeving in FRA, DUI, NOO en in NL?</a:t>
            </a:r>
          </a:p>
          <a:p>
            <a:pPr marL="0" indent="0">
              <a:buNone/>
            </a:pPr>
            <a:endParaRPr lang="nl-NL" sz="2300" dirty="0" smtClean="0"/>
          </a:p>
          <a:p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914599" y="2780928"/>
            <a:ext cx="914400" cy="8423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739769" y="1693188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67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Casus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10543" y="1225452"/>
            <a:ext cx="11389023" cy="479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 smtClean="0"/>
              <a:t>Het </a:t>
            </a:r>
            <a:r>
              <a:rPr lang="en-US" sz="2300" dirty="0" err="1" smtClean="0"/>
              <a:t>Nederlandse</a:t>
            </a:r>
            <a:r>
              <a:rPr lang="en-US" sz="2300" dirty="0" smtClean="0"/>
              <a:t> </a:t>
            </a:r>
            <a:r>
              <a:rPr lang="en-US" sz="2300" dirty="0" err="1" smtClean="0"/>
              <a:t>koffiebedrijf</a:t>
            </a:r>
            <a:r>
              <a:rPr lang="en-US" sz="2300" dirty="0" smtClean="0"/>
              <a:t> ‘</a:t>
            </a:r>
            <a:r>
              <a:rPr lang="en-US" sz="2300" dirty="0" err="1" smtClean="0"/>
              <a:t>Bruine</a:t>
            </a:r>
            <a:r>
              <a:rPr lang="en-US" sz="2300" dirty="0" smtClean="0"/>
              <a:t> Boon’ met 1.500 </a:t>
            </a:r>
            <a:r>
              <a:rPr lang="en-US" sz="2300" dirty="0" err="1" smtClean="0"/>
              <a:t>werknemers</a:t>
            </a:r>
            <a:r>
              <a:rPr lang="en-US" sz="2300" dirty="0" smtClean="0"/>
              <a:t> en </a:t>
            </a:r>
            <a:r>
              <a:rPr lang="en-US" sz="2300" dirty="0" err="1" smtClean="0"/>
              <a:t>een</a:t>
            </a:r>
            <a:r>
              <a:rPr lang="en-US" sz="2300" dirty="0" smtClean="0"/>
              <a:t> </a:t>
            </a:r>
            <a:r>
              <a:rPr lang="en-US" sz="2300" dirty="0" err="1" smtClean="0"/>
              <a:t>omzet</a:t>
            </a:r>
            <a:r>
              <a:rPr lang="en-US" sz="2300" dirty="0" smtClean="0"/>
              <a:t> van EUR 1 </a:t>
            </a:r>
            <a:r>
              <a:rPr lang="en-US" sz="2300" dirty="0" err="1" smtClean="0"/>
              <a:t>miljard</a:t>
            </a:r>
            <a:r>
              <a:rPr lang="en-US" sz="2300" dirty="0" smtClean="0"/>
              <a:t> </a:t>
            </a:r>
            <a:r>
              <a:rPr lang="en-US" sz="2300" dirty="0" err="1" smtClean="0"/>
              <a:t>wereldwijd</a:t>
            </a:r>
            <a:r>
              <a:rPr lang="en-US" sz="2300" dirty="0" smtClean="0"/>
              <a:t>, </a:t>
            </a:r>
            <a:r>
              <a:rPr lang="en-US" sz="2300" dirty="0" err="1" smtClean="0"/>
              <a:t>importeert</a:t>
            </a:r>
            <a:r>
              <a:rPr lang="en-US" sz="2300" dirty="0" smtClean="0"/>
              <a:t> </a:t>
            </a:r>
            <a:r>
              <a:rPr lang="en-US" sz="2300" dirty="0" err="1" smtClean="0"/>
              <a:t>ongebrande</a:t>
            </a:r>
            <a:r>
              <a:rPr lang="en-US" sz="2300" dirty="0" smtClean="0"/>
              <a:t> </a:t>
            </a:r>
            <a:r>
              <a:rPr lang="en-US" sz="2300" dirty="0" err="1" smtClean="0"/>
              <a:t>koffiebonen</a:t>
            </a:r>
            <a:r>
              <a:rPr lang="en-US" sz="2300" dirty="0" smtClean="0"/>
              <a:t> </a:t>
            </a:r>
            <a:r>
              <a:rPr lang="en-US" sz="2300" dirty="0" err="1" smtClean="0"/>
              <a:t>uit</a:t>
            </a:r>
            <a:r>
              <a:rPr lang="en-US" sz="2300" dirty="0" smtClean="0"/>
              <a:t> 15 </a:t>
            </a:r>
            <a:r>
              <a:rPr lang="en-US" sz="2300" dirty="0" err="1" smtClean="0"/>
              <a:t>landen</a:t>
            </a:r>
            <a:r>
              <a:rPr lang="en-US" sz="2300" dirty="0" smtClean="0"/>
              <a:t>, maar 90% </a:t>
            </a:r>
            <a:r>
              <a:rPr lang="en-US" sz="2300" dirty="0" err="1" smtClean="0"/>
              <a:t>komt</a:t>
            </a:r>
            <a:r>
              <a:rPr lang="en-US" sz="2300" dirty="0" smtClean="0"/>
              <a:t> </a:t>
            </a:r>
            <a:r>
              <a:rPr lang="en-US" sz="2300" dirty="0" err="1" smtClean="0"/>
              <a:t>uit</a:t>
            </a:r>
            <a:r>
              <a:rPr lang="en-US" sz="2300" dirty="0" smtClean="0"/>
              <a:t> Guatemala. In </a:t>
            </a:r>
            <a:r>
              <a:rPr lang="en-US" sz="2300" dirty="0" err="1" smtClean="0"/>
              <a:t>Oeganda</a:t>
            </a:r>
            <a:r>
              <a:rPr lang="en-US" sz="2300" dirty="0" smtClean="0"/>
              <a:t>, </a:t>
            </a:r>
            <a:r>
              <a:rPr lang="en-US" sz="2300" dirty="0" err="1" smtClean="0"/>
              <a:t>waar</a:t>
            </a:r>
            <a:r>
              <a:rPr lang="en-US" sz="2300" dirty="0" smtClean="0"/>
              <a:t> </a:t>
            </a:r>
            <a:r>
              <a:rPr lang="en-US" sz="2300" dirty="0" err="1" smtClean="0"/>
              <a:t>Bruine</a:t>
            </a:r>
            <a:r>
              <a:rPr lang="en-US" sz="2300" dirty="0" smtClean="0"/>
              <a:t> Boon 0,5% van </a:t>
            </a:r>
            <a:r>
              <a:rPr lang="en-US" sz="2300" dirty="0" err="1" smtClean="0"/>
              <a:t>zijn</a:t>
            </a:r>
            <a:r>
              <a:rPr lang="en-US" sz="2300" dirty="0" smtClean="0"/>
              <a:t> </a:t>
            </a:r>
            <a:r>
              <a:rPr lang="en-US" sz="2300" dirty="0" err="1" smtClean="0"/>
              <a:t>koffiebonen</a:t>
            </a:r>
            <a:r>
              <a:rPr lang="en-US" sz="2300" dirty="0" smtClean="0"/>
              <a:t> </a:t>
            </a:r>
            <a:r>
              <a:rPr lang="en-US" sz="2300" dirty="0" err="1" smtClean="0"/>
              <a:t>vandaan</a:t>
            </a:r>
            <a:r>
              <a:rPr lang="en-US" sz="2300" dirty="0" smtClean="0"/>
              <a:t> </a:t>
            </a:r>
            <a:r>
              <a:rPr lang="en-US" sz="2300" dirty="0" err="1" smtClean="0"/>
              <a:t>haalt</a:t>
            </a:r>
            <a:r>
              <a:rPr lang="en-US" sz="2300" dirty="0" smtClean="0"/>
              <a:t>, </a:t>
            </a:r>
            <a:r>
              <a:rPr lang="en-US" sz="2300" dirty="0" err="1" smtClean="0"/>
              <a:t>worden</a:t>
            </a:r>
            <a:r>
              <a:rPr lang="en-US" sz="2300" dirty="0" smtClean="0"/>
              <a:t> </a:t>
            </a:r>
            <a:r>
              <a:rPr lang="en-US" sz="2300" dirty="0" err="1" smtClean="0"/>
              <a:t>werknemers</a:t>
            </a:r>
            <a:r>
              <a:rPr lang="en-US" sz="2300" dirty="0" smtClean="0"/>
              <a:t> van de </a:t>
            </a:r>
            <a:r>
              <a:rPr lang="en-US" sz="2300" dirty="0" err="1" smtClean="0"/>
              <a:t>gecertificeerde</a:t>
            </a:r>
            <a:r>
              <a:rPr lang="en-US" sz="2300" dirty="0" smtClean="0"/>
              <a:t> </a:t>
            </a:r>
            <a:r>
              <a:rPr lang="en-US" sz="2300" dirty="0" err="1" smtClean="0"/>
              <a:t>koffieplantage</a:t>
            </a:r>
            <a:r>
              <a:rPr lang="en-US" sz="2300" dirty="0" smtClean="0"/>
              <a:t> ‘Social Plants’ </a:t>
            </a:r>
            <a:r>
              <a:rPr lang="en-US" sz="2300" dirty="0" err="1" smtClean="0"/>
              <a:t>ontslagen</a:t>
            </a:r>
            <a:r>
              <a:rPr lang="en-US" sz="2300" dirty="0" smtClean="0"/>
              <a:t>, </a:t>
            </a:r>
            <a:r>
              <a:rPr lang="en-US" sz="2300" dirty="0" err="1" smtClean="0"/>
              <a:t>omdat</a:t>
            </a:r>
            <a:r>
              <a:rPr lang="en-US" sz="2300" dirty="0" smtClean="0"/>
              <a:t> </a:t>
            </a:r>
            <a:r>
              <a:rPr lang="en-US" sz="2300" dirty="0" err="1" smtClean="0"/>
              <a:t>zij</a:t>
            </a:r>
            <a:r>
              <a:rPr lang="en-US" sz="2300" dirty="0" smtClean="0"/>
              <a:t> </a:t>
            </a:r>
            <a:r>
              <a:rPr lang="en-US" sz="2300" dirty="0" err="1" smtClean="0"/>
              <a:t>een</a:t>
            </a:r>
            <a:r>
              <a:rPr lang="en-US" sz="2300" dirty="0" smtClean="0"/>
              <a:t> </a:t>
            </a:r>
            <a:r>
              <a:rPr lang="en-US" sz="2300" dirty="0" err="1" smtClean="0"/>
              <a:t>vakbond</a:t>
            </a:r>
            <a:r>
              <a:rPr lang="en-US" sz="2300" dirty="0" smtClean="0"/>
              <a:t> </a:t>
            </a:r>
            <a:r>
              <a:rPr lang="en-US" sz="2300" dirty="0" err="1" smtClean="0"/>
              <a:t>probeerden</a:t>
            </a:r>
            <a:r>
              <a:rPr lang="en-US" sz="2300" dirty="0" smtClean="0"/>
              <a:t> op </a:t>
            </a:r>
            <a:r>
              <a:rPr lang="en-US" sz="2300" dirty="0" err="1" smtClean="0"/>
              <a:t>te</a:t>
            </a:r>
            <a:r>
              <a:rPr lang="en-US" sz="2300" dirty="0" smtClean="0"/>
              <a:t> </a:t>
            </a:r>
            <a:r>
              <a:rPr lang="en-US" sz="2300" dirty="0" err="1" smtClean="0"/>
              <a:t>richten</a:t>
            </a:r>
            <a:r>
              <a:rPr lang="en-US" sz="2300" dirty="0"/>
              <a:t>.</a:t>
            </a:r>
            <a:r>
              <a:rPr lang="en-US" sz="2300" dirty="0" smtClean="0"/>
              <a:t> </a:t>
            </a:r>
            <a:r>
              <a:rPr lang="en-US" sz="2300" dirty="0" err="1" smtClean="0"/>
              <a:t>Bruine</a:t>
            </a:r>
            <a:r>
              <a:rPr lang="en-US" sz="2300" dirty="0" smtClean="0"/>
              <a:t> Boon </a:t>
            </a:r>
            <a:r>
              <a:rPr lang="en-US" sz="2300" dirty="0" err="1" smtClean="0"/>
              <a:t>heeft</a:t>
            </a:r>
            <a:r>
              <a:rPr lang="en-US" sz="2300" dirty="0" smtClean="0"/>
              <a:t> </a:t>
            </a:r>
            <a:r>
              <a:rPr lang="en-US" sz="2300" dirty="0" err="1" smtClean="0"/>
              <a:t>een</a:t>
            </a:r>
            <a:r>
              <a:rPr lang="en-US" sz="2300" dirty="0" smtClean="0"/>
              <a:t> </a:t>
            </a:r>
            <a:r>
              <a:rPr lang="en-US" sz="2300" dirty="0" err="1" smtClean="0"/>
              <a:t>indirecte</a:t>
            </a:r>
            <a:r>
              <a:rPr lang="en-US" sz="2300" dirty="0" smtClean="0"/>
              <a:t> </a:t>
            </a:r>
            <a:r>
              <a:rPr lang="en-US" sz="2300" dirty="0" err="1" smtClean="0"/>
              <a:t>handelsrelatie</a:t>
            </a:r>
            <a:r>
              <a:rPr lang="en-US" sz="2300" dirty="0" smtClean="0"/>
              <a:t> met Social Plants. </a:t>
            </a:r>
          </a:p>
          <a:p>
            <a:pPr marL="0" indent="0">
              <a:buNone/>
            </a:pPr>
            <a:endParaRPr lang="en-US" sz="2300" dirty="0"/>
          </a:p>
          <a:p>
            <a:pPr marL="457200" indent="-457200">
              <a:buAutoNum type="arabicPeriod"/>
            </a:pPr>
            <a:r>
              <a:rPr lang="en-US" sz="2300" dirty="0" err="1" smtClean="0"/>
              <a:t>Omschrijf</a:t>
            </a:r>
            <a:r>
              <a:rPr lang="en-US" sz="2300" dirty="0" smtClean="0"/>
              <a:t> het HRDD </a:t>
            </a:r>
            <a:r>
              <a:rPr lang="en-US" sz="2300" dirty="0" err="1" smtClean="0"/>
              <a:t>proces</a:t>
            </a:r>
            <a:r>
              <a:rPr lang="en-US" sz="2300" dirty="0" smtClean="0"/>
              <a:t> van </a:t>
            </a:r>
            <a:r>
              <a:rPr lang="en-US" sz="2300" dirty="0" err="1" smtClean="0"/>
              <a:t>Bruine</a:t>
            </a:r>
            <a:r>
              <a:rPr lang="en-US" sz="2300" dirty="0" smtClean="0"/>
              <a:t> Boon.</a:t>
            </a:r>
          </a:p>
          <a:p>
            <a:pPr marL="457200" indent="-457200">
              <a:buAutoNum type="arabicPeriod"/>
            </a:pPr>
            <a:r>
              <a:rPr lang="en-US" sz="2300" dirty="0" err="1" smtClean="0"/>
              <a:t>Kan</a:t>
            </a:r>
            <a:r>
              <a:rPr lang="en-US" sz="2300" dirty="0" smtClean="0"/>
              <a:t> </a:t>
            </a:r>
            <a:r>
              <a:rPr lang="en-US" sz="2300" dirty="0" err="1" smtClean="0"/>
              <a:t>Bruine</a:t>
            </a:r>
            <a:r>
              <a:rPr lang="en-US" sz="2300" dirty="0" smtClean="0"/>
              <a:t> Boon </a:t>
            </a:r>
            <a:r>
              <a:rPr lang="en-US" sz="2300" dirty="0" err="1" smtClean="0"/>
              <a:t>aansprakelijk</a:t>
            </a:r>
            <a:r>
              <a:rPr lang="en-US" sz="2300" dirty="0" smtClean="0"/>
              <a:t> </a:t>
            </a:r>
            <a:r>
              <a:rPr lang="en-US" sz="2300" dirty="0" err="1" smtClean="0"/>
              <a:t>worden</a:t>
            </a:r>
            <a:r>
              <a:rPr lang="en-US" sz="2300" dirty="0" smtClean="0"/>
              <a:t> </a:t>
            </a:r>
            <a:r>
              <a:rPr lang="en-US" sz="2300" dirty="0" err="1" smtClean="0"/>
              <a:t>gesteld</a:t>
            </a:r>
            <a:r>
              <a:rPr lang="en-US" sz="2300" dirty="0" smtClean="0"/>
              <a:t> </a:t>
            </a:r>
            <a:r>
              <a:rPr lang="en-US" sz="2300" dirty="0" err="1" smtClean="0"/>
              <a:t>voor</a:t>
            </a:r>
            <a:r>
              <a:rPr lang="en-US" sz="2300" dirty="0" smtClean="0"/>
              <a:t> de </a:t>
            </a:r>
            <a:r>
              <a:rPr lang="en-US" sz="2300" dirty="0" err="1" smtClean="0"/>
              <a:t>ontslagen</a:t>
            </a:r>
            <a:r>
              <a:rPr lang="en-US" sz="2300" dirty="0" smtClean="0"/>
              <a:t> </a:t>
            </a:r>
            <a:r>
              <a:rPr lang="en-US" sz="2300" dirty="0" err="1" smtClean="0"/>
              <a:t>werknemers</a:t>
            </a:r>
            <a:r>
              <a:rPr lang="en-US" sz="2300" dirty="0" smtClean="0"/>
              <a:t> </a:t>
            </a:r>
            <a:r>
              <a:rPr lang="en-US" sz="2300" dirty="0" err="1" smtClean="0"/>
              <a:t>bij</a:t>
            </a:r>
            <a:r>
              <a:rPr lang="en-US" sz="2300" dirty="0" smtClean="0"/>
              <a:t> Social Plants </a:t>
            </a:r>
            <a:r>
              <a:rPr lang="en-US" sz="2300" dirty="0" err="1" smtClean="0"/>
              <a:t>onder</a:t>
            </a:r>
            <a:r>
              <a:rPr lang="en-US" sz="2300" dirty="0" smtClean="0"/>
              <a:t> de CS3D? </a:t>
            </a:r>
            <a:r>
              <a:rPr lang="en-US" sz="2300" dirty="0" err="1" smtClean="0"/>
              <a:t>Zou</a:t>
            </a:r>
            <a:r>
              <a:rPr lang="en-US" sz="2300" dirty="0" smtClean="0"/>
              <a:t> </a:t>
            </a:r>
            <a:r>
              <a:rPr lang="en-US" sz="2300" dirty="0" err="1" smtClean="0"/>
              <a:t>dit</a:t>
            </a:r>
            <a:r>
              <a:rPr lang="en-US" sz="2300" dirty="0" smtClean="0"/>
              <a:t> </a:t>
            </a:r>
            <a:r>
              <a:rPr lang="en-US" sz="2300" dirty="0" err="1" smtClean="0"/>
              <a:t>anders</a:t>
            </a:r>
            <a:r>
              <a:rPr lang="en-US" sz="2300" dirty="0" smtClean="0"/>
              <a:t> </a:t>
            </a:r>
            <a:r>
              <a:rPr lang="en-US" sz="2300" dirty="0" err="1" smtClean="0"/>
              <a:t>zijn</a:t>
            </a:r>
            <a:r>
              <a:rPr lang="en-US" sz="2300" dirty="0" smtClean="0"/>
              <a:t> </a:t>
            </a:r>
            <a:r>
              <a:rPr lang="en-US" sz="2300" dirty="0" err="1" smtClean="0"/>
              <a:t>als</a:t>
            </a:r>
            <a:r>
              <a:rPr lang="en-US" sz="2300" dirty="0" smtClean="0"/>
              <a:t> </a:t>
            </a:r>
            <a:r>
              <a:rPr lang="en-US" sz="2300" dirty="0" err="1" smtClean="0"/>
              <a:t>dit</a:t>
            </a:r>
            <a:r>
              <a:rPr lang="en-US" sz="2300" dirty="0" smtClean="0"/>
              <a:t> </a:t>
            </a:r>
            <a:r>
              <a:rPr lang="en-US" sz="2300" dirty="0" err="1" smtClean="0"/>
              <a:t>niet</a:t>
            </a:r>
            <a:r>
              <a:rPr lang="en-US" sz="2300" dirty="0" smtClean="0"/>
              <a:t> in </a:t>
            </a:r>
            <a:r>
              <a:rPr lang="en-US" sz="2300" dirty="0" err="1" smtClean="0"/>
              <a:t>Oeganda</a:t>
            </a:r>
            <a:r>
              <a:rPr lang="en-US" sz="2300" dirty="0" smtClean="0"/>
              <a:t>, maar in Guatemala was </a:t>
            </a:r>
            <a:r>
              <a:rPr lang="en-US" sz="2300" dirty="0" err="1" smtClean="0"/>
              <a:t>gebeurd</a:t>
            </a:r>
            <a:r>
              <a:rPr lang="en-US" sz="2300" dirty="0" smtClean="0"/>
              <a:t>?</a:t>
            </a:r>
            <a:endParaRPr lang="nl-NL" sz="2500" dirty="0" smtClean="0"/>
          </a:p>
          <a:p>
            <a:endParaRPr lang="nl-NL" sz="2500" dirty="0" smtClean="0"/>
          </a:p>
          <a:p>
            <a:endParaRPr lang="nl-NL" sz="25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914599" y="2780928"/>
            <a:ext cx="914400" cy="8423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4514999" y="1916832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nl-NL" noProof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3617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4602991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heme/theme1.xml><?xml version="1.0" encoding="utf-8"?>
<a:theme xmlns:a="http://schemas.openxmlformats.org/drawingml/2006/main" name="16-9-windows-en-met-slidenr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Universiteit Leide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16-9-windows-en-met-slidenr.potx" id="{AFEA357D-D7A1-4093-8F37-2903EA1E32B4}" vid="{CE1BFD01-A7D4-4F03-8ED9-8F286D333555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2D4775-B13D-4BD4-89B1-2E5B7CFBB17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16-9-windows-en-met-slidenr.potx</Template>
  <TotalTime>11985</TotalTime>
  <Words>1366</Words>
  <Application>Microsoft Macintosh PowerPoint</Application>
  <PresentationFormat>Aangepast</PresentationFormat>
  <Paragraphs>202</Paragraphs>
  <Slides>16</Slides>
  <Notes>13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16-9-windows-en-met-slidenr</vt:lpstr>
      <vt:lpstr>Human Rights Due Diligence – Gepaste Zorgvuldigheid</vt:lpstr>
      <vt:lpstr>Index</vt:lpstr>
      <vt:lpstr>PowerPoint-presentatie</vt:lpstr>
      <vt:lpstr>Snapshot van de CS3D</vt:lpstr>
      <vt:lpstr>Van Soft Law naar Hard Law</vt:lpstr>
      <vt:lpstr>Human Rights Due Diligence</vt:lpstr>
      <vt:lpstr>Stap 1 – integreren van MVO in bedrijfsvoering en managementsystemen</vt:lpstr>
      <vt:lpstr>Stap 2 – Identificeren en beoordelen</vt:lpstr>
      <vt:lpstr>Stap 3 – Stoppen, voorkomen en beperken</vt:lpstr>
      <vt:lpstr>Stap 4 – Monitoren</vt:lpstr>
      <vt:lpstr>Stap 5 – Communiceren</vt:lpstr>
      <vt:lpstr>Stap 6 – Herstelmaatregelen</vt:lpstr>
      <vt:lpstr>Wat is Human Rights Due Diligence?</vt:lpstr>
      <vt:lpstr>Van Soft Law naar Hard Law</vt:lpstr>
      <vt:lpstr>Casus</vt:lpstr>
      <vt:lpstr>Vragen?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presentation</dc:title>
  <dc:creator>Scheen, D.A.C. (Daniël)</dc:creator>
  <cp:lastModifiedBy>DvT</cp:lastModifiedBy>
  <cp:revision>109</cp:revision>
  <dcterms:created xsi:type="dcterms:W3CDTF">2023-08-31T06:50:03Z</dcterms:created>
  <dcterms:modified xsi:type="dcterms:W3CDTF">2024-03-11T09:05:19Z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