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9"/>
  </p:notesMasterIdLst>
  <p:sldIdLst>
    <p:sldId id="256" r:id="rId2"/>
    <p:sldId id="257" r:id="rId3"/>
    <p:sldId id="267" r:id="rId4"/>
    <p:sldId id="258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462" autoAdjust="0"/>
  </p:normalViewPr>
  <p:slideViewPr>
    <p:cSldViewPr snapToGrid="0">
      <p:cViewPr varScale="1">
        <p:scale>
          <a:sx n="69" d="100"/>
          <a:sy n="69" d="100"/>
        </p:scale>
        <p:origin x="120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s Rombouts" userId="e18da93b-acd3-45e5-8c3d-1de2884e1b67" providerId="ADAL" clId="{7CB3D3D1-AB4C-4CB8-A897-2C826A3B2AB5}"/>
    <pc:docChg chg="undo custSel delSld modSld">
      <pc:chgData name="Bas Rombouts" userId="e18da93b-acd3-45e5-8c3d-1de2884e1b67" providerId="ADAL" clId="{7CB3D3D1-AB4C-4CB8-A897-2C826A3B2AB5}" dt="2024-03-07T12:42:24.897" v="1039" actId="114"/>
      <pc:docMkLst>
        <pc:docMk/>
      </pc:docMkLst>
      <pc:sldChg chg="modSp mod modNotesTx">
        <pc:chgData name="Bas Rombouts" userId="e18da93b-acd3-45e5-8c3d-1de2884e1b67" providerId="ADAL" clId="{7CB3D3D1-AB4C-4CB8-A897-2C826A3B2AB5}" dt="2024-03-07T12:42:24.897" v="1039" actId="114"/>
        <pc:sldMkLst>
          <pc:docMk/>
          <pc:sldMk cId="3257383509" sldId="256"/>
        </pc:sldMkLst>
        <pc:spChg chg="mod">
          <ac:chgData name="Bas Rombouts" userId="e18da93b-acd3-45e5-8c3d-1de2884e1b67" providerId="ADAL" clId="{7CB3D3D1-AB4C-4CB8-A897-2C826A3B2AB5}" dt="2024-03-07T12:42:24.897" v="1039" actId="114"/>
          <ac:spMkLst>
            <pc:docMk/>
            <pc:sldMk cId="3257383509" sldId="256"/>
            <ac:spMk id="3" creationId="{00000000-0000-0000-0000-000000000000}"/>
          </ac:spMkLst>
        </pc:spChg>
      </pc:sldChg>
      <pc:sldChg chg="modSp mod">
        <pc:chgData name="Bas Rombouts" userId="e18da93b-acd3-45e5-8c3d-1de2884e1b67" providerId="ADAL" clId="{7CB3D3D1-AB4C-4CB8-A897-2C826A3B2AB5}" dt="2024-03-06T13:09:44.281" v="569" actId="20577"/>
        <pc:sldMkLst>
          <pc:docMk/>
          <pc:sldMk cId="1456442216" sldId="257"/>
        </pc:sldMkLst>
        <pc:spChg chg="mod">
          <ac:chgData name="Bas Rombouts" userId="e18da93b-acd3-45e5-8c3d-1de2884e1b67" providerId="ADAL" clId="{7CB3D3D1-AB4C-4CB8-A897-2C826A3B2AB5}" dt="2024-03-06T13:09:44.281" v="569" actId="20577"/>
          <ac:spMkLst>
            <pc:docMk/>
            <pc:sldMk cId="1456442216" sldId="257"/>
            <ac:spMk id="2" creationId="{00000000-0000-0000-0000-000000000000}"/>
          </ac:spMkLst>
        </pc:spChg>
      </pc:sldChg>
      <pc:sldChg chg="modSp mod">
        <pc:chgData name="Bas Rombouts" userId="e18da93b-acd3-45e5-8c3d-1de2884e1b67" providerId="ADAL" clId="{7CB3D3D1-AB4C-4CB8-A897-2C826A3B2AB5}" dt="2024-03-06T13:03:41.796" v="376" actId="20577"/>
        <pc:sldMkLst>
          <pc:docMk/>
          <pc:sldMk cId="2506866564" sldId="258"/>
        </pc:sldMkLst>
        <pc:spChg chg="mod">
          <ac:chgData name="Bas Rombouts" userId="e18da93b-acd3-45e5-8c3d-1de2884e1b67" providerId="ADAL" clId="{7CB3D3D1-AB4C-4CB8-A897-2C826A3B2AB5}" dt="2024-03-06T13:03:41.796" v="376" actId="20577"/>
          <ac:spMkLst>
            <pc:docMk/>
            <pc:sldMk cId="2506866564" sldId="258"/>
            <ac:spMk id="7" creationId="{00000000-0000-0000-0000-000000000000}"/>
          </ac:spMkLst>
        </pc:spChg>
      </pc:sldChg>
      <pc:sldChg chg="addSp modSp mod">
        <pc:chgData name="Bas Rombouts" userId="e18da93b-acd3-45e5-8c3d-1de2884e1b67" providerId="ADAL" clId="{7CB3D3D1-AB4C-4CB8-A897-2C826A3B2AB5}" dt="2024-03-06T13:40:54.555" v="885" actId="1076"/>
        <pc:sldMkLst>
          <pc:docMk/>
          <pc:sldMk cId="1442459073" sldId="261"/>
        </pc:sldMkLst>
        <pc:spChg chg="mod">
          <ac:chgData name="Bas Rombouts" userId="e18da93b-acd3-45e5-8c3d-1de2884e1b67" providerId="ADAL" clId="{7CB3D3D1-AB4C-4CB8-A897-2C826A3B2AB5}" dt="2024-03-06T13:14:01.544" v="646" actId="1076"/>
          <ac:spMkLst>
            <pc:docMk/>
            <pc:sldMk cId="1442459073" sldId="261"/>
            <ac:spMk id="2" creationId="{00000000-0000-0000-0000-000000000000}"/>
          </ac:spMkLst>
        </pc:spChg>
        <pc:spChg chg="mod">
          <ac:chgData name="Bas Rombouts" userId="e18da93b-acd3-45e5-8c3d-1de2884e1b67" providerId="ADAL" clId="{7CB3D3D1-AB4C-4CB8-A897-2C826A3B2AB5}" dt="2024-03-06T13:15:16.460" v="666" actId="14100"/>
          <ac:spMkLst>
            <pc:docMk/>
            <pc:sldMk cId="1442459073" sldId="261"/>
            <ac:spMk id="3" creationId="{00000000-0000-0000-0000-000000000000}"/>
          </ac:spMkLst>
        </pc:spChg>
        <pc:spChg chg="add mod">
          <ac:chgData name="Bas Rombouts" userId="e18da93b-acd3-45e5-8c3d-1de2884e1b67" providerId="ADAL" clId="{7CB3D3D1-AB4C-4CB8-A897-2C826A3B2AB5}" dt="2024-03-06T13:14:49.124" v="651" actId="1076"/>
          <ac:spMkLst>
            <pc:docMk/>
            <pc:sldMk cId="1442459073" sldId="261"/>
            <ac:spMk id="6" creationId="{D72DF712-29B8-4CB7-8392-AE8E12C9CC02}"/>
          </ac:spMkLst>
        </pc:spChg>
        <pc:spChg chg="mod">
          <ac:chgData name="Bas Rombouts" userId="e18da93b-acd3-45e5-8c3d-1de2884e1b67" providerId="ADAL" clId="{7CB3D3D1-AB4C-4CB8-A897-2C826A3B2AB5}" dt="2024-03-06T13:40:54.555" v="885" actId="1076"/>
          <ac:spMkLst>
            <pc:docMk/>
            <pc:sldMk cId="1442459073" sldId="261"/>
            <ac:spMk id="8" creationId="{00000000-0000-0000-0000-000000000000}"/>
          </ac:spMkLst>
        </pc:spChg>
      </pc:sldChg>
      <pc:sldChg chg="modSp mod modNotesTx">
        <pc:chgData name="Bas Rombouts" userId="e18da93b-acd3-45e5-8c3d-1de2884e1b67" providerId="ADAL" clId="{7CB3D3D1-AB4C-4CB8-A897-2C826A3B2AB5}" dt="2024-03-07T12:24:58.382" v="972" actId="1076"/>
        <pc:sldMkLst>
          <pc:docMk/>
          <pc:sldMk cId="3206040176" sldId="263"/>
        </pc:sldMkLst>
        <pc:spChg chg="mod">
          <ac:chgData name="Bas Rombouts" userId="e18da93b-acd3-45e5-8c3d-1de2884e1b67" providerId="ADAL" clId="{7CB3D3D1-AB4C-4CB8-A897-2C826A3B2AB5}" dt="2024-03-07T12:24:54.589" v="971" actId="1076"/>
          <ac:spMkLst>
            <pc:docMk/>
            <pc:sldMk cId="3206040176" sldId="263"/>
            <ac:spMk id="2" creationId="{00000000-0000-0000-0000-000000000000}"/>
          </ac:spMkLst>
        </pc:spChg>
        <pc:spChg chg="mod">
          <ac:chgData name="Bas Rombouts" userId="e18da93b-acd3-45e5-8c3d-1de2884e1b67" providerId="ADAL" clId="{7CB3D3D1-AB4C-4CB8-A897-2C826A3B2AB5}" dt="2024-03-07T12:24:58.382" v="972" actId="1076"/>
          <ac:spMkLst>
            <pc:docMk/>
            <pc:sldMk cId="3206040176" sldId="263"/>
            <ac:spMk id="4" creationId="{00000000-0000-0000-0000-000000000000}"/>
          </ac:spMkLst>
        </pc:spChg>
        <pc:spChg chg="mod">
          <ac:chgData name="Bas Rombouts" userId="e18da93b-acd3-45e5-8c3d-1de2884e1b67" providerId="ADAL" clId="{7CB3D3D1-AB4C-4CB8-A897-2C826A3B2AB5}" dt="2024-03-06T13:16:58.216" v="681" actId="1076"/>
          <ac:spMkLst>
            <pc:docMk/>
            <pc:sldMk cId="3206040176" sldId="263"/>
            <ac:spMk id="5" creationId="{00000000-0000-0000-0000-000000000000}"/>
          </ac:spMkLst>
        </pc:spChg>
        <pc:spChg chg="mod">
          <ac:chgData name="Bas Rombouts" userId="e18da93b-acd3-45e5-8c3d-1de2884e1b67" providerId="ADAL" clId="{7CB3D3D1-AB4C-4CB8-A897-2C826A3B2AB5}" dt="2024-03-06T13:16:54.773" v="680" actId="1076"/>
          <ac:spMkLst>
            <pc:docMk/>
            <pc:sldMk cId="3206040176" sldId="263"/>
            <ac:spMk id="6" creationId="{00000000-0000-0000-0000-000000000000}"/>
          </ac:spMkLst>
        </pc:spChg>
      </pc:sldChg>
      <pc:sldChg chg="modSp del mod">
        <pc:chgData name="Bas Rombouts" userId="e18da93b-acd3-45e5-8c3d-1de2884e1b67" providerId="ADAL" clId="{7CB3D3D1-AB4C-4CB8-A897-2C826A3B2AB5}" dt="2024-03-07T12:35:03.921" v="973" actId="47"/>
        <pc:sldMkLst>
          <pc:docMk/>
          <pc:sldMk cId="3012299696" sldId="264"/>
        </pc:sldMkLst>
        <pc:spChg chg="mod">
          <ac:chgData name="Bas Rombouts" userId="e18da93b-acd3-45e5-8c3d-1de2884e1b67" providerId="ADAL" clId="{7CB3D3D1-AB4C-4CB8-A897-2C826A3B2AB5}" dt="2024-03-06T13:06:15.410" v="499" actId="20577"/>
          <ac:spMkLst>
            <pc:docMk/>
            <pc:sldMk cId="3012299696" sldId="264"/>
            <ac:spMk id="2" creationId="{00000000-0000-0000-0000-000000000000}"/>
          </ac:spMkLst>
        </pc:spChg>
        <pc:spChg chg="mod">
          <ac:chgData name="Bas Rombouts" userId="e18da93b-acd3-45e5-8c3d-1de2884e1b67" providerId="ADAL" clId="{7CB3D3D1-AB4C-4CB8-A897-2C826A3B2AB5}" dt="2024-03-06T13:04:41.555" v="450" actId="20577"/>
          <ac:spMkLst>
            <pc:docMk/>
            <pc:sldMk cId="3012299696" sldId="264"/>
            <ac:spMk id="3" creationId="{00000000-0000-0000-0000-000000000000}"/>
          </ac:spMkLst>
        </pc:spChg>
      </pc:sldChg>
      <pc:sldChg chg="modSp mod">
        <pc:chgData name="Bas Rombouts" userId="e18da93b-acd3-45e5-8c3d-1de2884e1b67" providerId="ADAL" clId="{7CB3D3D1-AB4C-4CB8-A897-2C826A3B2AB5}" dt="2024-03-06T13:01:37.956" v="338" actId="1076"/>
        <pc:sldMkLst>
          <pc:docMk/>
          <pc:sldMk cId="257820993" sldId="267"/>
        </pc:sldMkLst>
        <pc:spChg chg="mod">
          <ac:chgData name="Bas Rombouts" userId="e18da93b-acd3-45e5-8c3d-1de2884e1b67" providerId="ADAL" clId="{7CB3D3D1-AB4C-4CB8-A897-2C826A3B2AB5}" dt="2024-03-06T13:00:45.490" v="336" actId="14100"/>
          <ac:spMkLst>
            <pc:docMk/>
            <pc:sldMk cId="257820993" sldId="267"/>
            <ac:spMk id="9" creationId="{00000000-0000-0000-0000-000000000000}"/>
          </ac:spMkLst>
        </pc:spChg>
        <pc:picChg chg="mod">
          <ac:chgData name="Bas Rombouts" userId="e18da93b-acd3-45e5-8c3d-1de2884e1b67" providerId="ADAL" clId="{7CB3D3D1-AB4C-4CB8-A897-2C826A3B2AB5}" dt="2024-03-06T13:01:37.956" v="338" actId="1076"/>
          <ac:picMkLst>
            <pc:docMk/>
            <pc:sldMk cId="257820993" sldId="267"/>
            <ac:picMk id="4" creationId="{00000000-0000-0000-0000-000000000000}"/>
          </ac:picMkLst>
        </pc:picChg>
      </pc:sldChg>
    </pc:docChg>
  </pc:docChgLst>
  <pc:docChgLst>
    <pc:chgData name="Bas Rombouts" userId="e18da93b-acd3-45e5-8c3d-1de2884e1b67" providerId="ADAL" clId="{DDAB1786-3639-4379-B064-088C00C0A130}"/>
    <pc:docChg chg="modSld">
      <pc:chgData name="Bas Rombouts" userId="e18da93b-acd3-45e5-8c3d-1de2884e1b67" providerId="ADAL" clId="{DDAB1786-3639-4379-B064-088C00C0A130}" dt="2024-03-08T13:04:09.250" v="0" actId="20577"/>
      <pc:docMkLst>
        <pc:docMk/>
      </pc:docMkLst>
      <pc:sldChg chg="modNotesTx">
        <pc:chgData name="Bas Rombouts" userId="e18da93b-acd3-45e5-8c3d-1de2884e1b67" providerId="ADAL" clId="{DDAB1786-3639-4379-B064-088C00C0A130}" dt="2024-03-08T13:04:09.250" v="0" actId="20577"/>
        <pc:sldMkLst>
          <pc:docMk/>
          <pc:sldMk cId="3257383509" sldId="256"/>
        </pc:sldMkLst>
      </pc:sldChg>
    </pc:docChg>
  </pc:docChgLst>
  <pc:docChgLst>
    <pc:chgData name="Bas Rombouts" userId="e18da93b-acd3-45e5-8c3d-1de2884e1b67" providerId="ADAL" clId="{C05B2D91-E00C-458B-BAAF-F26F5E16EBFF}"/>
    <pc:docChg chg="modSld">
      <pc:chgData name="Bas Rombouts" userId="e18da93b-acd3-45e5-8c3d-1de2884e1b67" providerId="ADAL" clId="{C05B2D91-E00C-458B-BAAF-F26F5E16EBFF}" dt="2024-03-10T07:38:21.031" v="1" actId="20577"/>
      <pc:docMkLst>
        <pc:docMk/>
      </pc:docMkLst>
      <pc:sldChg chg="modSp mod">
        <pc:chgData name="Bas Rombouts" userId="e18da93b-acd3-45e5-8c3d-1de2884e1b67" providerId="ADAL" clId="{C05B2D91-E00C-458B-BAAF-F26F5E16EBFF}" dt="2024-03-10T07:38:21.031" v="1" actId="20577"/>
        <pc:sldMkLst>
          <pc:docMk/>
          <pc:sldMk cId="1456442216" sldId="257"/>
        </pc:sldMkLst>
        <pc:spChg chg="mod">
          <ac:chgData name="Bas Rombouts" userId="e18da93b-acd3-45e5-8c3d-1de2884e1b67" providerId="ADAL" clId="{C05B2D91-E00C-458B-BAAF-F26F5E16EBFF}" dt="2024-03-10T07:38:21.031" v="1" actId="20577"/>
          <ac:spMkLst>
            <pc:docMk/>
            <pc:sldMk cId="1456442216" sldId="257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34B11-B0CA-4F1F-A03D-A8F574CEB844}" type="datetimeFigureOut">
              <a:rPr lang="nl-NL" smtClean="0"/>
              <a:t>10-3-2024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74ADB5-7B76-4066-811E-D342581821F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8038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74ADB5-7B76-4066-811E-D342581821F2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9188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nl-NL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4ADB5-7B76-4066-811E-D342581821F2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8397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4ADB5-7B76-4066-811E-D342581821F2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7394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Waarom</a:t>
            </a:r>
            <a:r>
              <a:rPr lang="en-GB" dirty="0"/>
              <a:t> </a:t>
            </a:r>
            <a:r>
              <a:rPr lang="en-GB" dirty="0" err="1"/>
              <a:t>moest</a:t>
            </a:r>
            <a:r>
              <a:rPr lang="en-GB" dirty="0"/>
              <a:t> </a:t>
            </a:r>
            <a:r>
              <a:rPr lang="en-GB" dirty="0" err="1"/>
              <a:t>dat</a:t>
            </a:r>
            <a:r>
              <a:rPr lang="en-GB" dirty="0"/>
              <a:t> </a:t>
            </a:r>
            <a:r>
              <a:rPr lang="en-GB" dirty="0" err="1"/>
              <a:t>nou</a:t>
            </a:r>
            <a:r>
              <a:rPr lang="en-GB" dirty="0"/>
              <a:t> zo lang </a:t>
            </a:r>
            <a:r>
              <a:rPr lang="en-GB" dirty="0" err="1"/>
              <a:t>duren</a:t>
            </a:r>
            <a:r>
              <a:rPr lang="en-GB" dirty="0"/>
              <a:t>, </a:t>
            </a:r>
            <a:r>
              <a:rPr lang="en-GB" dirty="0" err="1"/>
              <a:t>bindende</a:t>
            </a:r>
            <a:r>
              <a:rPr lang="en-GB" dirty="0"/>
              <a:t> </a:t>
            </a:r>
            <a:r>
              <a:rPr lang="en-GB" dirty="0" err="1"/>
              <a:t>wetgeving</a:t>
            </a:r>
            <a:endParaRPr lang="en-GB" dirty="0"/>
          </a:p>
          <a:p>
            <a:endParaRPr lang="en-GB" dirty="0"/>
          </a:p>
          <a:p>
            <a:r>
              <a:rPr lang="en-GB" dirty="0"/>
              <a:t>- </a:t>
            </a:r>
            <a:r>
              <a:rPr lang="en-GB" dirty="0" err="1"/>
              <a:t>convenanten</a:t>
            </a:r>
            <a:r>
              <a:rPr lang="en-GB" dirty="0"/>
              <a:t> </a:t>
            </a:r>
            <a:r>
              <a:rPr lang="en-GB" dirty="0" err="1"/>
              <a:t>aanpak</a:t>
            </a:r>
            <a:r>
              <a:rPr lang="en-GB" dirty="0"/>
              <a:t>; </a:t>
            </a:r>
            <a:r>
              <a:rPr lang="en-GB" dirty="0" err="1"/>
              <a:t>daar</a:t>
            </a:r>
            <a:r>
              <a:rPr lang="en-GB" dirty="0"/>
              <a:t> </a:t>
            </a:r>
            <a:r>
              <a:rPr lang="en-GB" dirty="0" err="1"/>
              <a:t>gaan</a:t>
            </a:r>
            <a:r>
              <a:rPr lang="en-GB" dirty="0"/>
              <a:t> we </a:t>
            </a:r>
            <a:r>
              <a:rPr lang="en-GB" dirty="0" err="1"/>
              <a:t>na</a:t>
            </a:r>
            <a:r>
              <a:rPr lang="en-GB" dirty="0"/>
              <a:t> de </a:t>
            </a:r>
            <a:r>
              <a:rPr lang="en-GB" dirty="0" err="1"/>
              <a:t>pauze</a:t>
            </a:r>
            <a:r>
              <a:rPr lang="en-GB" dirty="0"/>
              <a:t> </a:t>
            </a:r>
            <a:r>
              <a:rPr lang="en-GB" dirty="0" err="1"/>
              <a:t>meer</a:t>
            </a:r>
            <a:r>
              <a:rPr lang="en-GB" dirty="0"/>
              <a:t> over </a:t>
            </a:r>
            <a:r>
              <a:rPr lang="en-GB" dirty="0" err="1"/>
              <a:t>horen</a:t>
            </a:r>
            <a:r>
              <a:rPr lang="en-GB" dirty="0"/>
              <a:t> van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74ADB5-7B76-4066-811E-D342581821F2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2494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nn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4" y="1376363"/>
            <a:ext cx="5489574" cy="154463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719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0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  <p:sp>
        <p:nvSpPr>
          <p:cNvPr id="9" name="Content Placeholder"/>
          <p:cNvSpPr>
            <a:spLocks noGrp="1"/>
          </p:cNvSpPr>
          <p:nvPr>
            <p:ph sz="quarter" idx="13"/>
          </p:nvPr>
        </p:nvSpPr>
        <p:spPr>
          <a:xfrm>
            <a:off x="923924" y="1376363"/>
            <a:ext cx="10345739" cy="4554537"/>
          </a:xfrm>
          <a:prstGeom prst="rect">
            <a:avLst/>
          </a:prstGeom>
        </p:spPr>
        <p:txBody>
          <a:bodyPr lIns="93600" rIns="93600"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16524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al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nn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3" y="1376363"/>
            <a:ext cx="5489575" cy="154463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15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64275" y="1410511"/>
            <a:ext cx="5465763" cy="151048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200" kern="1200" dirty="0">
                <a:solidFill>
                  <a:schemeClr val="tx2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462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1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l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Picture Placeholder"/>
          <p:cNvSpPr>
            <a:spLocks noGrp="1"/>
          </p:cNvSpPr>
          <p:nvPr>
            <p:ph type="pic" sz="quarter" idx="17"/>
          </p:nvPr>
        </p:nvSpPr>
        <p:spPr>
          <a:xfrm>
            <a:off x="-8708" y="0"/>
            <a:ext cx="12200708" cy="5931928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  <a:gd name="connsiteX4" fmla="*/ 0 w 12192000"/>
              <a:gd name="connsiteY4" fmla="*/ 0 h 5029200"/>
              <a:gd name="connsiteX0" fmla="*/ 0 w 12192000"/>
              <a:gd name="connsiteY0" fmla="*/ 2666 h 5031866"/>
              <a:gd name="connsiteX1" fmla="*/ 919732 w 12192000"/>
              <a:gd name="connsiteY1" fmla="*/ 0 h 5031866"/>
              <a:gd name="connsiteX2" fmla="*/ 12192000 w 12192000"/>
              <a:gd name="connsiteY2" fmla="*/ 2666 h 5031866"/>
              <a:gd name="connsiteX3" fmla="*/ 12192000 w 12192000"/>
              <a:gd name="connsiteY3" fmla="*/ 5031866 h 5031866"/>
              <a:gd name="connsiteX4" fmla="*/ 0 w 12192000"/>
              <a:gd name="connsiteY4" fmla="*/ 5031866 h 5031866"/>
              <a:gd name="connsiteX5" fmla="*/ 0 w 12192000"/>
              <a:gd name="connsiteY5" fmla="*/ 2666 h 5031866"/>
              <a:gd name="connsiteX0" fmla="*/ 0 w 12192000"/>
              <a:gd name="connsiteY0" fmla="*/ 2666 h 5031866"/>
              <a:gd name="connsiteX1" fmla="*/ 463865 w 12192000"/>
              <a:gd name="connsiteY1" fmla="*/ 2666 h 5031866"/>
              <a:gd name="connsiteX2" fmla="*/ 919732 w 12192000"/>
              <a:gd name="connsiteY2" fmla="*/ 0 h 5031866"/>
              <a:gd name="connsiteX3" fmla="*/ 12192000 w 12192000"/>
              <a:gd name="connsiteY3" fmla="*/ 2666 h 5031866"/>
              <a:gd name="connsiteX4" fmla="*/ 12192000 w 12192000"/>
              <a:gd name="connsiteY4" fmla="*/ 5031866 h 5031866"/>
              <a:gd name="connsiteX5" fmla="*/ 0 w 12192000"/>
              <a:gd name="connsiteY5" fmla="*/ 5031866 h 5031866"/>
              <a:gd name="connsiteX6" fmla="*/ 0 w 12192000"/>
              <a:gd name="connsiteY6" fmla="*/ 2666 h 5031866"/>
              <a:gd name="connsiteX0" fmla="*/ 0 w 12192000"/>
              <a:gd name="connsiteY0" fmla="*/ 0 h 5946266"/>
              <a:gd name="connsiteX1" fmla="*/ 463865 w 12192000"/>
              <a:gd name="connsiteY1" fmla="*/ 917066 h 5946266"/>
              <a:gd name="connsiteX2" fmla="*/ 919732 w 12192000"/>
              <a:gd name="connsiteY2" fmla="*/ 914400 h 5946266"/>
              <a:gd name="connsiteX3" fmla="*/ 12192000 w 12192000"/>
              <a:gd name="connsiteY3" fmla="*/ 917066 h 5946266"/>
              <a:gd name="connsiteX4" fmla="*/ 12192000 w 12192000"/>
              <a:gd name="connsiteY4" fmla="*/ 5946266 h 5946266"/>
              <a:gd name="connsiteX5" fmla="*/ 0 w 12192000"/>
              <a:gd name="connsiteY5" fmla="*/ 5946266 h 5946266"/>
              <a:gd name="connsiteX6" fmla="*/ 0 w 12192000"/>
              <a:gd name="connsiteY6" fmla="*/ 0 h 5946266"/>
              <a:gd name="connsiteX0" fmla="*/ 0 w 12192000"/>
              <a:gd name="connsiteY0" fmla="*/ 0 h 5946266"/>
              <a:gd name="connsiteX1" fmla="*/ 205273 w 12192000"/>
              <a:gd name="connsiteY1" fmla="*/ 407881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463865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68021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72177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59708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8021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43083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21223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0004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09832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63864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15656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8720 w 12217346"/>
              <a:gd name="connsiteY0" fmla="*/ 0 h 5949345"/>
              <a:gd name="connsiteX1" fmla="*/ 466819 w 12217346"/>
              <a:gd name="connsiteY1" fmla="*/ 0 h 5949345"/>
              <a:gd name="connsiteX2" fmla="*/ 469204 w 12217346"/>
              <a:gd name="connsiteY2" fmla="*/ 454004 h 5949345"/>
              <a:gd name="connsiteX3" fmla="*/ 924376 w 12217346"/>
              <a:gd name="connsiteY3" fmla="*/ 905164 h 5949345"/>
              <a:gd name="connsiteX4" fmla="*/ 12217346 w 12217346"/>
              <a:gd name="connsiteY4" fmla="*/ 903675 h 5949345"/>
              <a:gd name="connsiteX5" fmla="*/ 12216114 w 12217346"/>
              <a:gd name="connsiteY5" fmla="*/ 5949345 h 5949345"/>
              <a:gd name="connsiteX6" fmla="*/ 0 w 12217346"/>
              <a:gd name="connsiteY6" fmla="*/ 5928849 h 5949345"/>
              <a:gd name="connsiteX7" fmla="*/ 8720 w 12217346"/>
              <a:gd name="connsiteY7" fmla="*/ 0 h 5949345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7346" h="5931928">
                <a:moveTo>
                  <a:pt x="8720" y="0"/>
                </a:moveTo>
                <a:lnTo>
                  <a:pt x="466819" y="0"/>
                </a:lnTo>
                <a:cubicBezTo>
                  <a:pt x="466819" y="305689"/>
                  <a:pt x="469816" y="280886"/>
                  <a:pt x="469204" y="454004"/>
                </a:cubicBezTo>
                <a:lnTo>
                  <a:pt x="924376" y="905164"/>
                </a:lnTo>
                <a:lnTo>
                  <a:pt x="12217346" y="903675"/>
                </a:lnTo>
                <a:cubicBezTo>
                  <a:pt x="12216935" y="2583513"/>
                  <a:pt x="12216525" y="4252090"/>
                  <a:pt x="12216114" y="5931928"/>
                </a:cubicBezTo>
                <a:lnTo>
                  <a:pt x="0" y="5928849"/>
                </a:lnTo>
                <a:cubicBezTo>
                  <a:pt x="2907" y="3952566"/>
                  <a:pt x="5813" y="1976283"/>
                  <a:pt x="872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85390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  <p:sp>
        <p:nvSpPr>
          <p:cNvPr id="7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1376363"/>
            <a:ext cx="4921250" cy="4554537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3"/>
            <a:ext cx="4919664" cy="4554537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tle"/>
          <p:cNvSpPr>
            <a:spLocks noGrp="1"/>
          </p:cNvSpPr>
          <p:nvPr>
            <p:ph type="title"/>
          </p:nvPr>
        </p:nvSpPr>
        <p:spPr/>
        <p:txBody>
          <a:bodyPr lIns="72000" r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246189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2295525"/>
            <a:ext cx="4921250" cy="3635376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tle column 2"/>
          <p:cNvSpPr>
            <a:spLocks noGrp="1"/>
          </p:cNvSpPr>
          <p:nvPr>
            <p:ph type="body" sz="quarter" idx="16"/>
          </p:nvPr>
        </p:nvSpPr>
        <p:spPr>
          <a:xfrm>
            <a:off x="6348413" y="1376363"/>
            <a:ext cx="4921251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2295525"/>
            <a:ext cx="4919664" cy="3635376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6" name="Title column 1"/>
          <p:cNvSpPr>
            <a:spLocks noGrp="1"/>
          </p:cNvSpPr>
          <p:nvPr>
            <p:ph type="body" sz="quarter" idx="15"/>
          </p:nvPr>
        </p:nvSpPr>
        <p:spPr>
          <a:xfrm>
            <a:off x="923925" y="1376363"/>
            <a:ext cx="4919662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436249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6">
          <p15:clr>
            <a:srgbClr val="FBAE40"/>
          </p15:clr>
        </p15:guide>
        <p15:guide id="2" orient="horz" pos="144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  <p:sp>
        <p:nvSpPr>
          <p:cNvPr id="10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2"/>
            <a:ext cx="4919664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1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6348413" y="914400"/>
            <a:ext cx="5843587" cy="5013734"/>
          </a:xfrm>
          <a:custGeom>
            <a:avLst/>
            <a:gdLst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0 w 5843587"/>
              <a:gd name="connsiteY3" fmla="*/ 5029200 h 5029200"/>
              <a:gd name="connsiteX4" fmla="*/ 0 w 5843587"/>
              <a:gd name="connsiteY4" fmla="*/ 0 h 5029200"/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456677 w 5843587"/>
              <a:gd name="connsiteY3" fmla="*/ 5027843 h 5029200"/>
              <a:gd name="connsiteX4" fmla="*/ 0 w 5843587"/>
              <a:gd name="connsiteY4" fmla="*/ 5029200 h 5029200"/>
              <a:gd name="connsiteX5" fmla="*/ 0 w 5843587"/>
              <a:gd name="connsiteY5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1880 w 5845467"/>
              <a:gd name="connsiteY4" fmla="*/ 5029200 h 5029200"/>
              <a:gd name="connsiteX5" fmla="*/ 0 w 5845467"/>
              <a:gd name="connsiteY5" fmla="*/ 4569287 h 5029200"/>
              <a:gd name="connsiteX6" fmla="*/ 1880 w 5845467"/>
              <a:gd name="connsiteY6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0 w 5845467"/>
              <a:gd name="connsiteY4" fmla="*/ 4569287 h 5029200"/>
              <a:gd name="connsiteX5" fmla="*/ 1880 w 5845467"/>
              <a:gd name="connsiteY5" fmla="*/ 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5467" h="5029200">
                <a:moveTo>
                  <a:pt x="1880" y="0"/>
                </a:moveTo>
                <a:lnTo>
                  <a:pt x="5845467" y="0"/>
                </a:lnTo>
                <a:lnTo>
                  <a:pt x="5845467" y="5029200"/>
                </a:lnTo>
                <a:lnTo>
                  <a:pt x="458557" y="5027843"/>
                </a:lnTo>
                <a:lnTo>
                  <a:pt x="0" y="4569287"/>
                </a:lnTo>
                <a:cubicBezTo>
                  <a:pt x="627" y="3046191"/>
                  <a:pt x="1253" y="1523096"/>
                  <a:pt x="188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425771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7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2034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erospac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8" y="5940000"/>
            <a:ext cx="12240008" cy="918000"/>
          </a:xfrm>
          <a:prstGeom prst="rect">
            <a:avLst/>
          </a:prstGeom>
        </p:spPr>
      </p:pic>
      <p:sp>
        <p:nvSpPr>
          <p:cNvPr id="4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1344275" y="6210980"/>
            <a:ext cx="385763" cy="365125"/>
          </a:xfrm>
          <a:prstGeom prst="rect">
            <a:avLst/>
          </a:prstGeom>
        </p:spPr>
        <p:txBody>
          <a:bodyPr vert="horz" lIns="36000" tIns="45720" rIns="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" name="Date Placeholder"/>
          <p:cNvSpPr>
            <a:spLocks noGrp="1"/>
          </p:cNvSpPr>
          <p:nvPr>
            <p:ph type="dt" sz="half" idx="2"/>
          </p:nvPr>
        </p:nvSpPr>
        <p:spPr>
          <a:xfrm>
            <a:off x="8816975" y="6210981"/>
            <a:ext cx="2452688" cy="365125"/>
          </a:xfrm>
          <a:prstGeom prst="rect">
            <a:avLst/>
          </a:prstGeom>
          <a:blipFill rotWithShape="1">
            <a:blip r:embed="rId12"/>
            <a:stretch>
              <a:fillRect/>
            </a:stretch>
          </a:blip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361113" y="6210981"/>
            <a:ext cx="2459037" cy="365125"/>
          </a:xfrm>
          <a:prstGeom prst="rect">
            <a:avLst/>
          </a:prstGeom>
          <a:blipFill rotWithShape="1">
            <a:blip r:embed="rId13"/>
            <a:stretch>
              <a:fillRect/>
            </a:stretch>
          </a:blipFill>
        </p:spPr>
        <p:txBody>
          <a:bodyPr vert="horz" lIns="10800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ext Placeholder"/>
          <p:cNvSpPr>
            <a:spLocks noGrp="1"/>
          </p:cNvSpPr>
          <p:nvPr>
            <p:ph type="body" idx="1"/>
          </p:nvPr>
        </p:nvSpPr>
        <p:spPr>
          <a:xfrm>
            <a:off x="923925" y="1376363"/>
            <a:ext cx="10345737" cy="4554000"/>
          </a:xfrm>
          <a:prstGeom prst="rect">
            <a:avLst/>
          </a:prstGeom>
        </p:spPr>
        <p:txBody>
          <a:bodyPr vert="horz" lIns="93600" tIns="0" rIns="9360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026" name="Title Placeholder"/>
          <p:cNvSpPr>
            <a:spLocks noGrp="1"/>
          </p:cNvSpPr>
          <p:nvPr>
            <p:ph type="title"/>
          </p:nvPr>
        </p:nvSpPr>
        <p:spPr bwMode="auto">
          <a:xfrm>
            <a:off x="923925" y="0"/>
            <a:ext cx="10345739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122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</p:sldLayoutIdLst>
  <p:hf sldNum="0" hdr="0" ftr="0" dt="0"/>
  <p:txStyles>
    <p:titleStyle>
      <a:lvl1pPr algn="l" defTabSz="3429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2pPr>
      <a:lvl3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3pPr>
      <a:lvl4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4pPr>
      <a:lvl5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5pPr>
      <a:lvl6pPr marL="3429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6pPr>
      <a:lvl7pPr marL="6858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7pPr>
      <a:lvl8pPr marL="10287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8pPr>
      <a:lvl9pPr marL="13716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9pPr>
    </p:titleStyle>
    <p:bodyStyle>
      <a:lvl1pPr marL="257175" indent="-257175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4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marL="557213" indent="-214313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0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2pPr>
      <a:lvl3pPr marL="8572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3pPr>
      <a:lvl4pPr marL="12001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–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4pPr>
      <a:lvl5pPr marL="15430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0">
          <p15:clr>
            <a:srgbClr val="F26B43"/>
          </p15:clr>
        </p15:guide>
        <p15:guide id="2" pos="7099">
          <p15:clr>
            <a:srgbClr val="F26B43"/>
          </p15:clr>
        </p15:guide>
        <p15:guide id="3" orient="horz" pos="576">
          <p15:clr>
            <a:srgbClr val="F26B43"/>
          </p15:clr>
        </p15:guide>
        <p15:guide id="4" orient="horz" pos="867">
          <p15:clr>
            <a:srgbClr val="F26B43"/>
          </p15:clr>
        </p15:guide>
        <p15:guide id="5" orient="horz" pos="3736">
          <p15:clr>
            <a:srgbClr val="F26B43"/>
          </p15:clr>
        </p15:guide>
        <p15:guide id="6" pos="3999">
          <p15:clr>
            <a:srgbClr val="F26B43"/>
          </p15:clr>
        </p15:guide>
        <p15:guide id="7" pos="3681">
          <p15:clr>
            <a:srgbClr val="F26B43"/>
          </p15:clr>
        </p15:guide>
        <p15:guide id="8" orient="horz" pos="4030">
          <p15:clr>
            <a:srgbClr val="F26B43"/>
          </p15:clr>
        </p15:guide>
        <p15:guide id="9" pos="5548">
          <p15:clr>
            <a:srgbClr val="F26B43"/>
          </p15:clr>
        </p15:guide>
        <p15:guide id="10" pos="582">
          <p15:clr>
            <a:srgbClr val="F26B43"/>
          </p15:clr>
        </p15:guide>
        <p15:guide id="11" pos="738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0693931" y="2921000"/>
            <a:ext cx="5489574" cy="284163"/>
          </a:xfrm>
        </p:spPr>
        <p:txBody>
          <a:bodyPr/>
          <a:lstStyle/>
          <a:p>
            <a:r>
              <a:rPr lang="en-GB" dirty="0"/>
              <a:t>Bas Rombouts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096000" y="1376362"/>
            <a:ext cx="5929602" cy="15446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dirty="0" err="1"/>
              <a:t>Transnationaal</a:t>
            </a:r>
            <a:r>
              <a:rPr lang="en-GB" dirty="0"/>
              <a:t> </a:t>
            </a:r>
            <a:r>
              <a:rPr lang="en-GB" dirty="0" err="1"/>
              <a:t>Arbeidsrecht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IMVO: </a:t>
            </a:r>
            <a:r>
              <a:rPr lang="en-GB" i="1" dirty="0"/>
              <a:t>de basics </a:t>
            </a:r>
          </a:p>
        </p:txBody>
      </p:sp>
    </p:spTree>
    <p:extLst>
      <p:ext uri="{BB962C8B-B14F-4D97-AF65-F5344CB8AC3E}">
        <p14:creationId xmlns:p14="http://schemas.microsoft.com/office/powerpoint/2010/main" val="3257383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923924" y="1321499"/>
            <a:ext cx="11268076" cy="5742894"/>
          </a:xfrm>
        </p:spPr>
        <p:txBody>
          <a:bodyPr>
            <a:normAutofit/>
          </a:bodyPr>
          <a:lstStyle/>
          <a:p>
            <a:pPr marL="514350" indent="-514350">
              <a:buAutoNum type="romanUcPeriod"/>
            </a:pPr>
            <a:r>
              <a:rPr lang="en-GB" b="1" dirty="0"/>
              <a:t>IMVO?</a:t>
            </a:r>
          </a:p>
          <a:p>
            <a:pPr marL="514350" indent="-514350">
              <a:buAutoNum type="romanUcPeriod"/>
            </a:pPr>
            <a:r>
              <a:rPr lang="en-GB" b="1" dirty="0"/>
              <a:t>De </a:t>
            </a:r>
            <a:r>
              <a:rPr lang="en-GB" b="1" dirty="0" err="1"/>
              <a:t>internationale</a:t>
            </a:r>
            <a:r>
              <a:rPr lang="en-GB" b="1" dirty="0"/>
              <a:t> basis: UN – OECD - ILO</a:t>
            </a:r>
          </a:p>
          <a:p>
            <a:pPr marL="514350" indent="-514350">
              <a:buFont typeface="Arial" pitchFamily="34" charset="0"/>
              <a:buAutoNum type="romanUcPeriod"/>
            </a:pPr>
            <a:r>
              <a:rPr lang="en-GB" b="1" dirty="0"/>
              <a:t>(</a:t>
            </a:r>
            <a:r>
              <a:rPr lang="en-GB" b="1" dirty="0" err="1"/>
              <a:t>Fundamentele</a:t>
            </a:r>
            <a:r>
              <a:rPr lang="en-GB" b="1" dirty="0"/>
              <a:t>) </a:t>
            </a:r>
            <a:r>
              <a:rPr lang="en-GB" b="1" dirty="0" err="1"/>
              <a:t>Arbeidsnormen</a:t>
            </a:r>
            <a:endParaRPr lang="en-GB" b="1" dirty="0"/>
          </a:p>
          <a:p>
            <a:pPr marL="514350" indent="-514350">
              <a:buAutoNum type="romanUcPeriod"/>
            </a:pPr>
            <a:r>
              <a:rPr lang="en-GB" b="1" dirty="0"/>
              <a:t>Human Rights Due Diligence</a:t>
            </a:r>
          </a:p>
          <a:p>
            <a:pPr marL="514350" indent="-514350">
              <a:buAutoNum type="romanUcPeriod"/>
            </a:pPr>
            <a:r>
              <a:rPr lang="en-GB" b="1" dirty="0" err="1"/>
              <a:t>Ontwikkelingen</a:t>
            </a:r>
            <a:r>
              <a:rPr lang="en-GB" b="1" dirty="0"/>
              <a:t> in </a:t>
            </a:r>
            <a:r>
              <a:rPr lang="en-GB" b="1" dirty="0" err="1"/>
              <a:t>en</a:t>
            </a:r>
            <a:r>
              <a:rPr lang="en-GB" b="1" dirty="0"/>
              <a:t> </a:t>
            </a:r>
            <a:r>
              <a:rPr lang="en-GB" b="1" dirty="0" err="1"/>
              <a:t>buiten</a:t>
            </a:r>
            <a:r>
              <a:rPr lang="en-GB" b="1" dirty="0"/>
              <a:t> Nederland: </a:t>
            </a:r>
            <a:r>
              <a:rPr lang="en-GB" b="1" dirty="0" err="1"/>
              <a:t>bindende</a:t>
            </a:r>
            <a:r>
              <a:rPr lang="en-GB" b="1" dirty="0"/>
              <a:t> </a:t>
            </a:r>
            <a:r>
              <a:rPr lang="en-GB" b="1" dirty="0" err="1"/>
              <a:t>regelgeving</a:t>
            </a:r>
            <a:r>
              <a:rPr lang="en-GB" b="1" dirty="0"/>
              <a:t> </a:t>
            </a:r>
          </a:p>
          <a:p>
            <a:pPr marL="0" indent="0">
              <a:buNone/>
            </a:pPr>
            <a:r>
              <a:rPr lang="en-GB" b="1" dirty="0"/>
              <a:t>	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456442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i="1" dirty="0"/>
              <a:t>IMVO?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694" y="863958"/>
            <a:ext cx="5715000" cy="5715000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1" y="2648683"/>
            <a:ext cx="1709670" cy="14506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00" y="877413"/>
            <a:ext cx="1911667" cy="19116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21143"/>
            <a:ext cx="7072479" cy="23944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62986" y="736806"/>
            <a:ext cx="10494335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400" b="1" dirty="0"/>
              <a:t>IRBC, CSR, Business and Human Rights, ESG, corporate sustainability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6239" y="1402568"/>
            <a:ext cx="2365453" cy="23654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1" y="4306589"/>
            <a:ext cx="3250406" cy="82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20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Internationaal</a:t>
            </a:r>
            <a:r>
              <a:rPr lang="en-GB" dirty="0"/>
              <a:t> </a:t>
            </a:r>
            <a:r>
              <a:rPr lang="en-GB" dirty="0" err="1"/>
              <a:t>normatief</a:t>
            </a:r>
            <a:r>
              <a:rPr lang="en-GB" dirty="0"/>
              <a:t> </a:t>
            </a:r>
            <a:r>
              <a:rPr lang="en-GB" dirty="0" err="1"/>
              <a:t>kader</a:t>
            </a:r>
            <a:r>
              <a:rPr lang="en-GB" dirty="0"/>
              <a:t>: </a:t>
            </a:r>
            <a:r>
              <a:rPr lang="en-GB" dirty="0" err="1"/>
              <a:t>Vrijwillige</a:t>
            </a:r>
            <a:r>
              <a:rPr lang="en-GB" dirty="0"/>
              <a:t> </a:t>
            </a:r>
            <a:r>
              <a:rPr lang="en-GB" dirty="0" err="1"/>
              <a:t>instrumenten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750" y="983982"/>
            <a:ext cx="5681964" cy="4212701"/>
          </a:xfrm>
          <a:prstGeom prst="rect">
            <a:avLst/>
          </a:prstGeom>
        </p:spPr>
      </p:pic>
      <p:pic>
        <p:nvPicPr>
          <p:cNvPr id="6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485" y="1612561"/>
            <a:ext cx="2661994" cy="2661994"/>
          </a:xfrm>
          <a:effectLst>
            <a:outerShdw blurRad="50800" dist="50800" dir="5400000" algn="ctr" rotWithShape="0">
              <a:schemeClr val="bg2">
                <a:lumMod val="95000"/>
                <a:lumOff val="5000"/>
              </a:scheme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524584" y="5377074"/>
            <a:ext cx="11298821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400" b="1" dirty="0"/>
              <a:t>UN Guiding Principles 	     – OECD Guidelines – 	      ILO MNE Declaration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878" y="1350801"/>
            <a:ext cx="3532607" cy="255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866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4902" y="977972"/>
            <a:ext cx="10345739" cy="4554537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“International bill of human rights”  (UVRM, IVBPR, IVESCR)</a:t>
            </a:r>
          </a:p>
          <a:p>
            <a:pPr marL="0" indent="0">
              <a:buNone/>
            </a:pPr>
            <a:r>
              <a:rPr lang="en-GB" b="1" dirty="0"/>
              <a:t>							          +</a:t>
            </a:r>
          </a:p>
          <a:p>
            <a:pPr marL="0" indent="0">
              <a:buNone/>
            </a:pPr>
            <a:r>
              <a:rPr lang="en-GB" b="1" dirty="0"/>
              <a:t>                     Human Rights @ Work (ILO)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925" y="0"/>
            <a:ext cx="10665563" cy="864000"/>
          </a:xfrm>
        </p:spPr>
        <p:txBody>
          <a:bodyPr/>
          <a:lstStyle/>
          <a:p>
            <a:r>
              <a:rPr lang="en-GB" dirty="0" err="1"/>
              <a:t>Welke</a:t>
            </a:r>
            <a:r>
              <a:rPr lang="en-GB" dirty="0"/>
              <a:t> </a:t>
            </a:r>
            <a:r>
              <a:rPr lang="en-GB" dirty="0" err="1"/>
              <a:t>arbeids</a:t>
            </a:r>
            <a:r>
              <a:rPr lang="en-GB" dirty="0"/>
              <a:t>-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mensenrechten</a:t>
            </a:r>
            <a:r>
              <a:rPr lang="en-GB" dirty="0"/>
              <a:t>?							(UNGPs)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40302"/>
            <a:ext cx="5820123" cy="39461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3799" y="3340302"/>
            <a:ext cx="4216542" cy="56837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733" y="3340302"/>
            <a:ext cx="4535817" cy="41090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31044" y="1490008"/>
            <a:ext cx="369309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400" b="1" dirty="0"/>
              <a:t>Forced labour </a:t>
            </a:r>
          </a:p>
          <a:p>
            <a:r>
              <a:rPr lang="en-GB" sz="2400" b="1" dirty="0"/>
              <a:t>child labour</a:t>
            </a:r>
          </a:p>
          <a:p>
            <a:r>
              <a:rPr lang="en-GB" sz="2400" b="1" dirty="0"/>
              <a:t>non-discrimination</a:t>
            </a:r>
          </a:p>
          <a:p>
            <a:r>
              <a:rPr lang="en-GB" sz="2400" b="1" dirty="0"/>
              <a:t>freedom of association </a:t>
            </a:r>
          </a:p>
          <a:p>
            <a:r>
              <a:rPr lang="en-GB" sz="2400" b="1" dirty="0"/>
              <a:t>health and safety</a:t>
            </a:r>
            <a:endParaRPr lang="en-GB" b="1" dirty="0"/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D72DF712-29B8-4CB7-8392-AE8E12C9CC02}"/>
              </a:ext>
            </a:extLst>
          </p:cNvPr>
          <p:cNvSpPr/>
          <p:nvPr/>
        </p:nvSpPr>
        <p:spPr>
          <a:xfrm>
            <a:off x="6491302" y="1893323"/>
            <a:ext cx="1862071" cy="53162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459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334" y="1064272"/>
            <a:ext cx="7788401" cy="486619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Human Rights Due Diligence?</a:t>
            </a:r>
          </a:p>
        </p:txBody>
      </p:sp>
    </p:spTree>
    <p:extLst>
      <p:ext uri="{BB962C8B-B14F-4D97-AF65-F5344CB8AC3E}">
        <p14:creationId xmlns:p14="http://schemas.microsoft.com/office/powerpoint/2010/main" val="683486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760891" y="1418894"/>
            <a:ext cx="11431109" cy="4554537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      </a:t>
            </a:r>
            <a:r>
              <a:rPr lang="en-GB" b="1" dirty="0" err="1"/>
              <a:t>Frankrijk</a:t>
            </a:r>
            <a:r>
              <a:rPr lang="en-GB" b="1" dirty="0"/>
              <a:t>, </a:t>
            </a:r>
            <a:r>
              <a:rPr lang="en-GB" b="1" dirty="0" err="1"/>
              <a:t>Duitsland</a:t>
            </a:r>
            <a:r>
              <a:rPr lang="en-GB" b="1" dirty="0"/>
              <a:t>, </a:t>
            </a:r>
            <a:r>
              <a:rPr lang="en-GB" b="1" dirty="0" err="1"/>
              <a:t>Verenigd</a:t>
            </a:r>
            <a:r>
              <a:rPr lang="en-GB" b="1" dirty="0"/>
              <a:t> </a:t>
            </a:r>
            <a:r>
              <a:rPr lang="en-GB" b="1" dirty="0" err="1"/>
              <a:t>Koninkrijk</a:t>
            </a:r>
            <a:r>
              <a:rPr lang="en-GB" b="1" dirty="0"/>
              <a:t>, </a:t>
            </a:r>
            <a:r>
              <a:rPr lang="en-GB" b="1" dirty="0" err="1"/>
              <a:t>Noorwegen</a:t>
            </a:r>
            <a:r>
              <a:rPr lang="en-GB" b="1" dirty="0"/>
              <a:t> […]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      </a:t>
            </a:r>
            <a:r>
              <a:rPr lang="en-GB" b="1" dirty="0"/>
              <a:t>Nederland: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I. IMVO </a:t>
            </a:r>
            <a:r>
              <a:rPr lang="en-GB" dirty="0" err="1"/>
              <a:t>Convenanten</a:t>
            </a:r>
            <a:r>
              <a:rPr lang="en-GB" dirty="0"/>
              <a:t> </a:t>
            </a:r>
            <a:r>
              <a:rPr lang="en-GB" dirty="0" err="1"/>
              <a:t>aanpak</a:t>
            </a:r>
            <a:r>
              <a:rPr lang="en-GB" dirty="0"/>
              <a:t> (2016)</a:t>
            </a:r>
          </a:p>
          <a:p>
            <a:pPr marL="0" indent="0">
              <a:buNone/>
            </a:pPr>
            <a:r>
              <a:rPr lang="en-GB" dirty="0"/>
              <a:t>II. </a:t>
            </a:r>
            <a:r>
              <a:rPr lang="en-GB" dirty="0" err="1"/>
              <a:t>Wzk</a:t>
            </a:r>
            <a:r>
              <a:rPr lang="en-GB" dirty="0"/>
              <a:t> (2019)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III. </a:t>
            </a:r>
            <a:r>
              <a:rPr lang="en-GB" dirty="0" err="1">
                <a:solidFill>
                  <a:srgbClr val="002060"/>
                </a:solidFill>
              </a:rPr>
              <a:t>Initiatiefwetsvoorstel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Verantwoord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en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Duurzaam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Internationaal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Ondernemen</a:t>
            </a:r>
            <a:r>
              <a:rPr lang="en-GB" dirty="0">
                <a:solidFill>
                  <a:srgbClr val="002060"/>
                </a:solidFill>
              </a:rPr>
              <a:t> (2021)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      </a:t>
            </a:r>
            <a:r>
              <a:rPr lang="en-GB" b="1" dirty="0"/>
              <a:t>EU:</a:t>
            </a:r>
            <a:r>
              <a:rPr lang="en-GB" dirty="0"/>
              <a:t> (</a:t>
            </a:r>
            <a:r>
              <a:rPr lang="en-GB" dirty="0" err="1"/>
              <a:t>o.a.</a:t>
            </a:r>
            <a:r>
              <a:rPr lang="en-GB" dirty="0"/>
              <a:t>) Corporate Sustainability Due Diligence Directive Proposal (2022)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Opkomst</a:t>
            </a:r>
            <a:r>
              <a:rPr lang="en-GB" dirty="0"/>
              <a:t> </a:t>
            </a:r>
            <a:r>
              <a:rPr lang="en-GB" dirty="0" err="1"/>
              <a:t>bindende</a:t>
            </a:r>
            <a:r>
              <a:rPr lang="en-GB" dirty="0"/>
              <a:t> IMVO </a:t>
            </a:r>
            <a:r>
              <a:rPr lang="en-GB" dirty="0" err="1"/>
              <a:t>wetgeving</a:t>
            </a:r>
            <a:endParaRPr lang="en-GB" dirty="0"/>
          </a:p>
        </p:txBody>
      </p:sp>
      <p:sp>
        <p:nvSpPr>
          <p:cNvPr id="4" name="Right Arrow 3"/>
          <p:cNvSpPr/>
          <p:nvPr/>
        </p:nvSpPr>
        <p:spPr>
          <a:xfrm>
            <a:off x="0" y="5439106"/>
            <a:ext cx="914400" cy="52493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Arrow 4"/>
          <p:cNvSpPr/>
          <p:nvPr/>
        </p:nvSpPr>
        <p:spPr>
          <a:xfrm>
            <a:off x="0" y="2244049"/>
            <a:ext cx="914400" cy="52493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Arrow 5"/>
          <p:cNvSpPr/>
          <p:nvPr/>
        </p:nvSpPr>
        <p:spPr>
          <a:xfrm>
            <a:off x="0" y="1331309"/>
            <a:ext cx="914400" cy="52493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040176"/>
      </p:ext>
    </p:extLst>
  </p:cSld>
  <p:clrMapOvr>
    <a:masterClrMapping/>
  </p:clrMapOvr>
</p:sld>
</file>

<file path=ppt/theme/theme1.xml><?xml version="1.0" encoding="utf-8"?>
<a:theme xmlns:a="http://schemas.openxmlformats.org/drawingml/2006/main" name="_TilburgUniversity Green">
  <a:themeElements>
    <a:clrScheme name="Universiteit van Tilburg">
      <a:dk1>
        <a:sysClr val="windowText" lastClr="000000"/>
      </a:dk1>
      <a:lt1>
        <a:sysClr val="window" lastClr="FFFFFF"/>
      </a:lt1>
      <a:dk2>
        <a:srgbClr val="003366"/>
      </a:dk2>
      <a:lt2>
        <a:srgbClr val="EEECE1"/>
      </a:lt2>
      <a:accent1>
        <a:srgbClr val="CC9933"/>
      </a:accent1>
      <a:accent2>
        <a:srgbClr val="339900"/>
      </a:accent2>
      <a:accent3>
        <a:srgbClr val="C3BCB2"/>
      </a:accent3>
      <a:accent4>
        <a:srgbClr val="008EC6"/>
      </a:accent4>
      <a:accent5>
        <a:srgbClr val="D9BC74"/>
      </a:accent5>
      <a:accent6>
        <a:srgbClr val="66CC33"/>
      </a:accent6>
      <a:hlink>
        <a:srgbClr val="003366"/>
      </a:hlink>
      <a:folHlink>
        <a:srgbClr val="CC993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3F196BC3-C0A5-495D-A4BB-1DFBC6870C70}" vid="{67BB1965-7F26-4B11-A708-3B6C6B585A19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1569</TotalTime>
  <Words>223</Words>
  <Application>Microsoft Office PowerPoint</Application>
  <PresentationFormat>Widescreen</PresentationFormat>
  <Paragraphs>41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ScalaSans</vt:lpstr>
      <vt:lpstr>_TilburgUniversity Green</vt:lpstr>
      <vt:lpstr>Transnationaal Arbeidsrecht en IMVO: de basics </vt:lpstr>
      <vt:lpstr>Agenda</vt:lpstr>
      <vt:lpstr>IMVO? </vt:lpstr>
      <vt:lpstr>Internationaal normatief kader: Vrijwillige instrumenten</vt:lpstr>
      <vt:lpstr>Welke arbeids- en mensenrechten?       (UNGPs) </vt:lpstr>
      <vt:lpstr>Human Rights Due Diligence?</vt:lpstr>
      <vt:lpstr>Opkomst bindende IMVO wetgeving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Arbeidsrecht WC 2</dc:title>
  <dc:creator>Annelieke Huijerjans</dc:creator>
  <cp:lastModifiedBy>Bas Rombouts</cp:lastModifiedBy>
  <cp:revision>23</cp:revision>
  <dcterms:created xsi:type="dcterms:W3CDTF">2022-02-02T12:55:50Z</dcterms:created>
  <dcterms:modified xsi:type="dcterms:W3CDTF">2024-03-10T07:38:30Z</dcterms:modified>
</cp:coreProperties>
</file>