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5011" r:id="rId4"/>
  </p:sldMasterIdLst>
  <p:notesMasterIdLst>
    <p:notesMasterId r:id="rId13"/>
  </p:notesMasterIdLst>
  <p:handoutMasterIdLst>
    <p:handoutMasterId r:id="rId14"/>
  </p:handoutMasterIdLst>
  <p:sldIdLst>
    <p:sldId id="660" r:id="rId5"/>
    <p:sldId id="663" r:id="rId6"/>
    <p:sldId id="666" r:id="rId7"/>
    <p:sldId id="667" r:id="rId8"/>
    <p:sldId id="668" r:id="rId9"/>
    <p:sldId id="669" r:id="rId10"/>
    <p:sldId id="670" r:id="rId11"/>
    <p:sldId id="662" r:id="rId12"/>
  </p:sldIdLst>
  <p:sldSz cx="12192000" cy="6858000"/>
  <p:notesSz cx="6669088" cy="9872663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CECEE"/>
    <a:srgbClr val="1A1A20"/>
    <a:srgbClr val="FF8000"/>
    <a:srgbClr val="E4312C"/>
    <a:srgbClr val="0092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9486" autoAdjust="0"/>
  </p:normalViewPr>
  <p:slideViewPr>
    <p:cSldViewPr showGuides="1">
      <p:cViewPr varScale="1">
        <p:scale>
          <a:sx n="73" d="100"/>
          <a:sy n="73" d="100"/>
        </p:scale>
        <p:origin x="702" y="6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91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1998" y="96"/>
      </p:cViewPr>
      <p:guideLst>
        <p:guide orient="horz" pos="3110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3FC99-108D-4695-8AF1-2D7D2FAECB94}" type="datetimeFigureOut">
              <a:rPr lang="en-US" smtClean="0"/>
              <a:pPr/>
              <a:t>4/13/2023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3632F-4A90-4A2D-9731-9ADAF86519FB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9678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A9597-787D-4A4E-A08C-2F4F459F2753}" type="datetimeFigureOut">
              <a:rPr lang="en-US" smtClean="0"/>
              <a:pPr/>
              <a:t>4/13/2023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39775"/>
            <a:ext cx="6583362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7915E-8BAF-4DB5-8BE1-35DD7C1B4FF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5844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1171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4543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069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740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5616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5343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1953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5065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96" y="236835"/>
            <a:ext cx="4393636" cy="79567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1196975"/>
            <a:ext cx="12192000" cy="5661025"/>
          </a:xfrm>
        </p:spPr>
        <p:txBody>
          <a:bodyPr/>
          <a:lstStyle>
            <a:lvl1pPr>
              <a:defRPr baseline="-25000"/>
            </a:lvl1pPr>
          </a:lstStyle>
          <a:p>
            <a:endParaRPr lang="en-US" dirty="0"/>
          </a:p>
        </p:txBody>
      </p:sp>
      <p:sp>
        <p:nvSpPr>
          <p:cNvPr id="19" name="Spreker + datum">
            <a:extLst>
              <a:ext uri="{FF2B5EF4-FFF2-40B4-BE49-F238E27FC236}">
                <a16:creationId xmlns:a16="http://schemas.microsoft.com/office/drawing/2014/main" id="{22050EA1-CA9C-4396-8218-E69567FC45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5337" y="5589240"/>
            <a:ext cx="4652591" cy="487833"/>
          </a:xfrm>
          <a:solidFill>
            <a:schemeClr val="bg1">
              <a:lumMod val="85000"/>
            </a:schemeClr>
          </a:solidFill>
        </p:spPr>
        <p:txBody>
          <a:bodyPr tIns="180000">
            <a:normAutofit/>
          </a:bodyPr>
          <a:lstStyle>
            <a:lvl1pPr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Spreker + Datum</a:t>
            </a:r>
            <a:br>
              <a:rPr lang="nl-NL" dirty="0"/>
            </a:br>
            <a:endParaRPr lang="nl-NL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B010751-BA61-49BF-A388-64D88C63E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6" y="4293096"/>
            <a:ext cx="4652591" cy="1296144"/>
          </a:xfrm>
          <a:solidFill>
            <a:schemeClr val="bg1"/>
          </a:solidFill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13C1930B-82DE-4C71-BB08-517E65612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36" y="3826564"/>
            <a:ext cx="4652592" cy="466532"/>
          </a:xfrm>
          <a:solidFill>
            <a:schemeClr val="bg1"/>
          </a:solidFill>
        </p:spPr>
        <p:txBody>
          <a:bodyPr tIns="144000">
            <a:normAutofit/>
          </a:bodyPr>
          <a:lstStyle>
            <a:lvl1pPr marL="0" indent="0" algn="l">
              <a:buNone/>
              <a:defRPr sz="16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2792744" y="62068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80234"/>
            <a:ext cx="381000" cy="38100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2792744" y="2156298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je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2397928" y="2215821"/>
            <a:ext cx="288032" cy="276999"/>
            <a:chOff x="12494133" y="2712391"/>
            <a:chExt cx="288032" cy="276999"/>
          </a:xfrm>
        </p:grpSpPr>
        <p:sp>
          <p:nvSpPr>
            <p:cNvPr id="16" name="Rectangle 1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12791363" y="3798204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1302" y="5136676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Connector 24"/>
          <p:cNvCxnSpPr/>
          <p:nvPr userDrawn="1"/>
        </p:nvCxnSpPr>
        <p:spPr>
          <a:xfrm>
            <a:off x="12388482" y="5695302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 userDrawn="1"/>
        </p:nvGrpSpPr>
        <p:grpSpPr>
          <a:xfrm>
            <a:off x="12397928" y="2861179"/>
            <a:ext cx="288032" cy="276999"/>
            <a:chOff x="12492689" y="2721406"/>
            <a:chExt cx="288032" cy="276999"/>
          </a:xfrm>
        </p:grpSpPr>
        <p:sp>
          <p:nvSpPr>
            <p:cNvPr id="27" name="Rectangle 2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12396700" y="2732362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12370968" y="208429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5"/>
          <p:cNvSpPr txBox="1"/>
          <p:nvPr userDrawn="1"/>
        </p:nvSpPr>
        <p:spPr>
          <a:xfrm>
            <a:off x="12846660" y="2890242"/>
            <a:ext cx="17281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Klik vervolgens bij het onderdeel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‘Schikken’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‘Naar achtergrond’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2421465" y="3800073"/>
            <a:ext cx="288032" cy="276999"/>
            <a:chOff x="12492689" y="2721406"/>
            <a:chExt cx="288032" cy="276999"/>
          </a:xfrm>
        </p:grpSpPr>
        <p:sp>
          <p:nvSpPr>
            <p:cNvPr id="33" name="Rectangle 3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5" name="Straight Connector 34"/>
          <p:cNvCxnSpPr/>
          <p:nvPr userDrawn="1"/>
        </p:nvCxnSpPr>
        <p:spPr>
          <a:xfrm>
            <a:off x="12385533" y="3717032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Startpagina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257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pos="668">
          <p15:clr>
            <a:srgbClr val="FBAE40"/>
          </p15:clr>
        </p15:guide>
        <p15:guide id="9" pos="4567">
          <p15:clr>
            <a:srgbClr val="FBAE40"/>
          </p15:clr>
        </p15:guide>
        <p15:guide id="11" orient="horz" pos="3816">
          <p15:clr>
            <a:srgbClr val="FBAE40"/>
          </p15:clr>
        </p15:guide>
        <p15:guide id="12" orient="horz" pos="3528">
          <p15:clr>
            <a:srgbClr val="FBAE40"/>
          </p15:clr>
        </p15:guide>
        <p15:guide id="13" pos="501">
          <p15:clr>
            <a:srgbClr val="FBAE40"/>
          </p15:clr>
        </p15:guide>
        <p15:guide id="14" pos="3425">
          <p15:clr>
            <a:srgbClr val="FBAE40"/>
          </p15:clr>
        </p15:guide>
        <p15:guide id="15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600" y="1980000"/>
            <a:ext cx="11148649" cy="4617031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  <a:ea typeface="Source Sans Pro" panose="020B0503030403020204" pitchFamily="34" charset="0"/>
              </a:defRPr>
            </a:lvl1pPr>
            <a:lvl2pPr>
              <a:defRPr>
                <a:latin typeface="+mj-lt"/>
                <a:ea typeface="Source Sans Pro" panose="020B0503030403020204" pitchFamily="34" charset="0"/>
              </a:defRPr>
            </a:lvl2pPr>
            <a:lvl3pPr>
              <a:defRPr>
                <a:latin typeface="+mj-lt"/>
                <a:ea typeface="Source Sans Pro" panose="020B0503030403020204" pitchFamily="34" charset="0"/>
              </a:defRPr>
            </a:lvl3pPr>
            <a:lvl4pPr>
              <a:defRPr>
                <a:solidFill>
                  <a:schemeClr val="accent1"/>
                </a:solidFill>
                <a:latin typeface="+mj-lt"/>
                <a:ea typeface="Source Sans Pro" panose="020B0503030403020204" pitchFamily="34" charset="0"/>
              </a:defRPr>
            </a:lvl4pPr>
            <a:lvl5pPr>
              <a:defRPr>
                <a:solidFill>
                  <a:schemeClr val="accent1"/>
                </a:solidFill>
                <a:latin typeface="+mj-lt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1F7EDB-0AEE-417F-9CB5-243BC8B4D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600" y="907200"/>
            <a:ext cx="11159196" cy="936103"/>
          </a:xfrm>
        </p:spPr>
        <p:txBody>
          <a:bodyPr/>
          <a:lstStyle>
            <a:lvl1pPr>
              <a:defRPr b="1">
                <a:latin typeface="+mj-lt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/>
          </a:p>
        </p:txBody>
      </p:sp>
      <p:sp>
        <p:nvSpPr>
          <p:cNvPr id="4" name="TextBox 3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Tekstpagina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Werken met tekst niveaus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-2409976" y="476672"/>
            <a:ext cx="2133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Het UvA sjabloon heeft een aantal voorgeprogrammeerde tekst niveaus. Ga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‘Home’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‘Alinea’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om eenvoudig te schakelen tussen de verschillende niveaus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omlaag</a:t>
            </a:r>
            <a:endParaRPr lang="en-US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omhoog</a:t>
            </a:r>
            <a:endParaRPr lang="en-US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Tekstniveaus</a:t>
            </a:r>
            <a:endParaRPr lang="en-US" sz="1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>
                <a:latin typeface="+mj-lt"/>
                <a:cs typeface="Arial" panose="020B0604020202020204" pitchFamily="34" charset="0"/>
              </a:rPr>
              <a:t>Platte tekst (24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 dirty="0" err="1">
                <a:latin typeface="+mj-lt"/>
                <a:cs typeface="Arial" panose="020B0604020202020204" pitchFamily="34" charset="0"/>
              </a:rPr>
              <a:t>Bullet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 (24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 dirty="0">
                <a:latin typeface="+mj-lt"/>
                <a:cs typeface="Arial" panose="020B0604020202020204" pitchFamily="34" charset="0"/>
              </a:rPr>
              <a:t>Sub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Bullet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 (16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Kopje (24 </a:t>
            </a:r>
            <a:r>
              <a:rPr lang="nl-NL" sz="10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pt</a:t>
            </a:r>
            <a:r>
              <a:rPr lang="nl-NL" sz="10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1000" b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Kopje (16 </a:t>
            </a:r>
            <a:r>
              <a:rPr lang="nl-NL" sz="1000" i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pt</a:t>
            </a:r>
            <a:r>
              <a:rPr lang="nl-NL" sz="10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1000" i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20" name="Rectangle 1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23" name="Rectangle 2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26" name="Rectangle 2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29" name="Rectangle 2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32" name="Rectangle 3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705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9315" y="1980000"/>
            <a:ext cx="6398773" cy="4630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 useBgFill="1">
        <p:nvSpPr>
          <p:cNvPr id="9" name="Chart Placeholder 8">
            <a:extLst>
              <a:ext uri="{FF2B5EF4-FFF2-40B4-BE49-F238E27FC236}">
                <a16:creationId xmlns:a16="http://schemas.microsoft.com/office/drawing/2014/main" id="{006DB82F-8DD8-4627-ADF9-B9C04CE52499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7104063" y="1980000"/>
            <a:ext cx="4545012" cy="4630738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chart</a:t>
            </a:r>
            <a:endParaRPr lang="nl-NL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3FEB5E-4A4C-4FFF-87D9-D1B9FD8CED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836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Picture Placeholder 9">
            <a:extLst>
              <a:ext uri="{FF2B5EF4-FFF2-40B4-BE49-F238E27FC236}">
                <a16:creationId xmlns:a16="http://schemas.microsoft.com/office/drawing/2014/main" id="{7D111C98-D5EF-4008-AE50-102F4F1993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6362" y="0"/>
            <a:ext cx="5735638" cy="6858000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600" y="907200"/>
            <a:ext cx="5616576" cy="936103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7496B7-E71A-4615-93AC-7A3B3AB33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9600" y="1980000"/>
            <a:ext cx="5616576" cy="4249191"/>
          </a:xfr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tekst + 50% afbeelding 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Werken met tekst niveaus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 userDrawn="1"/>
        </p:nvSpPr>
        <p:spPr>
          <a:xfrm>
            <a:off x="-2409976" y="476672"/>
            <a:ext cx="2133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Het UvA sjabloon heeft een aantal voorgeprogrammeerde tekst niveaus. Ga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‘Home’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‘Alinea’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om eenvoudig te schakelen tussen de verschillende niveaus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omlaag</a:t>
            </a:r>
            <a:endParaRPr lang="en-US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omhoog</a:t>
            </a:r>
            <a:endParaRPr lang="en-US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Tekstniveaus</a:t>
            </a:r>
            <a:endParaRPr lang="en-US" sz="1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>
                <a:latin typeface="+mj-lt"/>
                <a:cs typeface="Arial" panose="020B0604020202020204" pitchFamily="34" charset="0"/>
              </a:rPr>
              <a:t>Platte tekst (24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 dirty="0" err="1">
                <a:latin typeface="+mj-lt"/>
                <a:cs typeface="Arial" panose="020B0604020202020204" pitchFamily="34" charset="0"/>
              </a:rPr>
              <a:t>Bullet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 (24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 dirty="0">
                <a:latin typeface="+mj-lt"/>
                <a:cs typeface="Arial" panose="020B0604020202020204" pitchFamily="34" charset="0"/>
              </a:rPr>
              <a:t>Sub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Bullet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 (16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Kopje (24 </a:t>
            </a:r>
            <a:r>
              <a:rPr lang="nl-NL" sz="10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pt</a:t>
            </a:r>
            <a:r>
              <a:rPr lang="nl-NL" sz="10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1000" b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Kopje (16 </a:t>
            </a:r>
            <a:r>
              <a:rPr lang="nl-NL" sz="1000" i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pt</a:t>
            </a:r>
            <a:r>
              <a:rPr lang="nl-NL" sz="10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1000" i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23" name="Rectangle 2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26" name="Rectangle 2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29" name="Rectangle 2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32" name="Rectangle 3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35" name="Rectangle 34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Straight Connector 37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2792744" y="597246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56792"/>
            <a:ext cx="381000" cy="381000"/>
          </a:xfrm>
          <a:prstGeom prst="rect">
            <a:avLst/>
          </a:prstGeom>
        </p:spPr>
      </p:pic>
      <p:sp>
        <p:nvSpPr>
          <p:cNvPr id="41" name="TextBox 40"/>
          <p:cNvSpPr txBox="1"/>
          <p:nvPr userDrawn="1"/>
        </p:nvSpPr>
        <p:spPr>
          <a:xfrm>
            <a:off x="12792744" y="2132856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u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12397928" y="2192379"/>
            <a:ext cx="288032" cy="276999"/>
            <a:chOff x="12494133" y="2712391"/>
            <a:chExt cx="288032" cy="276999"/>
          </a:xfrm>
        </p:grpSpPr>
        <p:sp>
          <p:nvSpPr>
            <p:cNvPr id="43" name="Rectangle 4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5" name="Rectangle 44"/>
          <p:cNvSpPr/>
          <p:nvPr userDrawn="1"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 userDrawn="1"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12792744" y="2780928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520" y="4156050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9" name="Straight Connector 48"/>
          <p:cNvCxnSpPr/>
          <p:nvPr userDrawn="1"/>
        </p:nvCxnSpPr>
        <p:spPr>
          <a:xfrm>
            <a:off x="12396700" y="471467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 userDrawn="1"/>
        </p:nvGrpSpPr>
        <p:grpSpPr>
          <a:xfrm>
            <a:off x="12397928" y="2837737"/>
            <a:ext cx="288032" cy="276999"/>
            <a:chOff x="12492689" y="2721406"/>
            <a:chExt cx="288032" cy="276999"/>
          </a:xfrm>
        </p:grpSpPr>
        <p:sp>
          <p:nvSpPr>
            <p:cNvPr id="51" name="Rectangle 50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3" name="Straight Connector 52"/>
          <p:cNvCxnSpPr/>
          <p:nvPr userDrawn="1"/>
        </p:nvCxnSpPr>
        <p:spPr>
          <a:xfrm>
            <a:off x="12396700" y="270892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 userDrawn="1"/>
        </p:nvCxnSpPr>
        <p:spPr>
          <a:xfrm>
            <a:off x="12370968" y="206084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576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5120">
          <p15:clr>
            <a:srgbClr val="FBAE40"/>
          </p15:clr>
        </p15:guide>
        <p15:guide id="4" pos="5423">
          <p15:clr>
            <a:srgbClr val="FBAE40"/>
          </p15:clr>
        </p15:guide>
        <p15:guide id="5" pos="3840">
          <p15:clr>
            <a:srgbClr val="FBAE40"/>
          </p15:clr>
        </p15:guide>
        <p15:guide id="6" pos="406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0/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Picture Placeholder 9">
            <a:extLst>
              <a:ext uri="{FF2B5EF4-FFF2-40B4-BE49-F238E27FC236}">
                <a16:creationId xmlns:a16="http://schemas.microsoft.com/office/drawing/2014/main" id="{7D111C98-D5EF-4008-AE50-102F4F1993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16616" y="0"/>
            <a:ext cx="3475383" cy="6858000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600" y="907200"/>
            <a:ext cx="7992887" cy="936103"/>
          </a:xfrm>
        </p:spPr>
        <p:txBody>
          <a:bodyPr anchor="b"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7496B7-E71A-4615-93AC-7A3B3AB33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9600" y="1980000"/>
            <a:ext cx="7992887" cy="4249191"/>
          </a:xfr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 tekst + 25% afbeelding 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Werken met tekst niveaus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 userDrawn="1"/>
        </p:nvSpPr>
        <p:spPr>
          <a:xfrm>
            <a:off x="-2409976" y="476672"/>
            <a:ext cx="2133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Het UvA sjabloon heeft een aantal voorgeprogrammeerde tekst niveaus. Ga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‘Home’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‘Alinea’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om eenvoudig te schakelen tussen de verschillende niveaus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omlaag</a:t>
            </a:r>
            <a:endParaRPr lang="en-US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omhoog</a:t>
            </a:r>
            <a:endParaRPr lang="en-US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Tekstniveaus</a:t>
            </a:r>
            <a:endParaRPr lang="en-US" sz="1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>
                <a:latin typeface="+mj-lt"/>
                <a:cs typeface="Arial" panose="020B0604020202020204" pitchFamily="34" charset="0"/>
              </a:rPr>
              <a:t>Platte tekst (24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 dirty="0" err="1">
                <a:latin typeface="+mj-lt"/>
                <a:cs typeface="Arial" panose="020B0604020202020204" pitchFamily="34" charset="0"/>
              </a:rPr>
              <a:t>Bullet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 (24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 dirty="0">
                <a:latin typeface="+mj-lt"/>
                <a:cs typeface="Arial" panose="020B0604020202020204" pitchFamily="34" charset="0"/>
              </a:rPr>
              <a:t>Sub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Bullet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 (16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Kopje (24 </a:t>
            </a:r>
            <a:r>
              <a:rPr lang="nl-NL" sz="10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pt</a:t>
            </a:r>
            <a:r>
              <a:rPr lang="nl-NL" sz="10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1000" b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Kopje (16 </a:t>
            </a:r>
            <a:r>
              <a:rPr lang="nl-NL" sz="1000" i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pt</a:t>
            </a:r>
            <a:r>
              <a:rPr lang="nl-NL" sz="10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1000" i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23" name="Rectangle 2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26" name="Rectangle 2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29" name="Rectangle 2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32" name="Rectangle 3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35" name="Rectangle 34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Straight Connector 37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2792744" y="597246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56792"/>
            <a:ext cx="381000" cy="381000"/>
          </a:xfrm>
          <a:prstGeom prst="rect">
            <a:avLst/>
          </a:prstGeom>
        </p:spPr>
      </p:pic>
      <p:sp>
        <p:nvSpPr>
          <p:cNvPr id="41" name="TextBox 40"/>
          <p:cNvSpPr txBox="1"/>
          <p:nvPr userDrawn="1"/>
        </p:nvSpPr>
        <p:spPr>
          <a:xfrm>
            <a:off x="12792744" y="2132856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u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12397928" y="2192379"/>
            <a:ext cx="288032" cy="276999"/>
            <a:chOff x="12494133" y="2712391"/>
            <a:chExt cx="288032" cy="276999"/>
          </a:xfrm>
        </p:grpSpPr>
        <p:sp>
          <p:nvSpPr>
            <p:cNvPr id="43" name="Rectangle 4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5" name="Rectangle 44"/>
          <p:cNvSpPr/>
          <p:nvPr userDrawn="1"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 userDrawn="1"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12792744" y="2780928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520" y="4156050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9" name="Straight Connector 48"/>
          <p:cNvCxnSpPr/>
          <p:nvPr userDrawn="1"/>
        </p:nvCxnSpPr>
        <p:spPr>
          <a:xfrm>
            <a:off x="12396700" y="471467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 userDrawn="1"/>
        </p:nvGrpSpPr>
        <p:grpSpPr>
          <a:xfrm>
            <a:off x="12397928" y="2837737"/>
            <a:ext cx="288032" cy="276999"/>
            <a:chOff x="12492689" y="2721406"/>
            <a:chExt cx="288032" cy="276999"/>
          </a:xfrm>
        </p:grpSpPr>
        <p:sp>
          <p:nvSpPr>
            <p:cNvPr id="51" name="Rectangle 50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3" name="Straight Connector 52"/>
          <p:cNvCxnSpPr/>
          <p:nvPr userDrawn="1"/>
        </p:nvCxnSpPr>
        <p:spPr>
          <a:xfrm>
            <a:off x="12396700" y="270892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 userDrawn="1"/>
        </p:nvCxnSpPr>
        <p:spPr>
          <a:xfrm>
            <a:off x="12370968" y="206084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201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13">
          <p15:clr>
            <a:srgbClr val="FBAE40"/>
          </p15:clr>
        </p15:guide>
        <p15:guide id="3" pos="548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slide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15" y="907200"/>
            <a:ext cx="11159196" cy="58989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 useBgFill="1">
        <p:nvSpPr>
          <p:cNvPr id="3" name="Picture Placeholder 2">
            <a:extLst>
              <a:ext uri="{FF2B5EF4-FFF2-40B4-BE49-F238E27FC236}">
                <a16:creationId xmlns:a16="http://schemas.microsoft.com/office/drawing/2014/main" id="{8DD10328-45F6-471F-834D-92E7E7ED225F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1628800"/>
            <a:ext cx="12192000" cy="5229200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marL="0" indent="0" algn="ctr">
              <a:buNone/>
              <a:defRPr sz="3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met titel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 userDrawn="1"/>
        </p:nvSpPr>
        <p:spPr>
          <a:xfrm>
            <a:off x="12792744" y="597246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56792"/>
            <a:ext cx="381000" cy="381000"/>
          </a:xfrm>
          <a:prstGeom prst="rect">
            <a:avLst/>
          </a:prstGeom>
        </p:spPr>
      </p:pic>
      <p:sp>
        <p:nvSpPr>
          <p:cNvPr id="32" name="TextBox 31"/>
          <p:cNvSpPr txBox="1"/>
          <p:nvPr userDrawn="1"/>
        </p:nvSpPr>
        <p:spPr>
          <a:xfrm>
            <a:off x="12792744" y="2132856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u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2397928" y="2192379"/>
            <a:ext cx="288032" cy="276999"/>
            <a:chOff x="12494133" y="2712391"/>
            <a:chExt cx="288032" cy="276999"/>
          </a:xfrm>
        </p:grpSpPr>
        <p:sp>
          <p:nvSpPr>
            <p:cNvPr id="34" name="Rectangle 3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Rectangle 35"/>
          <p:cNvSpPr/>
          <p:nvPr userDrawn="1"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12792744" y="2780928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520" y="4156050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Straight Connector 39"/>
          <p:cNvCxnSpPr/>
          <p:nvPr userDrawn="1"/>
        </p:nvCxnSpPr>
        <p:spPr>
          <a:xfrm>
            <a:off x="12396700" y="471467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/>
          <p:cNvGrpSpPr/>
          <p:nvPr userDrawn="1"/>
        </p:nvGrpSpPr>
        <p:grpSpPr>
          <a:xfrm>
            <a:off x="12397928" y="2837737"/>
            <a:ext cx="288032" cy="276999"/>
            <a:chOff x="12492689" y="2721406"/>
            <a:chExt cx="288032" cy="276999"/>
          </a:xfrm>
        </p:grpSpPr>
        <p:sp>
          <p:nvSpPr>
            <p:cNvPr id="42" name="Rectangle 4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4" name="Straight Connector 43"/>
          <p:cNvCxnSpPr/>
          <p:nvPr userDrawn="1"/>
        </p:nvCxnSpPr>
        <p:spPr>
          <a:xfrm>
            <a:off x="12396700" y="270892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>
            <a:off x="12370968" y="206084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304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4797152"/>
            <a:ext cx="8136904" cy="1368152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 useBgFill="1"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12192000" cy="6855555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marL="0" indent="0" algn="ctr">
              <a:buNone/>
              <a:defRPr sz="3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Tussenpagina</a:t>
            </a:r>
            <a:r>
              <a:rPr lang="nl-NL" b="1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afbeelding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 userDrawn="1"/>
        </p:nvSpPr>
        <p:spPr>
          <a:xfrm>
            <a:off x="12792744" y="597246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56792"/>
            <a:ext cx="381000" cy="381000"/>
          </a:xfrm>
          <a:prstGeom prst="rect">
            <a:avLst/>
          </a:prstGeom>
        </p:spPr>
      </p:pic>
      <p:sp>
        <p:nvSpPr>
          <p:cNvPr id="32" name="TextBox 31"/>
          <p:cNvSpPr txBox="1"/>
          <p:nvPr userDrawn="1"/>
        </p:nvSpPr>
        <p:spPr>
          <a:xfrm>
            <a:off x="12792744" y="2132856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u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2397928" y="2192379"/>
            <a:ext cx="288032" cy="276999"/>
            <a:chOff x="12494133" y="2712391"/>
            <a:chExt cx="288032" cy="276999"/>
          </a:xfrm>
        </p:grpSpPr>
        <p:sp>
          <p:nvSpPr>
            <p:cNvPr id="34" name="Rectangle 3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Rectangle 35"/>
          <p:cNvSpPr/>
          <p:nvPr userDrawn="1"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12792744" y="2780928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520" y="4156050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Straight Connector 39"/>
          <p:cNvCxnSpPr/>
          <p:nvPr userDrawn="1"/>
        </p:nvCxnSpPr>
        <p:spPr>
          <a:xfrm>
            <a:off x="12396700" y="471467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/>
          <p:cNvGrpSpPr/>
          <p:nvPr userDrawn="1"/>
        </p:nvGrpSpPr>
        <p:grpSpPr>
          <a:xfrm>
            <a:off x="12397928" y="2837737"/>
            <a:ext cx="288032" cy="276999"/>
            <a:chOff x="12492689" y="2721406"/>
            <a:chExt cx="288032" cy="276999"/>
          </a:xfrm>
        </p:grpSpPr>
        <p:sp>
          <p:nvSpPr>
            <p:cNvPr id="42" name="Rectangle 4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4" name="Straight Connector 43"/>
          <p:cNvCxnSpPr/>
          <p:nvPr userDrawn="1"/>
        </p:nvCxnSpPr>
        <p:spPr>
          <a:xfrm>
            <a:off x="12396700" y="270892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>
            <a:off x="12370968" y="206084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58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eslide 2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0D21EEC-E4A5-40DE-861A-A5D2970A8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 useBgFill="1">
        <p:nvSpPr>
          <p:cNvPr id="8" name="Picture Placeholder 7">
            <a:extLst>
              <a:ext uri="{FF2B5EF4-FFF2-40B4-BE49-F238E27FC236}">
                <a16:creationId xmlns:a16="http://schemas.microsoft.com/office/drawing/2014/main" id="{ED60D2CD-D95E-4DE8-81CF-F42051EAC3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6263" y="2355850"/>
            <a:ext cx="2395537" cy="2414588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 useBgFill="1">
        <p:nvSpPr>
          <p:cNvPr id="9" name="Picture Placeholder 7">
            <a:extLst>
              <a:ext uri="{FF2B5EF4-FFF2-40B4-BE49-F238E27FC236}">
                <a16:creationId xmlns:a16="http://schemas.microsoft.com/office/drawing/2014/main" id="{4769E892-37BD-4E39-8C67-8E1525991DF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21413" y="2364240"/>
            <a:ext cx="2416175" cy="2406198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5F43F37-6578-4009-AFA1-F16E909D77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0461" y="2355850"/>
            <a:ext cx="2905539" cy="2414588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1825921-4BAC-4A30-9D68-5E3CC234D6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2972" y="2355850"/>
            <a:ext cx="2905539" cy="241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Introductiepagina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Werken met tekst niveaus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Connector 35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38"/>
          <p:cNvSpPr txBox="1"/>
          <p:nvPr userDrawn="1"/>
        </p:nvSpPr>
        <p:spPr>
          <a:xfrm>
            <a:off x="-2409976" y="476672"/>
            <a:ext cx="2133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Het UvA sjabloon heeft een aantal voorgeprogrammeerde tekst niveaus. Ga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‘Home’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‘Alinea’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om eenvoudig te schakelen tussen de verschillende niveaus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omlaag</a:t>
            </a:r>
            <a:endParaRPr lang="en-US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omhoog</a:t>
            </a:r>
            <a:endParaRPr lang="en-US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42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Tekstniveaus</a:t>
            </a:r>
            <a:endParaRPr lang="en-US" sz="1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>
                <a:latin typeface="+mj-lt"/>
                <a:cs typeface="Arial" panose="020B0604020202020204" pitchFamily="34" charset="0"/>
              </a:rPr>
              <a:t>Platte tekst (24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 dirty="0" err="1">
                <a:latin typeface="+mj-lt"/>
                <a:cs typeface="Arial" panose="020B0604020202020204" pitchFamily="34" charset="0"/>
              </a:rPr>
              <a:t>Bullet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 (24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 dirty="0">
                <a:latin typeface="+mj-lt"/>
                <a:cs typeface="Arial" panose="020B0604020202020204" pitchFamily="34" charset="0"/>
              </a:rPr>
              <a:t>Sub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Bullet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 (16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Kopje (24 </a:t>
            </a:r>
            <a:r>
              <a:rPr lang="nl-NL" sz="10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pt</a:t>
            </a:r>
            <a:r>
              <a:rPr lang="nl-NL" sz="10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1000" b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Kopje (16 </a:t>
            </a:r>
            <a:r>
              <a:rPr lang="nl-NL" sz="1000" i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pt</a:t>
            </a:r>
            <a:r>
              <a:rPr lang="nl-NL" sz="10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1000" i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50" name="Rectangle 4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oup 51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53" name="Rectangle 5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56" name="Rectangle 5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59" name="Rectangle 5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62" name="Rectangle 6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2" name="TextBox 81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Straight Connector 82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 userDrawn="1"/>
        </p:nvSpPr>
        <p:spPr>
          <a:xfrm>
            <a:off x="12792744" y="597246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5" name="Picture 8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56792"/>
            <a:ext cx="381000" cy="381000"/>
          </a:xfrm>
          <a:prstGeom prst="rect">
            <a:avLst/>
          </a:prstGeom>
        </p:spPr>
      </p:pic>
      <p:sp>
        <p:nvSpPr>
          <p:cNvPr id="86" name="TextBox 85"/>
          <p:cNvSpPr txBox="1"/>
          <p:nvPr userDrawn="1"/>
        </p:nvSpPr>
        <p:spPr>
          <a:xfrm>
            <a:off x="12792744" y="2132856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u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7" name="Group 86"/>
          <p:cNvGrpSpPr/>
          <p:nvPr userDrawn="1"/>
        </p:nvGrpSpPr>
        <p:grpSpPr>
          <a:xfrm>
            <a:off x="12397928" y="2192379"/>
            <a:ext cx="288032" cy="276999"/>
            <a:chOff x="12494133" y="2712391"/>
            <a:chExt cx="288032" cy="276999"/>
          </a:xfrm>
        </p:grpSpPr>
        <p:sp>
          <p:nvSpPr>
            <p:cNvPr id="88" name="Rectangle 87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0" name="Rectangle 89"/>
          <p:cNvSpPr/>
          <p:nvPr userDrawn="1"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 userDrawn="1"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 userDrawn="1"/>
        </p:nvSpPr>
        <p:spPr>
          <a:xfrm>
            <a:off x="12792744" y="2780928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520" y="4156050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4" name="Straight Connector 93"/>
          <p:cNvCxnSpPr/>
          <p:nvPr userDrawn="1"/>
        </p:nvCxnSpPr>
        <p:spPr>
          <a:xfrm>
            <a:off x="12396700" y="471467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94"/>
          <p:cNvGrpSpPr/>
          <p:nvPr userDrawn="1"/>
        </p:nvGrpSpPr>
        <p:grpSpPr>
          <a:xfrm>
            <a:off x="12397928" y="2837737"/>
            <a:ext cx="288032" cy="276999"/>
            <a:chOff x="12492689" y="2721406"/>
            <a:chExt cx="288032" cy="276999"/>
          </a:xfrm>
        </p:grpSpPr>
        <p:sp>
          <p:nvSpPr>
            <p:cNvPr id="96" name="Rectangle 9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98" name="Straight Connector 97"/>
          <p:cNvCxnSpPr/>
          <p:nvPr userDrawn="1"/>
        </p:nvCxnSpPr>
        <p:spPr>
          <a:xfrm>
            <a:off x="12396700" y="270892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 userDrawn="1"/>
        </p:nvCxnSpPr>
        <p:spPr>
          <a:xfrm>
            <a:off x="12370968" y="206084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520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5225">
          <p15:clr>
            <a:srgbClr val="FBAE40"/>
          </p15:clr>
        </p15:guide>
        <p15:guide id="8" pos="7255">
          <p15:clr>
            <a:srgbClr val="FBAE40"/>
          </p15:clr>
        </p15:guide>
        <p15:guide id="9" pos="2496">
          <p15:clr>
            <a:srgbClr val="FBAE40"/>
          </p15:clr>
        </p15:guide>
        <p15:guide id="10" pos="484">
          <p15:clr>
            <a:srgbClr val="FBAE40"/>
          </p15:clr>
        </p15:guide>
        <p15:guide id="13" pos="3919">
          <p15:clr>
            <a:srgbClr val="FBAE40"/>
          </p15:clr>
        </p15:guide>
        <p15:guide id="14" pos="5441">
          <p15:clr>
            <a:srgbClr val="FBAE40"/>
          </p15:clr>
        </p15:guide>
        <p15:guide id="15" pos="1872">
          <p15:clr>
            <a:srgbClr val="FBAE40"/>
          </p15:clr>
        </p15:guide>
        <p15:guide id="16" pos="363">
          <p15:clr>
            <a:srgbClr val="FBAE40"/>
          </p15:clr>
        </p15:guide>
        <p15:guide id="17" orient="horz" pos="1484">
          <p15:clr>
            <a:srgbClr val="FBAE40"/>
          </p15:clr>
        </p15:guide>
        <p15:guide id="18" orient="horz" pos="300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ma/Introductieslide 4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0D21EEC-E4A5-40DE-861A-A5D2970A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15" y="907200"/>
            <a:ext cx="11159196" cy="93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 useBgFill="1">
        <p:nvSpPr>
          <p:cNvPr id="8" name="Picture Placeholder 7">
            <a:extLst>
              <a:ext uri="{FF2B5EF4-FFF2-40B4-BE49-F238E27FC236}">
                <a16:creationId xmlns:a16="http://schemas.microsoft.com/office/drawing/2014/main" id="{ED60D2CD-D95E-4DE8-81CF-F42051EAC3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690" y="1933507"/>
            <a:ext cx="2415600" cy="2431597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 useBgFill="1">
        <p:nvSpPr>
          <p:cNvPr id="9" name="Picture Placeholder 7">
            <a:extLst>
              <a:ext uri="{FF2B5EF4-FFF2-40B4-BE49-F238E27FC236}">
                <a16:creationId xmlns:a16="http://schemas.microsoft.com/office/drawing/2014/main" id="{4769E892-37BD-4E39-8C67-8E1525991DF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4200" y="1933507"/>
            <a:ext cx="2416175" cy="2431597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5F43F37-6578-4009-AFA1-F16E909D77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00" y="4433068"/>
            <a:ext cx="2416175" cy="23083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1825921-4BAC-4A30-9D68-5E3CC234D6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91625" y="4433068"/>
            <a:ext cx="2412355" cy="23083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 useBgFill="1">
        <p:nvSpPr>
          <p:cNvPr id="10" name="Picture Placeholder 7">
            <a:extLst>
              <a:ext uri="{FF2B5EF4-FFF2-40B4-BE49-F238E27FC236}">
                <a16:creationId xmlns:a16="http://schemas.microsoft.com/office/drawing/2014/main" id="{35C5B6DC-BE5E-43A2-941D-79AA88A715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15178" y="1933507"/>
            <a:ext cx="2415600" cy="2431597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 useBgFill="1">
        <p:nvSpPr>
          <p:cNvPr id="13" name="Picture Placeholder 7">
            <a:extLst>
              <a:ext uri="{FF2B5EF4-FFF2-40B4-BE49-F238E27FC236}">
                <a16:creationId xmlns:a16="http://schemas.microsoft.com/office/drawing/2014/main" id="{282B1D46-10CA-47BE-8746-C599AF7EAF2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91625" y="1933507"/>
            <a:ext cx="2416175" cy="2431596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D248D55-288A-4EC0-AC4C-C8DA816AB3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50506" y="4433068"/>
            <a:ext cx="2416175" cy="23083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A808D4E-A7D5-418F-9DB7-994EFE72ED2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5319" y="4433068"/>
            <a:ext cx="2416175" cy="23083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Werken met tekst niveaus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 userDrawn="1"/>
        </p:nvSpPr>
        <p:spPr>
          <a:xfrm>
            <a:off x="-2409976" y="476672"/>
            <a:ext cx="2133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Het UvA sjabloon heeft een aantal voorgeprogrammeerde tekst niveaus. Ga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‘Home’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‘Alinea’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om eenvoudig te schakelen tussen de verschillende niveaus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omlaag</a:t>
            </a:r>
            <a:endParaRPr lang="en-US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omhoog</a:t>
            </a:r>
            <a:endParaRPr lang="en-US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Tekstniveaus</a:t>
            </a:r>
            <a:endParaRPr lang="en-US" sz="1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>
                <a:latin typeface="+mj-lt"/>
                <a:cs typeface="Arial" panose="020B0604020202020204" pitchFamily="34" charset="0"/>
              </a:rPr>
              <a:t>Platte tekst (24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 dirty="0" err="1">
                <a:latin typeface="+mj-lt"/>
                <a:cs typeface="Arial" panose="020B0604020202020204" pitchFamily="34" charset="0"/>
              </a:rPr>
              <a:t>Bullet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 (24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 dirty="0">
                <a:latin typeface="+mj-lt"/>
                <a:cs typeface="Arial" panose="020B0604020202020204" pitchFamily="34" charset="0"/>
              </a:rPr>
              <a:t>Sub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Bullet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 (16 </a:t>
            </a:r>
            <a:r>
              <a:rPr lang="nl-NL" sz="1000" dirty="0" err="1">
                <a:latin typeface="+mj-lt"/>
                <a:cs typeface="Arial" panose="020B0604020202020204" pitchFamily="34" charset="0"/>
              </a:rPr>
              <a:t>pt</a:t>
            </a:r>
            <a:r>
              <a:rPr lang="nl-NL" sz="1000" dirty="0">
                <a:latin typeface="+mj-lt"/>
                <a:cs typeface="Arial" panose="020B0604020202020204" pitchFamily="34" charset="0"/>
              </a:rPr>
              <a:t>.)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Kopje (24 </a:t>
            </a:r>
            <a:r>
              <a:rPr lang="nl-NL" sz="10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pt</a:t>
            </a:r>
            <a:r>
              <a:rPr lang="nl-NL" sz="10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1000" b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Kopje (16 </a:t>
            </a:r>
            <a:r>
              <a:rPr lang="nl-NL" sz="1000" i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pt</a:t>
            </a:r>
            <a:r>
              <a:rPr lang="nl-NL" sz="10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1000" i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31" name="Rectangle 30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34" name="Rectangle 3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37" name="Rectangle 3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40" name="Rectangle 3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43" name="Rectangle 4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TextBox 62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Straight Connector 63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 userDrawn="1"/>
        </p:nvSpPr>
        <p:spPr>
          <a:xfrm>
            <a:off x="12792744" y="597246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Picture 6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56792"/>
            <a:ext cx="381000" cy="381000"/>
          </a:xfrm>
          <a:prstGeom prst="rect">
            <a:avLst/>
          </a:prstGeom>
        </p:spPr>
      </p:pic>
      <p:sp>
        <p:nvSpPr>
          <p:cNvPr id="67" name="TextBox 66"/>
          <p:cNvSpPr txBox="1"/>
          <p:nvPr userDrawn="1"/>
        </p:nvSpPr>
        <p:spPr>
          <a:xfrm>
            <a:off x="12792744" y="2132856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u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8" name="Group 67"/>
          <p:cNvGrpSpPr/>
          <p:nvPr userDrawn="1"/>
        </p:nvGrpSpPr>
        <p:grpSpPr>
          <a:xfrm>
            <a:off x="12397928" y="2192379"/>
            <a:ext cx="288032" cy="276999"/>
            <a:chOff x="12494133" y="2712391"/>
            <a:chExt cx="288032" cy="276999"/>
          </a:xfrm>
        </p:grpSpPr>
        <p:sp>
          <p:nvSpPr>
            <p:cNvPr id="69" name="Rectangle 6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1" name="Rectangle 70"/>
          <p:cNvSpPr/>
          <p:nvPr userDrawn="1"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 userDrawn="1"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 userDrawn="1"/>
        </p:nvSpPr>
        <p:spPr>
          <a:xfrm>
            <a:off x="12792744" y="2780928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4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520" y="4156050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5" name="Straight Connector 74"/>
          <p:cNvCxnSpPr/>
          <p:nvPr userDrawn="1"/>
        </p:nvCxnSpPr>
        <p:spPr>
          <a:xfrm>
            <a:off x="12396700" y="471467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 userDrawn="1"/>
        </p:nvGrpSpPr>
        <p:grpSpPr>
          <a:xfrm>
            <a:off x="12397928" y="2837737"/>
            <a:ext cx="288032" cy="276999"/>
            <a:chOff x="12492689" y="2721406"/>
            <a:chExt cx="288032" cy="276999"/>
          </a:xfrm>
        </p:grpSpPr>
        <p:sp>
          <p:nvSpPr>
            <p:cNvPr id="77" name="Rectangle 7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9" name="Straight Connector 78"/>
          <p:cNvCxnSpPr/>
          <p:nvPr userDrawn="1"/>
        </p:nvCxnSpPr>
        <p:spPr>
          <a:xfrm>
            <a:off x="12396700" y="270892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 userDrawn="1"/>
        </p:nvCxnSpPr>
        <p:spPr>
          <a:xfrm>
            <a:off x="12370968" y="206084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Introductiepagina 2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00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63">
          <p15:clr>
            <a:srgbClr val="FBAE40"/>
          </p15:clr>
        </p15:guide>
        <p15:guide id="7" pos="5301">
          <p15:clr>
            <a:srgbClr val="FBAE40"/>
          </p15:clr>
        </p15:guide>
        <p15:guide id="8" pos="7720">
          <p15:clr>
            <a:srgbClr val="FBAE40"/>
          </p15:clr>
        </p15:guide>
        <p15:guide id="9" pos="2883">
          <p15:clr>
            <a:srgbClr val="FBAE40"/>
          </p15:clr>
        </p15:guide>
        <p15:guide id="10" pos="484">
          <p15:clr>
            <a:srgbClr val="FBAE40"/>
          </p15:clr>
        </p15:guide>
        <p15:guide id="13" pos="3976">
          <p15:clr>
            <a:srgbClr val="FBAE40"/>
          </p15:clr>
        </p15:guide>
        <p15:guide id="14" pos="5790">
          <p15:clr>
            <a:srgbClr val="FBAE40"/>
          </p15:clr>
        </p15:guide>
        <p15:guide id="15" pos="2162">
          <p15:clr>
            <a:srgbClr val="FBAE40"/>
          </p15:clr>
        </p15:guide>
        <p15:guide id="16" orient="horz" pos="981">
          <p15:clr>
            <a:srgbClr val="FBAE40"/>
          </p15:clr>
        </p15:guide>
        <p15:guide id="17" orient="horz" pos="2523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slide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0D21EEC-E4A5-40DE-861A-A5D2970A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15" y="907200"/>
            <a:ext cx="11159196" cy="80591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 useBgFill="1">
        <p:nvSpPr>
          <p:cNvPr id="8" name="Picture Placeholder 7">
            <a:extLst>
              <a:ext uri="{FF2B5EF4-FFF2-40B4-BE49-F238E27FC236}">
                <a16:creationId xmlns:a16="http://schemas.microsoft.com/office/drawing/2014/main" id="{ED60D2CD-D95E-4DE8-81CF-F42051EAC3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200" y="1844824"/>
            <a:ext cx="3495576" cy="4608512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 useBgFill="1">
        <p:nvSpPr>
          <p:cNvPr id="16" name="Picture Placeholder 7">
            <a:extLst>
              <a:ext uri="{FF2B5EF4-FFF2-40B4-BE49-F238E27FC236}">
                <a16:creationId xmlns:a16="http://schemas.microsoft.com/office/drawing/2014/main" id="{F3EBE767-6505-4CEF-AB07-52CB38903C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12224" y="1844824"/>
            <a:ext cx="3495576" cy="4608512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 useBgFill="1">
        <p:nvSpPr>
          <p:cNvPr id="17" name="Picture Placeholder 7">
            <a:extLst>
              <a:ext uri="{FF2B5EF4-FFF2-40B4-BE49-F238E27FC236}">
                <a16:creationId xmlns:a16="http://schemas.microsoft.com/office/drawing/2014/main" id="{D0EE3735-77D9-4126-9A30-0D4B6017D6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48212" y="1844824"/>
            <a:ext cx="3495576" cy="4608512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2792744" y="597246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56792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2792744" y="2132856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u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2397928" y="2192379"/>
            <a:ext cx="288032" cy="276999"/>
            <a:chOff x="12494133" y="2712391"/>
            <a:chExt cx="288032" cy="276999"/>
          </a:xfrm>
        </p:grpSpPr>
        <p:sp>
          <p:nvSpPr>
            <p:cNvPr id="14" name="Rectangle 1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12792744" y="2780928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520" y="4156050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Connector 21"/>
          <p:cNvCxnSpPr/>
          <p:nvPr userDrawn="1"/>
        </p:nvCxnSpPr>
        <p:spPr>
          <a:xfrm>
            <a:off x="12396700" y="471467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 userDrawn="1"/>
        </p:nvGrpSpPr>
        <p:grpSpPr>
          <a:xfrm>
            <a:off x="12397928" y="2837737"/>
            <a:ext cx="288032" cy="276999"/>
            <a:chOff x="12492689" y="2721406"/>
            <a:chExt cx="288032" cy="276999"/>
          </a:xfrm>
        </p:grpSpPr>
        <p:sp>
          <p:nvSpPr>
            <p:cNvPr id="24" name="Rectangle 2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 userDrawn="1"/>
        </p:nvCxnSpPr>
        <p:spPr>
          <a:xfrm>
            <a:off x="12396700" y="270892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12370968" y="206084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</a:t>
            </a:r>
            <a:r>
              <a:rPr lang="nl-NL" b="1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3x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444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4" pos="363">
          <p15:clr>
            <a:srgbClr val="FBAE40"/>
          </p15:clr>
        </p15:guide>
        <p15:guide id="7" pos="5301">
          <p15:clr>
            <a:srgbClr val="FBAE40"/>
          </p15:clr>
        </p15:guide>
        <p15:guide id="8" pos="484">
          <p15:clr>
            <a:srgbClr val="FBAE40"/>
          </p15:clr>
        </p15:guide>
        <p15:guide id="9" orient="horz" pos="981">
          <p15:clr>
            <a:srgbClr val="FBAE40"/>
          </p15:clr>
        </p15:guide>
        <p15:guide id="10" orient="horz" pos="2523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slid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0D21EEC-E4A5-40DE-861A-A5D2970A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15" y="907200"/>
            <a:ext cx="11159196" cy="93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 useBgFill="1">
        <p:nvSpPr>
          <p:cNvPr id="8" name="Picture Placeholder 7">
            <a:extLst>
              <a:ext uri="{FF2B5EF4-FFF2-40B4-BE49-F238E27FC236}">
                <a16:creationId xmlns:a16="http://schemas.microsoft.com/office/drawing/2014/main" id="{ED60D2CD-D95E-4DE8-81CF-F42051EAC3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9376" y="1937792"/>
            <a:ext cx="5400000" cy="4659560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 useBgFill="1">
        <p:nvSpPr>
          <p:cNvPr id="7" name="Picture Placeholder 7">
            <a:extLst>
              <a:ext uri="{FF2B5EF4-FFF2-40B4-BE49-F238E27FC236}">
                <a16:creationId xmlns:a16="http://schemas.microsoft.com/office/drawing/2014/main" id="{4685375D-185B-47C2-B347-B84257FEFA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40016" y="1937792"/>
            <a:ext cx="5400000" cy="4649657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picture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2792744" y="597246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56792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2792744" y="2132856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u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2397928" y="2192379"/>
            <a:ext cx="288032" cy="276999"/>
            <a:chOff x="12494133" y="2712391"/>
            <a:chExt cx="288032" cy="276999"/>
          </a:xfrm>
        </p:grpSpPr>
        <p:sp>
          <p:nvSpPr>
            <p:cNvPr id="14" name="Rectangle 1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2792744" y="2780928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520" y="4156050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Connector 19"/>
          <p:cNvCxnSpPr/>
          <p:nvPr userDrawn="1"/>
        </p:nvCxnSpPr>
        <p:spPr>
          <a:xfrm>
            <a:off x="12396700" y="471467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12397928" y="2837737"/>
            <a:ext cx="288032" cy="276999"/>
            <a:chOff x="12492689" y="2721406"/>
            <a:chExt cx="288032" cy="276999"/>
          </a:xfrm>
        </p:grpSpPr>
        <p:sp>
          <p:nvSpPr>
            <p:cNvPr id="22" name="Rectangle 2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4" name="Straight Connector 23"/>
          <p:cNvCxnSpPr/>
          <p:nvPr userDrawn="1"/>
        </p:nvCxnSpPr>
        <p:spPr>
          <a:xfrm>
            <a:off x="12396700" y="270892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12370968" y="206084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2x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189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63">
          <p15:clr>
            <a:srgbClr val="FBAE40"/>
          </p15:clr>
        </p15:guide>
        <p15:guide id="7" pos="484">
          <p15:clr>
            <a:srgbClr val="FBAE40"/>
          </p15:clr>
        </p15:guide>
        <p15:guide id="8" orient="horz" pos="981">
          <p15:clr>
            <a:srgbClr val="FBAE40"/>
          </p15:clr>
        </p15:guide>
        <p15:guide id="9" orient="horz" pos="2523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video (iMa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294" y="1668379"/>
            <a:ext cx="6430375" cy="4774256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89315" y="1915200"/>
            <a:ext cx="5606686" cy="44688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8" name="Rectangle 7"/>
          <p:cNvSpPr/>
          <p:nvPr/>
        </p:nvSpPr>
        <p:spPr>
          <a:xfrm>
            <a:off x="6302400" y="2006400"/>
            <a:ext cx="5505600" cy="2846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6302400" y="2006400"/>
            <a:ext cx="5505600" cy="28464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pic>
        <p:nvPicPr>
          <p:cNvPr id="9" name="Picture 8" descr="iMac.png">
            <a:extLst>
              <a:ext uri="{FF2B5EF4-FFF2-40B4-BE49-F238E27FC236}">
                <a16:creationId xmlns:a16="http://schemas.microsoft.com/office/drawing/2014/main" id="{C8FBE6D9-3C61-4A64-8829-1D01D752B6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294" y="1668379"/>
            <a:ext cx="6430375" cy="47742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D704BE-186B-4873-9F53-FB8893678272}"/>
              </a:ext>
            </a:extLst>
          </p:cNvPr>
          <p:cNvSpPr/>
          <p:nvPr userDrawn="1"/>
        </p:nvSpPr>
        <p:spPr>
          <a:xfrm>
            <a:off x="6302400" y="2006400"/>
            <a:ext cx="5505600" cy="2846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12792744" y="597246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56792"/>
            <a:ext cx="381000" cy="38100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12792744" y="2132856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u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12397928" y="2192379"/>
            <a:ext cx="288032" cy="276999"/>
            <a:chOff x="12494133" y="2712391"/>
            <a:chExt cx="288032" cy="276999"/>
          </a:xfrm>
        </p:grpSpPr>
        <p:sp>
          <p:nvSpPr>
            <p:cNvPr id="17" name="Rectangle 1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/>
          <p:nvPr userDrawn="1"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12792744" y="2780928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520" y="4156050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Connector 22"/>
          <p:cNvCxnSpPr/>
          <p:nvPr userDrawn="1"/>
        </p:nvCxnSpPr>
        <p:spPr>
          <a:xfrm>
            <a:off x="12396700" y="471467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 userDrawn="1"/>
        </p:nvGrpSpPr>
        <p:grpSpPr>
          <a:xfrm>
            <a:off x="12397928" y="2837737"/>
            <a:ext cx="288032" cy="276999"/>
            <a:chOff x="12492689" y="2721406"/>
            <a:chExt cx="288032" cy="276999"/>
          </a:xfrm>
        </p:grpSpPr>
        <p:sp>
          <p:nvSpPr>
            <p:cNvPr id="25" name="Rectangle 24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Straight Connector 26"/>
          <p:cNvCxnSpPr/>
          <p:nvPr userDrawn="1"/>
        </p:nvCxnSpPr>
        <p:spPr>
          <a:xfrm>
            <a:off x="12396700" y="270892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12370968" y="206084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128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video (iPa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pad.png">
            <a:extLst>
              <a:ext uri="{FF2B5EF4-FFF2-40B4-BE49-F238E27FC236}">
                <a16:creationId xmlns:a16="http://schemas.microsoft.com/office/drawing/2014/main" id="{72A91A83-7BEC-4DFC-9141-86C25E606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1462436"/>
            <a:ext cx="4132447" cy="5206924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89315" y="1915200"/>
            <a:ext cx="5606686" cy="44688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8" name="Rectangle 7"/>
          <p:cNvSpPr/>
          <p:nvPr/>
        </p:nvSpPr>
        <p:spPr>
          <a:xfrm>
            <a:off x="7681354" y="2132856"/>
            <a:ext cx="3249600" cy="3840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pic>
        <p:nvPicPr>
          <p:cNvPr id="7" name="Picture 6" descr="ipa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1462436"/>
            <a:ext cx="4132447" cy="5206924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7680176" y="2132856"/>
            <a:ext cx="3249600" cy="384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73CE4D-2F70-45E4-967A-9D739D4C3FC1}"/>
              </a:ext>
            </a:extLst>
          </p:cNvPr>
          <p:cNvSpPr/>
          <p:nvPr userDrawn="1"/>
        </p:nvSpPr>
        <p:spPr>
          <a:xfrm>
            <a:off x="7690730" y="2130610"/>
            <a:ext cx="3249600" cy="3840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baseline="0" dirty="0"/>
          </a:p>
        </p:txBody>
      </p:sp>
    </p:spTree>
    <p:extLst>
      <p:ext uri="{BB962C8B-B14F-4D97-AF65-F5344CB8AC3E}">
        <p14:creationId xmlns:p14="http://schemas.microsoft.com/office/powerpoint/2010/main" val="2063110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afiek br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E92C6-2ACF-4B38-86C3-6C298EE6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 useBgFill="1">
        <p:nvSpPr>
          <p:cNvPr id="4" name="Chart Placeholder 3">
            <a:extLst>
              <a:ext uri="{FF2B5EF4-FFF2-40B4-BE49-F238E27FC236}">
                <a16:creationId xmlns:a16="http://schemas.microsoft.com/office/drawing/2014/main" id="{5958EF81-0CFC-48FC-BE1D-A0A58BBF5B9A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479425" y="1898650"/>
            <a:ext cx="11269663" cy="4208463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nl-NL" dirty="0"/>
              <a:t>Click icon 
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chart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9917934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AF520-9086-466E-9B79-4326410DA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B1BBC81D-6CE2-4F98-83D0-5B508AF7F554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488951" y="1898650"/>
            <a:ext cx="11260138" cy="4208463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SmartArt graphic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330212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33" y="201055"/>
            <a:ext cx="3000647" cy="54340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315" y="907200"/>
            <a:ext cx="11159196" cy="9361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14" y="1980000"/>
            <a:ext cx="11148649" cy="4617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880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2" r:id="rId1"/>
    <p:sldLayoutId id="2147485013" r:id="rId2"/>
    <p:sldLayoutId id="2147485014" r:id="rId3"/>
    <p:sldLayoutId id="2147485017" r:id="rId4"/>
    <p:sldLayoutId id="2147485018" r:id="rId5"/>
    <p:sldLayoutId id="2147485019" r:id="rId6"/>
    <p:sldLayoutId id="2147485020" r:id="rId7"/>
    <p:sldLayoutId id="2147485021" r:id="rId8"/>
    <p:sldLayoutId id="2147485022" r:id="rId9"/>
    <p:sldLayoutId id="2147485023" r:id="rId10"/>
    <p:sldLayoutId id="2147485024" r:id="rId11"/>
    <p:sldLayoutId id="2147485025" r:id="rId12"/>
    <p:sldLayoutId id="2147485027" r:id="rId13"/>
    <p:sldLayoutId id="2147485029" r:id="rId14"/>
    <p:sldLayoutId id="2147485030" r:id="rId15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Source Sans Pro" panose="020B050303040302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j-lt"/>
          <a:ea typeface="Source Sans Pro" panose="020B0503030403020204" pitchFamily="34" charset="0"/>
          <a:cs typeface="+mn-cs"/>
        </a:defRPr>
      </a:lvl1pPr>
      <a:lvl2pPr marL="268288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Source Sans Pro" panose="020B0503030403020204" pitchFamily="34" charset="0"/>
          <a:cs typeface="+mn-cs"/>
        </a:defRPr>
      </a:lvl2pPr>
      <a:lvl3pPr marL="625475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Source Sans Pro" panose="020B0503030403020204" pitchFamily="34" charset="0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accent1"/>
          </a:solidFill>
          <a:latin typeface="+mj-lt"/>
          <a:ea typeface="Source Sans Pro" panose="020B0503030403020204" pitchFamily="34" charset="0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i="1" kern="1200">
          <a:solidFill>
            <a:schemeClr val="accent1"/>
          </a:solidFill>
          <a:latin typeface="+mj-lt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02">
          <p15:clr>
            <a:srgbClr val="F26B43"/>
          </p15:clr>
        </p15:guide>
        <p15:guide id="8" pos="9775">
          <p15:clr>
            <a:srgbClr val="F26B43"/>
          </p15:clr>
        </p15:guide>
        <p15:guide id="11" orient="horz" pos="867">
          <p15:clr>
            <a:srgbClr val="F26B43"/>
          </p15:clr>
        </p15:guide>
        <p15:guide id="12" pos="581">
          <p15:clr>
            <a:srgbClr val="F26B43"/>
          </p15:clr>
        </p15:guide>
        <p15:guide id="13" pos="7401">
          <p15:clr>
            <a:srgbClr val="F26B43"/>
          </p15:clr>
        </p15:guide>
        <p15:guide id="14" orient="horz" pos="3847">
          <p15:clr>
            <a:srgbClr val="F26B43"/>
          </p15:clr>
        </p15:guide>
        <p15:guide id="15" orient="horz" pos="482">
          <p15:clr>
            <a:srgbClr val="F26B43"/>
          </p15:clr>
        </p15:guide>
        <p15:guide id="16" pos="3736">
          <p15:clr>
            <a:srgbClr val="F26B43"/>
          </p15:clr>
        </p15:guide>
        <p15:guide id="17" pos="3961">
          <p15:clr>
            <a:srgbClr val="F26B43"/>
          </p15:clr>
        </p15:guide>
        <p15:guide id="18" orient="horz" pos="2069">
          <p15:clr>
            <a:srgbClr val="F26B43"/>
          </p15:clr>
        </p15:guide>
        <p15:guide id="19" orient="horz" pos="2201">
          <p15:clr>
            <a:srgbClr val="F26B43"/>
          </p15:clr>
        </p15:guide>
        <p15:guide id="20" pos="2655">
          <p15:clr>
            <a:srgbClr val="F26B43"/>
          </p15:clr>
        </p15:guide>
        <p15:guide id="21" pos="2781">
          <p15:clr>
            <a:srgbClr val="F26B43"/>
          </p15:clr>
        </p15:guide>
        <p15:guide id="22" pos="4871">
          <p15:clr>
            <a:srgbClr val="F26B43"/>
          </p15:clr>
        </p15:guide>
        <p15:guide id="23" pos="5021">
          <p15:clr>
            <a:srgbClr val="F26B43"/>
          </p15:clr>
        </p15:guide>
        <p15:guide id="24" orient="horz" pos="1196">
          <p15:clr>
            <a:srgbClr val="F26B43"/>
          </p15:clr>
        </p15:guide>
        <p15:guide id="25" pos="307">
          <p15:clr>
            <a:srgbClr val="F26B43"/>
          </p15:clr>
        </p15:guide>
        <p15:guide id="26" pos="7331">
          <p15:clr>
            <a:srgbClr val="F26B43"/>
          </p15:clr>
        </p15:guide>
        <p15:guide id="27" orient="horz" pos="4113">
          <p15:clr>
            <a:srgbClr val="F26B43"/>
          </p15:clr>
        </p15:guide>
        <p15:guide id="28" orient="horz" pos="7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AFA3C8D-DDA0-6903-1C8A-FE47D2AF8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70" y="1417085"/>
            <a:ext cx="12203369" cy="5497172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499725" y="2811302"/>
            <a:ext cx="5978062" cy="530542"/>
          </a:xfrm>
        </p:spPr>
        <p:txBody>
          <a:bodyPr>
            <a:noAutofit/>
          </a:bodyPr>
          <a:lstStyle/>
          <a:p>
            <a:r>
              <a:rPr lang="en-US" sz="1800" dirty="0" err="1"/>
              <a:t>dhr</a:t>
            </a:r>
            <a:r>
              <a:rPr lang="en-US" sz="1800" dirty="0"/>
              <a:t>. </a:t>
            </a:r>
            <a:r>
              <a:rPr lang="en-US" sz="1800" dirty="0" err="1"/>
              <a:t>mr.</a:t>
            </a:r>
            <a:r>
              <a:rPr lang="en-US" sz="1800" dirty="0"/>
              <a:t> N.M.Q. van der Neut, 13 </a:t>
            </a:r>
            <a:r>
              <a:rPr lang="en-US" sz="1800" dirty="0" err="1"/>
              <a:t>april</a:t>
            </a:r>
            <a:r>
              <a:rPr lang="en-US" sz="1800" dirty="0"/>
              <a:t> 2023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499725" y="1501294"/>
            <a:ext cx="5978062" cy="131000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De </a:t>
            </a:r>
            <a:r>
              <a:rPr lang="en-US" dirty="0" err="1">
                <a:solidFill>
                  <a:srgbClr val="C00000"/>
                </a:solidFill>
              </a:rPr>
              <a:t>rol</a:t>
            </a:r>
            <a:r>
              <a:rPr lang="en-US" dirty="0">
                <a:solidFill>
                  <a:srgbClr val="C00000"/>
                </a:solidFill>
              </a:rPr>
              <a:t> van </a:t>
            </a:r>
            <a:r>
              <a:rPr lang="en-US" dirty="0" err="1">
                <a:solidFill>
                  <a:srgbClr val="C00000"/>
                </a:solidFill>
              </a:rPr>
              <a:t>ondernemerschap</a:t>
            </a:r>
            <a:r>
              <a:rPr lang="en-US" dirty="0">
                <a:solidFill>
                  <a:srgbClr val="C00000"/>
                </a:solidFill>
              </a:rPr>
              <a:t> in het </a:t>
            </a:r>
            <a:r>
              <a:rPr lang="en-US" dirty="0" err="1">
                <a:solidFill>
                  <a:srgbClr val="C00000"/>
                </a:solidFill>
              </a:rPr>
              <a:t>kwalificatieproces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Afbeelding invoegen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792744" y="62068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Wijzig de afbeelding door de bestaande afbeelding te verwijderen. Klik op het pictogram dat vervolgens verschijnt om een afbeelding in te voegen.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580234"/>
            <a:ext cx="381000" cy="381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2792744" y="2156298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die je wilt invoegen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‘Invoegen’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2397928" y="2215821"/>
            <a:ext cx="288032" cy="276999"/>
            <a:chOff x="12494133" y="2712391"/>
            <a:chExt cx="288032" cy="276999"/>
          </a:xfrm>
        </p:grpSpPr>
        <p:sp>
          <p:nvSpPr>
            <p:cNvPr id="30" name="Rectangle 2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12415930" y="670453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2397928" y="65796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791363" y="3798204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Wanneer je de afbeelding wilt schalen of verslepen, ga dan naar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‘Bijsnijden’.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Met de witte bolletjes schaal je de afbeelding, met de zwarte haakjes schaal je het afbeeldingskader.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1302" y="5136676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Straight Connector 35"/>
          <p:cNvCxnSpPr/>
          <p:nvPr/>
        </p:nvCxnSpPr>
        <p:spPr>
          <a:xfrm>
            <a:off x="12388482" y="5695302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12397928" y="2861179"/>
            <a:ext cx="288032" cy="276999"/>
            <a:chOff x="12492689" y="2721406"/>
            <a:chExt cx="288032" cy="276999"/>
          </a:xfrm>
        </p:grpSpPr>
        <p:sp>
          <p:nvSpPr>
            <p:cNvPr id="38" name="Rectangle 37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0" name="Straight Connector 39"/>
          <p:cNvCxnSpPr/>
          <p:nvPr/>
        </p:nvCxnSpPr>
        <p:spPr>
          <a:xfrm>
            <a:off x="12396700" y="2732362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2370968" y="208429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5"/>
          <p:cNvSpPr txBox="1"/>
          <p:nvPr/>
        </p:nvSpPr>
        <p:spPr>
          <a:xfrm>
            <a:off x="12846660" y="2890242"/>
            <a:ext cx="17281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Selecteer de afbeelding en klik 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‘Hulpmiddelen voor afbeeldingen’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Klik vervolgens bij het onderdeel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‘Schikken’ 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op </a:t>
            </a:r>
            <a:r>
              <a:rPr lang="nl-NL" sz="900" b="1" dirty="0">
                <a:latin typeface="Arial" panose="020B0604020202020204" pitchFamily="34" charset="0"/>
                <a:cs typeface="Arial" panose="020B0604020202020204" pitchFamily="34" charset="0"/>
              </a:rPr>
              <a:t>‘Naar achtergrond’</a:t>
            </a:r>
            <a:r>
              <a:rPr lang="nl-NL" sz="9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Startpagina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12421465" y="3800073"/>
            <a:ext cx="288032" cy="276999"/>
            <a:chOff x="12492689" y="2721406"/>
            <a:chExt cx="288032" cy="276999"/>
          </a:xfrm>
        </p:grpSpPr>
        <p:sp>
          <p:nvSpPr>
            <p:cNvPr id="46" name="Rectangle 4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8" name="Straight Connector 47"/>
          <p:cNvCxnSpPr/>
          <p:nvPr/>
        </p:nvCxnSpPr>
        <p:spPr>
          <a:xfrm>
            <a:off x="12385533" y="3717032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804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9600" y="2019732"/>
            <a:ext cx="11148649" cy="457729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Bal 3.2.5: ‘’</a:t>
            </a:r>
            <a: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  <a:t>Of een overeenkomst moet worden aangemerkt </a:t>
            </a:r>
            <a:b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  <a:t>als arbeidsovereenkomst, hangt af van </a:t>
            </a:r>
            <a:r>
              <a:rPr lang="nl-NL" sz="2400" b="1" i="0" dirty="0">
                <a:solidFill>
                  <a:srgbClr val="000000"/>
                </a:solidFill>
                <a:effectLst/>
                <a:latin typeface="+mn-lt"/>
              </a:rPr>
              <a:t>alle omstandigheden </a:t>
            </a:r>
            <a:br>
              <a:rPr lang="nl-NL" sz="2400" b="1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nl-NL" sz="2400" b="1" i="0" dirty="0">
                <a:solidFill>
                  <a:srgbClr val="000000"/>
                </a:solidFill>
                <a:effectLst/>
                <a:latin typeface="+mn-lt"/>
              </a:rPr>
              <a:t>van het geval</a:t>
            </a:r>
            <a: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  <a:t> in onderling verband bezien.’’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0000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0000"/>
                </a:solidFill>
                <a:latin typeface="+mn-lt"/>
              </a:rPr>
              <a:t>Bal 3.2.6: ‘’</a:t>
            </a:r>
            <a: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  <a:t>De Hoge Raad ziet daarom op dit </a:t>
            </a:r>
            <a:b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  <a:t>moment geen aanleiding voor </a:t>
            </a:r>
            <a:r>
              <a:rPr lang="nl-NL" sz="2400" b="1" i="0" dirty="0">
                <a:solidFill>
                  <a:srgbClr val="000000"/>
                </a:solidFill>
                <a:effectLst/>
                <a:latin typeface="+mn-lt"/>
              </a:rPr>
              <a:t>rechtsontwikkeling</a:t>
            </a:r>
            <a: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b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  <a:t>ter zake van deze onderwerpen.</a:t>
            </a:r>
            <a:r>
              <a:rPr lang="nl-NL" sz="2400" dirty="0">
                <a:solidFill>
                  <a:srgbClr val="000000"/>
                </a:solidFill>
                <a:latin typeface="+mn-lt"/>
              </a:rPr>
              <a:t>’’</a:t>
            </a:r>
            <a:endParaRPr lang="en-US" sz="2400" dirty="0">
              <a:latin typeface="+mn-lt"/>
            </a:endParaRP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9600" y="692696"/>
            <a:ext cx="11159196" cy="936103"/>
          </a:xfrm>
        </p:spPr>
        <p:txBody>
          <a:bodyPr/>
          <a:lstStyle/>
          <a:p>
            <a:r>
              <a:rPr lang="nl-NL" dirty="0"/>
              <a:t>Bingoën met de Hoge Raad</a:t>
            </a:r>
            <a:endParaRPr lang="en-US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864CC53-B603-0818-6987-90A20E91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312" y="2852936"/>
            <a:ext cx="5052054" cy="4005064"/>
          </a:xfrm>
          <a:prstGeom prst="rect">
            <a:avLst/>
          </a:prstGeom>
        </p:spPr>
      </p:pic>
      <p:pic>
        <p:nvPicPr>
          <p:cNvPr id="1026" name="Picture 2" descr="60 Stuks Bingo Speelkaarten 1 Op 60 Lakens 60 Gezichten 60 Kaarten 6X7 Inches Board Game">
            <a:extLst>
              <a:ext uri="{FF2B5EF4-FFF2-40B4-BE49-F238E27FC236}">
                <a16:creationId xmlns:a16="http://schemas.microsoft.com/office/drawing/2014/main" id="{D6CACD53-FC97-3B09-05A2-22C55066F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177" y="301763"/>
            <a:ext cx="2654072" cy="265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56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9600" y="2019732"/>
            <a:ext cx="11148649" cy="457729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Bal 3.2.5: ‘’</a:t>
            </a:r>
            <a:r>
              <a:rPr lang="nl-NL" sz="2400" dirty="0">
                <a:latin typeface="+mn-lt"/>
              </a:rPr>
              <a:t>Ook kan van belang zijn of degene die de werkzaamheden verricht zich </a:t>
            </a:r>
            <a:r>
              <a:rPr lang="nl-NL" sz="2400" b="1" dirty="0">
                <a:latin typeface="+mn-lt"/>
              </a:rPr>
              <a:t>in het economisch verkeer als ondernemer</a:t>
            </a:r>
            <a:r>
              <a:rPr lang="nl-NL" sz="2400" dirty="0">
                <a:latin typeface="+mn-lt"/>
              </a:rPr>
              <a:t> gedraagt of kan gedragen, bijvoorbeeld bij: </a:t>
            </a:r>
          </a:p>
          <a:p>
            <a:pPr marL="968375" lvl="2" indent="-342900"/>
            <a:r>
              <a:rPr lang="nl-NL" dirty="0">
                <a:latin typeface="+mn-lt"/>
              </a:rPr>
              <a:t>het verwerven van een reputatie, </a:t>
            </a:r>
          </a:p>
          <a:p>
            <a:pPr marL="968375" lvl="2" indent="-342900"/>
            <a:r>
              <a:rPr lang="nl-NL" dirty="0">
                <a:latin typeface="+mn-lt"/>
              </a:rPr>
              <a:t>bij acquisitie, </a:t>
            </a:r>
          </a:p>
          <a:p>
            <a:pPr marL="968375" lvl="2" indent="-342900"/>
            <a:r>
              <a:rPr lang="nl-NL" dirty="0">
                <a:latin typeface="+mn-lt"/>
              </a:rPr>
              <a:t>wat betreft fiscale behandeling, </a:t>
            </a:r>
          </a:p>
          <a:p>
            <a:pPr marL="968375" lvl="2" indent="-342900"/>
            <a:r>
              <a:rPr lang="nl-NL" dirty="0">
                <a:latin typeface="+mn-lt"/>
              </a:rPr>
              <a:t>en gelet op het aantal opdrachtgevers voor wie hij werkt of heeft gewerkt en </a:t>
            </a:r>
          </a:p>
          <a:p>
            <a:pPr marL="968375" lvl="2" indent="-342900"/>
            <a:r>
              <a:rPr lang="nl-NL" dirty="0">
                <a:latin typeface="+mn-lt"/>
              </a:rPr>
              <a:t>de duur waarvoor hij zich doorgaans aan een bepaalde opdrachtgever verbindt.</a:t>
            </a:r>
            <a:r>
              <a:rPr lang="nl-NL" b="0" i="0" dirty="0">
                <a:solidFill>
                  <a:srgbClr val="000000"/>
                </a:solidFill>
                <a:effectLst/>
                <a:latin typeface="+mn-lt"/>
              </a:rPr>
              <a:t>’’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0000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HR </a:t>
            </a:r>
            <a:r>
              <a:rPr lang="en-US" sz="2400" dirty="0" err="1"/>
              <a:t>lijkt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doelen</a:t>
            </a:r>
            <a:r>
              <a:rPr lang="en-US" sz="2400" dirty="0"/>
              <a:t> op </a:t>
            </a:r>
            <a:r>
              <a:rPr lang="en-US" sz="2400" dirty="0" err="1"/>
              <a:t>kwalificatiefase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9600" y="692696"/>
            <a:ext cx="11159196" cy="936103"/>
          </a:xfrm>
        </p:spPr>
        <p:txBody>
          <a:bodyPr/>
          <a:lstStyle/>
          <a:p>
            <a:r>
              <a:rPr lang="nl-NL" dirty="0"/>
              <a:t>Een bijzonder bingoballetje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1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9600" y="1772816"/>
            <a:ext cx="11148649" cy="4577299"/>
          </a:xfrm>
        </p:spPr>
        <p:txBody>
          <a:bodyPr>
            <a:noAutofit/>
          </a:bodyPr>
          <a:lstStyle/>
          <a:p>
            <a:r>
              <a:rPr lang="en-US" sz="2400" dirty="0"/>
              <a:t>                    </a:t>
            </a:r>
            <a:r>
              <a:rPr lang="en-US" sz="2400" b="1" dirty="0" err="1"/>
              <a:t>Uitlegfase</a:t>
            </a:r>
            <a:r>
              <a:rPr lang="en-US" sz="2400" dirty="0"/>
              <a:t>                                                         </a:t>
            </a:r>
            <a:r>
              <a:rPr lang="en-US" sz="2400" b="1" dirty="0" err="1"/>
              <a:t>Kwalificatiefase</a:t>
            </a: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Of de </a:t>
            </a:r>
            <a:r>
              <a:rPr lang="en-US" sz="2400" dirty="0" err="1"/>
              <a:t>werkende</a:t>
            </a:r>
            <a:r>
              <a:rPr lang="en-US" sz="2400" dirty="0"/>
              <a:t> </a:t>
            </a:r>
            <a:r>
              <a:rPr lang="en-US" sz="2400" dirty="0" err="1"/>
              <a:t>zich</a:t>
            </a:r>
            <a:r>
              <a:rPr lang="en-US" sz="2400" dirty="0"/>
              <a:t> ‘’(…) in het </a:t>
            </a:r>
            <a:r>
              <a:rPr lang="en-US" sz="2400" dirty="0" err="1"/>
              <a:t>economisch</a:t>
            </a:r>
            <a:r>
              <a:rPr lang="en-US" sz="2400" dirty="0"/>
              <a:t> </a:t>
            </a:r>
            <a:r>
              <a:rPr lang="en-US" sz="2400" dirty="0" err="1"/>
              <a:t>verkeer</a:t>
            </a:r>
            <a:r>
              <a:rPr lang="en-US" sz="2400" dirty="0"/>
              <a:t> </a:t>
            </a:r>
            <a:r>
              <a:rPr lang="en-US" sz="2400" dirty="0" err="1"/>
              <a:t>als</a:t>
            </a:r>
            <a:r>
              <a:rPr lang="en-US" sz="2400" dirty="0"/>
              <a:t> </a:t>
            </a:r>
            <a:r>
              <a:rPr lang="en-US" sz="2400" dirty="0" err="1"/>
              <a:t>ondernemer</a:t>
            </a:r>
            <a:r>
              <a:rPr lang="en-US" sz="2400" dirty="0"/>
              <a:t> </a:t>
            </a:r>
            <a:r>
              <a:rPr lang="en-US" sz="2400" dirty="0" err="1"/>
              <a:t>gedraagt</a:t>
            </a:r>
            <a:r>
              <a:rPr lang="en-US" sz="2400" dirty="0"/>
              <a:t> (…)’’</a:t>
            </a:r>
            <a:br>
              <a:rPr lang="en-US" sz="2400" b="1" dirty="0"/>
            </a:br>
            <a:br>
              <a:rPr lang="en-US" sz="2400" b="1" dirty="0"/>
            </a:br>
            <a:endParaRPr lang="en-US" sz="2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9600" y="692696"/>
            <a:ext cx="11159196" cy="936103"/>
          </a:xfrm>
        </p:spPr>
        <p:txBody>
          <a:bodyPr/>
          <a:lstStyle/>
          <a:p>
            <a:r>
              <a:rPr lang="nl-NL" dirty="0"/>
              <a:t>Uitleggen en kwalificeren</a:t>
            </a:r>
            <a:endParaRPr lang="en-US" dirty="0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DEE02065-0431-8FF6-0F4C-F3AB570392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400466"/>
              </p:ext>
            </p:extLst>
          </p:nvPr>
        </p:nvGraphicFramePr>
        <p:xfrm>
          <a:off x="553751" y="2513293"/>
          <a:ext cx="5038193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8193">
                  <a:extLst>
                    <a:ext uri="{9D8B030D-6E8A-4147-A177-3AD203B41FA5}">
                      <a16:colId xmlns:a16="http://schemas.microsoft.com/office/drawing/2014/main" val="2405301612"/>
                    </a:ext>
                  </a:extLst>
                </a:gridCol>
              </a:tblGrid>
              <a:tr h="309634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nl-NL" sz="2400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2400" b="0" dirty="0">
                          <a:solidFill>
                            <a:schemeClr val="tx1"/>
                          </a:solidFill>
                        </a:rPr>
                        <a:t>Overeengekomen rechten en plichten vaststellen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l-NL" sz="2400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2400" b="0" dirty="0">
                          <a:solidFill>
                            <a:schemeClr val="tx1"/>
                          </a:solidFill>
                        </a:rPr>
                        <a:t>Algemene verbintenissenrecht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l-NL" sz="2400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2400" b="0" dirty="0" err="1">
                          <a:solidFill>
                            <a:schemeClr val="tx1"/>
                          </a:solidFill>
                        </a:rPr>
                        <a:t>Haviltex</a:t>
                      </a:r>
                      <a:r>
                        <a:rPr lang="nl-NL" sz="2400" b="0" dirty="0">
                          <a:solidFill>
                            <a:schemeClr val="tx1"/>
                          </a:solidFill>
                        </a:rPr>
                        <a:t>-maatstaf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928681"/>
                  </a:ext>
                </a:extLst>
              </a:tr>
            </a:tbl>
          </a:graphicData>
        </a:graphic>
      </p:graphicFrame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393641EA-9ABF-6415-95D2-5893CF96C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533033"/>
              </p:ext>
            </p:extLst>
          </p:nvPr>
        </p:nvGraphicFramePr>
        <p:xfrm>
          <a:off x="6384032" y="2513293"/>
          <a:ext cx="5038193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8193">
                  <a:extLst>
                    <a:ext uri="{9D8B030D-6E8A-4147-A177-3AD203B41FA5}">
                      <a16:colId xmlns:a16="http://schemas.microsoft.com/office/drawing/2014/main" val="2405301612"/>
                    </a:ext>
                  </a:extLst>
                </a:gridCol>
              </a:tblGrid>
              <a:tr h="309634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nl-NL" sz="2400" b="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2400" b="0" dirty="0">
                          <a:solidFill>
                            <a:schemeClr val="tx1"/>
                          </a:solidFill>
                        </a:rPr>
                        <a:t>Vastgestelde rechten en plichten toetsen aan art. 7:610 BW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nl-NL" sz="2400" b="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2400" b="0" dirty="0">
                          <a:solidFill>
                            <a:schemeClr val="tx1"/>
                          </a:solidFill>
                        </a:rPr>
                        <a:t>Partijbedoeling irrelevant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nl-NL" sz="2400" b="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2400" b="0" dirty="0">
                          <a:solidFill>
                            <a:schemeClr val="tx1"/>
                          </a:solidFill>
                        </a:rPr>
                        <a:t>Veronderstelde ongelijkheid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928681"/>
                  </a:ext>
                </a:extLst>
              </a:tr>
            </a:tbl>
          </a:graphicData>
        </a:graphic>
      </p:graphicFrame>
      <p:pic>
        <p:nvPicPr>
          <p:cNvPr id="9" name="Afbeelding 8">
            <a:extLst>
              <a:ext uri="{FF2B5EF4-FFF2-40B4-BE49-F238E27FC236}">
                <a16:creationId xmlns:a16="http://schemas.microsoft.com/office/drawing/2014/main" id="{B030FBE4-7BEE-3103-FFCE-E6B0590B4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715" y="2924944"/>
            <a:ext cx="600075" cy="61912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FF4F8CD-FA1E-DEA4-96DC-6A35E7871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88" y="4437112"/>
            <a:ext cx="712297" cy="70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5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9600" y="2019732"/>
            <a:ext cx="11148649" cy="457729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latin typeface="+mn-lt"/>
              </a:rPr>
              <a:t>Relevant om te kunnen vaststellen wat partijen bij het aangaan van de overeenkomst voor ogen stond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err="1">
                <a:latin typeface="+mn-lt"/>
              </a:rPr>
              <a:t>Haviltex</a:t>
            </a:r>
            <a:r>
              <a:rPr lang="nl-NL" sz="2400" dirty="0">
                <a:latin typeface="+mn-lt"/>
              </a:rPr>
              <a:t>-maatstaf is uitvloeisel van wilsvertrouwensleer (art. 3:33 en 3:35 BW)</a:t>
            </a:r>
          </a:p>
          <a:p>
            <a:pPr marL="968375" lvl="2" indent="-342900"/>
            <a:r>
              <a:rPr lang="nl-NL" dirty="0">
                <a:latin typeface="+mn-lt"/>
              </a:rPr>
              <a:t>Gemeenschappelijke partijbedoeling/</a:t>
            </a:r>
            <a:r>
              <a:rPr lang="nl-NL" dirty="0" err="1">
                <a:latin typeface="+mn-lt"/>
              </a:rPr>
              <a:t>partijwil</a:t>
            </a:r>
            <a:r>
              <a:rPr lang="nl-NL" dirty="0">
                <a:latin typeface="+mn-lt"/>
              </a:rPr>
              <a:t> (verklaarde wil)</a:t>
            </a:r>
          </a:p>
          <a:p>
            <a:pPr marL="968375" lvl="2" indent="-342900"/>
            <a:r>
              <a:rPr lang="nl-NL" dirty="0">
                <a:latin typeface="+mn-lt"/>
              </a:rPr>
              <a:t>Wederzijds gerechtvaardigd vertrouwen (het </a:t>
            </a:r>
            <a:r>
              <a:rPr lang="nl-NL" dirty="0" err="1">
                <a:latin typeface="+mn-lt"/>
              </a:rPr>
              <a:t>overeengekomene</a:t>
            </a:r>
            <a:r>
              <a:rPr lang="nl-NL" dirty="0">
                <a:latin typeface="+mn-lt"/>
              </a:rPr>
              <a:t> redelijkerwijs moesten begrijpen)</a:t>
            </a:r>
            <a:endParaRPr lang="en-US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latin typeface="+mn-lt"/>
            </a:endParaRPr>
          </a:p>
          <a:p>
            <a:endParaRPr lang="nl-NL" sz="2400" dirty="0"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9600" y="692696"/>
            <a:ext cx="11159196" cy="936103"/>
          </a:xfrm>
        </p:spPr>
        <p:txBody>
          <a:bodyPr/>
          <a:lstStyle/>
          <a:p>
            <a:r>
              <a:rPr lang="nl-NL" dirty="0"/>
              <a:t>De rol van ondernemerschap in de uitlegfase (1)</a:t>
            </a:r>
            <a:endParaRPr lang="en-US" dirty="0"/>
          </a:p>
        </p:txBody>
      </p:sp>
      <p:pic>
        <p:nvPicPr>
          <p:cNvPr id="3076" name="Picture 4" descr="De historie van Haviltex">
            <a:extLst>
              <a:ext uri="{FF2B5EF4-FFF2-40B4-BE49-F238E27FC236}">
                <a16:creationId xmlns:a16="http://schemas.microsoft.com/office/drawing/2014/main" id="{D9F855CC-4EBB-B54D-1C73-CFB6F5A4A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5202137"/>
            <a:ext cx="2897761" cy="165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DB55EE5-E93F-BAB8-83F0-F13DADBCB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723" y="5209575"/>
            <a:ext cx="2050553" cy="1537915"/>
          </a:xfrm>
          <a:prstGeom prst="rect">
            <a:avLst/>
          </a:prstGeom>
        </p:spPr>
      </p:pic>
      <p:pic>
        <p:nvPicPr>
          <p:cNvPr id="3078" name="Picture 6" descr="Uitvoering Stock Illustrations, Vectors, &amp; Clipart – (8,459 Stock  Illustrations)">
            <a:extLst>
              <a:ext uri="{FF2B5EF4-FFF2-40B4-BE49-F238E27FC236}">
                <a16:creationId xmlns:a16="http://schemas.microsoft.com/office/drawing/2014/main" id="{33AF02DD-50CA-A321-0F97-DD98D40A4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842" y="5089842"/>
            <a:ext cx="2369840" cy="177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9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9600" y="2019732"/>
            <a:ext cx="11148649" cy="457729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latin typeface="+mn-lt"/>
              </a:rPr>
              <a:t>Bij uitleg van de rechtsverhouding kan de rechter rekening houden met de onderlinge hoedanigheid van partijen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latin typeface="+mn-lt"/>
              </a:rPr>
              <a:t>Meer/minder waarde toekennen aan bepaalde verklaring/gedraging hangt bijv. af van:</a:t>
            </a:r>
          </a:p>
          <a:p>
            <a:pPr marL="1139825" lvl="2" indent="-514350">
              <a:buFont typeface="+mj-lt"/>
              <a:buAutoNum type="romanUcPeriod"/>
            </a:pPr>
            <a:r>
              <a:rPr lang="nl-NL" dirty="0">
                <a:latin typeface="+mn-lt"/>
              </a:rPr>
              <a:t>Kennis van werkende om rechtsgevolgen te (kunnen) overzien (bijv. advocaat of </a:t>
            </a:r>
            <a:r>
              <a:rPr lang="nl-NL" i="1" dirty="0" err="1">
                <a:latin typeface="+mn-lt"/>
              </a:rPr>
              <a:t>repeat</a:t>
            </a:r>
            <a:r>
              <a:rPr lang="nl-NL" i="1" dirty="0">
                <a:latin typeface="+mn-lt"/>
              </a:rPr>
              <a:t> </a:t>
            </a:r>
            <a:r>
              <a:rPr lang="nl-NL" i="1" dirty="0" err="1">
                <a:latin typeface="+mn-lt"/>
              </a:rPr>
              <a:t>player</a:t>
            </a:r>
            <a:r>
              <a:rPr lang="nl-NL" dirty="0">
                <a:latin typeface="+mn-lt"/>
              </a:rPr>
              <a:t>)</a:t>
            </a:r>
          </a:p>
          <a:p>
            <a:pPr marL="1139825" lvl="2" indent="-514350">
              <a:buFont typeface="+mj-lt"/>
              <a:buAutoNum type="romanUcPeriod"/>
            </a:pPr>
            <a:r>
              <a:rPr lang="nl-NL" dirty="0">
                <a:latin typeface="+mn-lt"/>
              </a:rPr>
              <a:t>Reële mogelijkheden werkende zich te verzetten tegen de nadelige gevolgen van de overeenkomst (wel/niet ‘</a:t>
            </a:r>
            <a:r>
              <a:rPr lang="nl-NL" i="1" dirty="0">
                <a:latin typeface="+mn-lt"/>
              </a:rPr>
              <a:t>take </a:t>
            </a:r>
            <a:r>
              <a:rPr lang="nl-NL" i="1" dirty="0" err="1">
                <a:latin typeface="+mn-lt"/>
              </a:rPr>
              <a:t>it</a:t>
            </a:r>
            <a:r>
              <a:rPr lang="nl-NL" i="1" dirty="0">
                <a:latin typeface="+mn-lt"/>
              </a:rPr>
              <a:t> or </a:t>
            </a:r>
            <a:r>
              <a:rPr lang="nl-NL" i="1" dirty="0" err="1">
                <a:latin typeface="+mn-lt"/>
              </a:rPr>
              <a:t>leave</a:t>
            </a:r>
            <a:r>
              <a:rPr lang="nl-NL" i="1" dirty="0">
                <a:latin typeface="+mn-lt"/>
              </a:rPr>
              <a:t> </a:t>
            </a:r>
            <a:r>
              <a:rPr lang="nl-NL" i="1" dirty="0" err="1">
                <a:latin typeface="+mn-lt"/>
              </a:rPr>
              <a:t>it</a:t>
            </a:r>
            <a:r>
              <a:rPr lang="nl-NL" i="1" dirty="0">
                <a:latin typeface="+mn-lt"/>
              </a:rPr>
              <a:t>-</a:t>
            </a:r>
            <a:r>
              <a:rPr lang="nl-NL" dirty="0">
                <a:latin typeface="+mn-lt"/>
              </a:rPr>
              <a:t>situatie’)</a:t>
            </a:r>
            <a:endParaRPr lang="nl-NL" i="1" dirty="0">
              <a:latin typeface="+mn-lt"/>
            </a:endParaRPr>
          </a:p>
          <a:p>
            <a:endParaRPr lang="nl-NL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latin typeface="+mn-lt"/>
              </a:rPr>
              <a:t>Terug naar de HR: de werkende ‘’zich in het economisch verkeer als ondernemer </a:t>
            </a:r>
            <a:r>
              <a:rPr lang="nl-NL" sz="2400" b="1" dirty="0">
                <a:latin typeface="+mn-lt"/>
              </a:rPr>
              <a:t>gedraagt</a:t>
            </a:r>
            <a:r>
              <a:rPr lang="nl-NL" sz="2400" dirty="0">
                <a:latin typeface="+mn-lt"/>
              </a:rPr>
              <a:t> of </a:t>
            </a:r>
            <a:r>
              <a:rPr lang="nl-NL" sz="2400" b="1" dirty="0">
                <a:latin typeface="+mn-lt"/>
              </a:rPr>
              <a:t>kan gedragen</a:t>
            </a:r>
            <a:r>
              <a:rPr lang="nl-NL" sz="2400" dirty="0">
                <a:latin typeface="+mn-lt"/>
              </a:rPr>
              <a:t>’’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9600" y="692696"/>
            <a:ext cx="11159196" cy="936103"/>
          </a:xfrm>
        </p:spPr>
        <p:txBody>
          <a:bodyPr/>
          <a:lstStyle/>
          <a:p>
            <a:r>
              <a:rPr lang="nl-NL" dirty="0"/>
              <a:t>De rol van ondernemerschap in de uitlegfase (2)</a:t>
            </a:r>
            <a:endParaRPr lang="en-US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E1CEFD47-DEDA-587C-8811-1DB23916ABC7}"/>
              </a:ext>
            </a:extLst>
          </p:cNvPr>
          <p:cNvCxnSpPr/>
          <p:nvPr/>
        </p:nvCxnSpPr>
        <p:spPr>
          <a:xfrm flipH="1">
            <a:off x="263352" y="6597031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25DF6041-7243-770C-846B-1FBCBDD05B95}"/>
              </a:ext>
            </a:extLst>
          </p:cNvPr>
          <p:cNvCxnSpPr/>
          <p:nvPr/>
        </p:nvCxnSpPr>
        <p:spPr>
          <a:xfrm flipV="1">
            <a:off x="263352" y="4077072"/>
            <a:ext cx="0" cy="25199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02C7F35A-9CC7-76DB-6A9B-4D3D547C1639}"/>
              </a:ext>
            </a:extLst>
          </p:cNvPr>
          <p:cNvCxnSpPr/>
          <p:nvPr/>
        </p:nvCxnSpPr>
        <p:spPr>
          <a:xfrm>
            <a:off x="263352" y="4077072"/>
            <a:ext cx="8640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0D46F1B4-A293-16E0-331D-6C87193EE196}"/>
              </a:ext>
            </a:extLst>
          </p:cNvPr>
          <p:cNvCxnSpPr/>
          <p:nvPr/>
        </p:nvCxnSpPr>
        <p:spPr>
          <a:xfrm>
            <a:off x="4511824" y="6597031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73B67602-E5A9-D928-7A78-E8FD1FF5EB46}"/>
              </a:ext>
            </a:extLst>
          </p:cNvPr>
          <p:cNvCxnSpPr/>
          <p:nvPr/>
        </p:nvCxnSpPr>
        <p:spPr>
          <a:xfrm flipV="1">
            <a:off x="12000656" y="4941168"/>
            <a:ext cx="0" cy="1655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met pijl 26">
            <a:extLst>
              <a:ext uri="{FF2B5EF4-FFF2-40B4-BE49-F238E27FC236}">
                <a16:creationId xmlns:a16="http://schemas.microsoft.com/office/drawing/2014/main" id="{CA208D43-9D5F-7414-8FA3-107B989D51D9}"/>
              </a:ext>
            </a:extLst>
          </p:cNvPr>
          <p:cNvCxnSpPr/>
          <p:nvPr/>
        </p:nvCxnSpPr>
        <p:spPr>
          <a:xfrm flipH="1">
            <a:off x="11638249" y="4941168"/>
            <a:ext cx="3624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37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9600" y="2019732"/>
            <a:ext cx="11583064" cy="4577299"/>
          </a:xfrm>
        </p:spPr>
        <p:txBody>
          <a:bodyPr>
            <a:noAutofit/>
          </a:bodyPr>
          <a:lstStyle/>
          <a:p>
            <a:r>
              <a:rPr lang="nl-NL" sz="2400" dirty="0">
                <a:latin typeface="+mn-lt"/>
              </a:rPr>
              <a:t>Nu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latin typeface="+mn-lt"/>
              </a:rPr>
              <a:t>Scheiden uitleg- en kwalificatiefase is complex, maar noodzakelijk om persoonlijke omstandigheden in de kwalificatievraag te kunnen betrekken</a:t>
            </a:r>
          </a:p>
          <a:p>
            <a:br>
              <a:rPr lang="nl-NL" sz="2400" dirty="0">
                <a:latin typeface="+mn-lt"/>
              </a:rPr>
            </a:br>
            <a:r>
              <a:rPr lang="nl-NL" sz="2400" dirty="0">
                <a:latin typeface="+mn-lt"/>
              </a:rPr>
              <a:t>Toekomstplannen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latin typeface="+mn-lt"/>
              </a:rPr>
              <a:t>‘Werken in dienst van’ structureren door drie hoofdelementen: (i) materieel gezag, (ii) inbedding van het werk en (iii) </a:t>
            </a:r>
            <a:r>
              <a:rPr lang="nl-NL" sz="2400" b="1" dirty="0">
                <a:latin typeface="+mn-lt"/>
              </a:rPr>
              <a:t>zelfstandig ondernemerschap</a:t>
            </a:r>
            <a:r>
              <a:rPr lang="nl-NL" sz="2400" dirty="0">
                <a:latin typeface="+mn-lt"/>
              </a:rPr>
              <a:t> (</a:t>
            </a:r>
            <a:r>
              <a:rPr lang="nl-NL" sz="2400" i="1" dirty="0">
                <a:latin typeface="+mn-lt"/>
              </a:rPr>
              <a:t>kwalificatiefase</a:t>
            </a:r>
            <a:r>
              <a:rPr lang="nl-NL" sz="2400" dirty="0">
                <a:latin typeface="+mn-lt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latin typeface="+mn-lt"/>
              </a:rPr>
              <a:t>Zelfstandig ondernemerschap in de </a:t>
            </a:r>
            <a:r>
              <a:rPr lang="nl-NL" sz="2400" b="1" dirty="0">
                <a:latin typeface="+mn-lt"/>
              </a:rPr>
              <a:t>betreffende arbeidsrelatie </a:t>
            </a:r>
            <a:r>
              <a:rPr lang="nl-NL" sz="2400" dirty="0">
                <a:latin typeface="+mn-lt"/>
              </a:rPr>
              <a:t>(Voortgangsbrief 16 december 2022, p. 14 en 17 en Voortgang arbeidsmarktpakket 3 april 2023, p. 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latin typeface="+mn-lt"/>
              </a:rPr>
              <a:t>Zelfstandig ondernemerschap in </a:t>
            </a:r>
            <a:r>
              <a:rPr lang="nl-NL" sz="2400" b="1" dirty="0">
                <a:latin typeface="+mn-lt"/>
              </a:rPr>
              <a:t>economisch verkeer</a:t>
            </a:r>
            <a:r>
              <a:rPr lang="nl-NL" sz="2400" dirty="0">
                <a:latin typeface="+mn-lt"/>
              </a:rPr>
              <a:t> blijft m.i. relevant in </a:t>
            </a:r>
            <a:r>
              <a:rPr lang="nl-NL" sz="2400" i="1" dirty="0">
                <a:latin typeface="+mn-lt"/>
              </a:rPr>
              <a:t>uitlegfase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9600" y="692696"/>
            <a:ext cx="11159196" cy="936103"/>
          </a:xfrm>
        </p:spPr>
        <p:txBody>
          <a:bodyPr/>
          <a:lstStyle/>
          <a:p>
            <a:r>
              <a:rPr lang="nl-NL" dirty="0"/>
              <a:t>Afronding en vooruitblik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31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toom Hete Kop Koffie SVG afbeelding 1">
            <a:extLst>
              <a:ext uri="{FF2B5EF4-FFF2-40B4-BE49-F238E27FC236}">
                <a16:creationId xmlns:a16="http://schemas.microsoft.com/office/drawing/2014/main" id="{28C0E7C4-5EEF-8940-2E3F-39B7FF8C5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1933114"/>
            <a:ext cx="3384376" cy="358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iscussies - VDP (powered by e-captain.nl)">
            <a:extLst>
              <a:ext uri="{FF2B5EF4-FFF2-40B4-BE49-F238E27FC236}">
                <a16:creationId xmlns:a16="http://schemas.microsoft.com/office/drawing/2014/main" id="{FF742869-778C-BBAE-8F48-16F10A4BF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04864"/>
            <a:ext cx="4585692" cy="331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6202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ISPRING_RESOURCE_PATHS_HASH_PRESENTER" val="42456d2f5f5351937ece8a3df1ccd7879d11180"/>
</p:tagLst>
</file>

<file path=ppt/theme/theme1.xml><?xml version="1.0" encoding="utf-8"?>
<a:theme xmlns:a="http://schemas.openxmlformats.org/drawingml/2006/main" name="blank">
  <a:themeElements>
    <a:clrScheme name="UvA">
      <a:dk1>
        <a:srgbClr val="000000"/>
      </a:dk1>
      <a:lt1>
        <a:srgbClr val="FFFFFF"/>
      </a:lt1>
      <a:dk2>
        <a:srgbClr val="1F1D21"/>
      </a:dk2>
      <a:lt2>
        <a:srgbClr val="FFFFFF"/>
      </a:lt2>
      <a:accent1>
        <a:srgbClr val="BC1E31"/>
      </a:accent1>
      <a:accent2>
        <a:srgbClr val="BEB511"/>
      </a:accent2>
      <a:accent3>
        <a:srgbClr val="90003E"/>
      </a:accent3>
      <a:accent4>
        <a:srgbClr val="257835"/>
      </a:accent4>
      <a:accent5>
        <a:srgbClr val="004E92"/>
      </a:accent5>
      <a:accent6>
        <a:srgbClr val="E98300"/>
      </a:accent6>
      <a:hlink>
        <a:srgbClr val="009CDD"/>
      </a:hlink>
      <a:folHlink>
        <a:srgbClr val="954F72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C320AE6F-90B4-4125-A65F-D68B28BE3E91}" vid="{F76EC411-5263-4E01-8EF3-9F95488A74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1C7F1E87FA8848BBE681C5205F2FF7" ma:contentTypeVersion="" ma:contentTypeDescription="Create a new document." ma:contentTypeScope="" ma:versionID="addf0e1047a589fa898e4755259e0a04">
  <xsd:schema xmlns:xsd="http://www.w3.org/2001/XMLSchema" xmlns:xs="http://www.w3.org/2001/XMLSchema" xmlns:p="http://schemas.microsoft.com/office/2006/metadata/properties" xmlns:ns2="62260777-03a2-4acd-8b7f-b7cc27a56620" xmlns:ns3="f2760952-b3bb-408f-ace6-eb1e07642b86" targetNamespace="http://schemas.microsoft.com/office/2006/metadata/properties" ma:root="true" ma:fieldsID="2158c0218c8ddd7edc4a39cb947bbf17" ns2:_="" ns3:_="">
    <xsd:import namespace="62260777-03a2-4acd-8b7f-b7cc27a56620"/>
    <xsd:import namespace="f2760952-b3bb-408f-ace6-eb1e07642b8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260777-03a2-4acd-8b7f-b7cc27a5662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760952-b3bb-408f-ace6-eb1e07642b86" elementFormDefault="qualified">
    <xsd:import namespace="http://schemas.microsoft.com/office/2006/documentManagement/types"/>
    <xsd:import namespace="http://schemas.microsoft.com/office/infopath/2007/PartnerControls"/>
    <xsd:element name="SharingHintHash" ma:index="9" nillable="true" ma:displayName="Sharing Hint Hash" ma:description="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9D1BFF-6A8C-408A-BEBC-52C6F51246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260777-03a2-4acd-8b7f-b7cc27a56620"/>
    <ds:schemaRef ds:uri="f2760952-b3bb-408f-ace6-eb1e07642b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DA0326-C6F9-40A3-894F-6061EE46E132}">
  <ds:schemaRefs>
    <ds:schemaRef ds:uri="http://schemas.microsoft.com/office/2006/metadata/properties"/>
    <ds:schemaRef ds:uri="http://purl.org/dc/elements/1.1/"/>
    <ds:schemaRef ds:uri="f2760952-b3bb-408f-ace6-eb1e07642b86"/>
    <ds:schemaRef ds:uri="http://purl.org/dc/terms/"/>
    <ds:schemaRef ds:uri="http://schemas.openxmlformats.org/package/2006/metadata/core-properties"/>
    <ds:schemaRef ds:uri="http://purl.org/dc/dcmitype/"/>
    <ds:schemaRef ds:uri="62260777-03a2-4acd-8b7f-b7cc27a56620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740B4EE-7306-4015-AD25-B4E5484321A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5686</TotalTime>
  <Words>583</Words>
  <Application>Microsoft Office PowerPoint</Application>
  <PresentationFormat>Breedbeeld</PresentationFormat>
  <Paragraphs>61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blank</vt:lpstr>
      <vt:lpstr>De rol van ondernemerschap in het kwalificatieproces</vt:lpstr>
      <vt:lpstr>Bingoën met de Hoge Raad</vt:lpstr>
      <vt:lpstr>Een bijzonder bingoballetje</vt:lpstr>
      <vt:lpstr>Uitleggen en kwalificeren</vt:lpstr>
      <vt:lpstr>De rol van ondernemerschap in de uitlegfase (1)</vt:lpstr>
      <vt:lpstr>De rol van ondernemerschap in de uitlegfase (2)</vt:lpstr>
      <vt:lpstr>Afronding en vooruitblik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Wijzigen arbeidsvoorwaarden</dc:title>
  <dc:creator>Niels van der Neut</dc:creator>
  <cp:lastModifiedBy>Niels van der Neut</cp:lastModifiedBy>
  <cp:revision>213</cp:revision>
  <cp:lastPrinted>2020-11-09T20:45:53Z</cp:lastPrinted>
  <dcterms:created xsi:type="dcterms:W3CDTF">2020-11-06T10:23:34Z</dcterms:created>
  <dcterms:modified xsi:type="dcterms:W3CDTF">2023-04-13T09:01:04Z</dcterms:modified>
</cp:coreProperties>
</file>