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1" r:id="rId5"/>
  </p:sldMasterIdLst>
  <p:notesMasterIdLst>
    <p:notesMasterId r:id="rId23"/>
  </p:notesMasterIdLst>
  <p:sldIdLst>
    <p:sldId id="264" r:id="rId6"/>
    <p:sldId id="286" r:id="rId7"/>
    <p:sldId id="268" r:id="rId8"/>
    <p:sldId id="270" r:id="rId9"/>
    <p:sldId id="265" r:id="rId10"/>
    <p:sldId id="266" r:id="rId11"/>
    <p:sldId id="279" r:id="rId12"/>
    <p:sldId id="285" r:id="rId13"/>
    <p:sldId id="272" r:id="rId14"/>
    <p:sldId id="271" r:id="rId15"/>
    <p:sldId id="275" r:id="rId16"/>
    <p:sldId id="282" r:id="rId17"/>
    <p:sldId id="274" r:id="rId18"/>
    <p:sldId id="281" r:id="rId19"/>
    <p:sldId id="289" r:id="rId20"/>
    <p:sldId id="277" r:id="rId21"/>
    <p:sldId id="288"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72603" autoAdjust="0"/>
  </p:normalViewPr>
  <p:slideViewPr>
    <p:cSldViewPr snapToGrid="0" snapToObjects="1">
      <p:cViewPr varScale="1">
        <p:scale>
          <a:sx n="56" d="100"/>
          <a:sy n="56" d="100"/>
        </p:scale>
        <p:origin x="1032" y="52"/>
      </p:cViewPr>
      <p:guideLst>
        <p:guide orient="horz" pos="2160"/>
        <p:guide pos="3840"/>
      </p:guideLst>
    </p:cSldViewPr>
  </p:slideViewPr>
  <p:outlineViewPr>
    <p:cViewPr>
      <p:scale>
        <a:sx n="33" d="100"/>
        <a:sy n="33" d="100"/>
      </p:scale>
      <p:origin x="39" y="4056"/>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CB4662-86C5-4678-8649-25A7ADCDEFE9}" type="datetimeFigureOut">
              <a:rPr lang="nl-NL" smtClean="0"/>
              <a:t>20-9-2022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84E46-51A5-4103-9587-6F96AED1BEBF}" type="slidenum">
              <a:rPr lang="nl-NL" smtClean="0"/>
              <a:t>‹nr.›</a:t>
            </a:fld>
            <a:endParaRPr lang="nl-NL"/>
          </a:p>
        </p:txBody>
      </p:sp>
    </p:spTree>
    <p:extLst>
      <p:ext uri="{BB962C8B-B14F-4D97-AF65-F5344CB8AC3E}">
        <p14:creationId xmlns:p14="http://schemas.microsoft.com/office/powerpoint/2010/main" val="4269616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t>
            </a:r>
          </a:p>
          <a:p>
            <a:endParaRPr lang="nl-NL" dirty="0"/>
          </a:p>
          <a:p>
            <a:r>
              <a:rPr lang="nl-NL" dirty="0"/>
              <a:t>Supermarkten: werkgevers lopen weg van de cao tafel waardoor geen cao tot stand komt. Individuele werkgevers denken er over om loonsverhoging conform eindbod eenzijdig toe te kennen. De ACM kondigt aan het loonkartel te onderzoeken. </a:t>
            </a:r>
          </a:p>
          <a:p>
            <a:endParaRPr lang="nl-NL" dirty="0"/>
          </a:p>
          <a:p>
            <a:r>
              <a:rPr lang="nl-NL" dirty="0"/>
              <a:t>Techniek Nederland: monteurs worden weggelokt met 50% hoger salaris, bedrijven moeten orders afzeggen wegens capaciteitsgebrek. No-</a:t>
            </a:r>
            <a:r>
              <a:rPr lang="nl-NL" dirty="0" err="1"/>
              <a:t>poaching</a:t>
            </a:r>
            <a:r>
              <a:rPr lang="nl-NL" dirty="0"/>
              <a:t> verzoek een onderling afgestemde feitelijke gedraging met het beperken van beschikbaarheid arbeid of noodzakelijk voor de energietransitie? </a:t>
            </a:r>
          </a:p>
          <a:p>
            <a:endParaRPr lang="nl-NL" dirty="0"/>
          </a:p>
          <a:p>
            <a:r>
              <a:rPr lang="nl-NL" dirty="0"/>
              <a:t>Zzp als bredere discussie, prijsafspraken over tarieven. Architecten-cao die eerst niet algemeen verbindend werd verklaard, maar nu wel. </a:t>
            </a:r>
            <a:r>
              <a:rPr lang="nl-NL" dirty="0" err="1"/>
              <a:t>Bpf</a:t>
            </a:r>
            <a:r>
              <a:rPr lang="nl-NL" dirty="0"/>
              <a:t> Schilders geldt voor zelfstandige schilders. </a:t>
            </a:r>
            <a:r>
              <a:rPr lang="nl-NL" dirty="0" err="1"/>
              <a:t>Remplacanten</a:t>
            </a:r>
            <a:r>
              <a:rPr lang="nl-NL" dirty="0"/>
              <a:t> in FNV KIEM. Etc. Resultaat is Leidraad met niet alleen schijnzelfstandigen die cao mogen afspreken, maar ook de mogelijkheid om wegens efficiëntieverbeteringen afspraken te maken </a:t>
            </a:r>
            <a:r>
              <a:rPr lang="nl-NL" dirty="0" err="1"/>
              <a:t>ikv</a:t>
            </a:r>
            <a:r>
              <a:rPr lang="nl-NL" dirty="0"/>
              <a:t> het tegengaan van race </a:t>
            </a:r>
            <a:r>
              <a:rPr lang="nl-NL" dirty="0" err="1"/>
              <a:t>to</a:t>
            </a:r>
            <a:r>
              <a:rPr lang="nl-NL" dirty="0"/>
              <a:t> </a:t>
            </a:r>
            <a:r>
              <a:rPr lang="nl-NL" dirty="0" err="1"/>
              <a:t>the</a:t>
            </a:r>
            <a:r>
              <a:rPr lang="nl-NL" dirty="0"/>
              <a:t> </a:t>
            </a:r>
            <a:r>
              <a:rPr lang="nl-NL" dirty="0" err="1"/>
              <a:t>bottom</a:t>
            </a:r>
            <a:r>
              <a:rPr lang="nl-NL" dirty="0"/>
              <a:t>. Vooruitziende blik op van Commissie voorstellen voor platformarbeid en richtsnoeren zelfstandigen. FNV KIEM wordt in de discussie over kwalificatie van de arbeidsrelatie altijd genoemd, terwijl het hier niet ging om de vraag of er sprake is van een arbeidsrelatie, maar of er sprake was van een </a:t>
            </a:r>
            <a:r>
              <a:rPr lang="nl-NL" dirty="0" err="1"/>
              <a:t>remplacant</a:t>
            </a:r>
            <a:r>
              <a:rPr lang="nl-NL" dirty="0"/>
              <a:t> als onderneming. En dan nog </a:t>
            </a:r>
            <a:r>
              <a:rPr lang="nl-NL" dirty="0" err="1"/>
              <a:t>platformworkers</a:t>
            </a:r>
            <a:r>
              <a:rPr lang="nl-NL" dirty="0"/>
              <a: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84E46-51A5-4103-9587-6F96AED1BEB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61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a:t>
            </a:r>
          </a:p>
          <a:p>
            <a:endParaRPr lang="nl-NL" dirty="0"/>
          </a:p>
          <a:p>
            <a:r>
              <a:rPr lang="nl-NL" dirty="0"/>
              <a:t>Cao USA sterk verweven met antitrust. Sherman antitrust Act 1890 monopolie vakbond verboden, uitzondering in </a:t>
            </a:r>
            <a:r>
              <a:rPr lang="nl-NL" dirty="0" err="1"/>
              <a:t>Clayton</a:t>
            </a:r>
            <a:r>
              <a:rPr lang="nl-NL" dirty="0"/>
              <a:t> Antitrust wet, </a:t>
            </a:r>
            <a:r>
              <a:rPr lang="nl-NL" dirty="0" err="1"/>
              <a:t>Norris</a:t>
            </a:r>
            <a:r>
              <a:rPr lang="nl-NL" dirty="0"/>
              <a:t> </a:t>
            </a:r>
            <a:r>
              <a:rPr lang="nl-NL" dirty="0" err="1"/>
              <a:t>LaGuardia</a:t>
            </a:r>
            <a:r>
              <a:rPr lang="nl-NL" dirty="0"/>
              <a:t> Act, National </a:t>
            </a:r>
            <a:r>
              <a:rPr lang="nl-NL" dirty="0" err="1"/>
              <a:t>labour</a:t>
            </a:r>
            <a:r>
              <a:rPr lang="nl-NL" dirty="0"/>
              <a:t> relations act, ILO 87 en 98 niet geratificeerd door USA. In Nederland pas in 1998 overgang van WEM (</a:t>
            </a:r>
            <a:r>
              <a:rPr lang="nl-NL" dirty="0" err="1"/>
              <a:t>misbruiksteksel</a:t>
            </a:r>
            <a:r>
              <a:rPr lang="nl-NL" dirty="0"/>
              <a:t>) naar </a:t>
            </a:r>
            <a:r>
              <a:rPr lang="nl-NL" dirty="0" err="1"/>
              <a:t>Mw</a:t>
            </a:r>
            <a:r>
              <a:rPr lang="nl-NL" dirty="0"/>
              <a:t> (</a:t>
            </a:r>
            <a:r>
              <a:rPr lang="nl-NL" dirty="0" err="1"/>
              <a:t>verbodstelsel</a:t>
            </a:r>
            <a:r>
              <a:rPr lang="nl-NL" dirty="0"/>
              <a:t>). De voorganger </a:t>
            </a:r>
            <a:r>
              <a:rPr lang="nl-NL" dirty="0" err="1"/>
              <a:t>Ondernemersovereenkomstenwet</a:t>
            </a:r>
            <a:r>
              <a:rPr lang="nl-NL" dirty="0"/>
              <a:t> uit 1935 kon een kartel verbindend of onverbindend verklaren. </a:t>
            </a:r>
          </a:p>
        </p:txBody>
      </p:sp>
      <p:sp>
        <p:nvSpPr>
          <p:cNvPr id="4" name="Tijdelijke aanduiding voor dianummer 3"/>
          <p:cNvSpPr>
            <a:spLocks noGrp="1"/>
          </p:cNvSpPr>
          <p:nvPr>
            <p:ph type="sldNum" sz="quarter" idx="5"/>
          </p:nvPr>
        </p:nvSpPr>
        <p:spPr/>
        <p:txBody>
          <a:bodyPr/>
          <a:lstStyle/>
          <a:p>
            <a:fld id="{68484E46-51A5-4103-9587-6F96AED1BEBF}" type="slidenum">
              <a:rPr lang="nl-NL" smtClean="0"/>
              <a:t>3</a:t>
            </a:fld>
            <a:endParaRPr lang="nl-NL"/>
          </a:p>
        </p:txBody>
      </p:sp>
    </p:spTree>
    <p:extLst>
      <p:ext uri="{BB962C8B-B14F-4D97-AF65-F5344CB8AC3E}">
        <p14:creationId xmlns:p14="http://schemas.microsoft.com/office/powerpoint/2010/main" val="1951145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4</a:t>
            </a:fld>
            <a:endParaRPr lang="nl-NL"/>
          </a:p>
        </p:txBody>
      </p:sp>
    </p:spTree>
    <p:extLst>
      <p:ext uri="{BB962C8B-B14F-4D97-AF65-F5344CB8AC3E}">
        <p14:creationId xmlns:p14="http://schemas.microsoft.com/office/powerpoint/2010/main" val="3136335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a:t>
            </a:r>
          </a:p>
          <a:p>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Bij totstandkoming wet avv</a:t>
            </a:r>
            <a:r>
              <a:rPr lang="nl-NL" baseline="0" dirty="0"/>
              <a:t> uitgebreid aan bod dat sociale partners een rol te geven in de regulering te verkiezen valt boven ingrijpen door de overheid.</a:t>
            </a:r>
            <a:endParaRPr lang="nl-NL" dirty="0"/>
          </a:p>
          <a:p>
            <a:endParaRPr lang="nl-NL" dirty="0"/>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7</a:t>
            </a:fld>
            <a:endParaRPr lang="nl-NL"/>
          </a:p>
        </p:txBody>
      </p:sp>
    </p:spTree>
    <p:extLst>
      <p:ext uri="{BB962C8B-B14F-4D97-AF65-F5344CB8AC3E}">
        <p14:creationId xmlns:p14="http://schemas.microsoft.com/office/powerpoint/2010/main" val="183488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8</a:t>
            </a:fld>
            <a:endParaRPr lang="nl-NL"/>
          </a:p>
        </p:txBody>
      </p:sp>
    </p:spTree>
    <p:extLst>
      <p:ext uri="{BB962C8B-B14F-4D97-AF65-F5344CB8AC3E}">
        <p14:creationId xmlns:p14="http://schemas.microsoft.com/office/powerpoint/2010/main" val="3556995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9</a:t>
            </a:fld>
            <a:endParaRPr lang="nl-NL"/>
          </a:p>
        </p:txBody>
      </p:sp>
    </p:spTree>
    <p:extLst>
      <p:ext uri="{BB962C8B-B14F-4D97-AF65-F5344CB8AC3E}">
        <p14:creationId xmlns:p14="http://schemas.microsoft.com/office/powerpoint/2010/main" val="3013997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M</a:t>
            </a:r>
          </a:p>
          <a:p>
            <a:endParaRPr lang="nl-NL" altLang="nl-NL" dirty="0"/>
          </a:p>
          <a:p>
            <a:r>
              <a:rPr lang="nl-NL" altLang="nl-NL" dirty="0"/>
              <a:t>Onvoorwaardelijk principeakkoord kan niet op teruggekomen worden met eisen voor nieuwe onderhandelingen</a:t>
            </a:r>
          </a:p>
          <a:p>
            <a:r>
              <a:rPr lang="nl-NL" altLang="nl-NL" dirty="0"/>
              <a:t>Onderhandelingsresultaat zorgt niet voor plicht tot positief voorleggen aan de achterban</a:t>
            </a:r>
          </a:p>
          <a:p>
            <a:endParaRPr lang="nl-NL" dirty="0"/>
          </a:p>
        </p:txBody>
      </p:sp>
      <p:sp>
        <p:nvSpPr>
          <p:cNvPr id="4" name="Tijdelijke aanduiding voor dianummer 3"/>
          <p:cNvSpPr>
            <a:spLocks noGrp="1"/>
          </p:cNvSpPr>
          <p:nvPr>
            <p:ph type="sldNum" sz="quarter" idx="5"/>
          </p:nvPr>
        </p:nvSpPr>
        <p:spPr/>
        <p:txBody>
          <a:bodyPr/>
          <a:lstStyle/>
          <a:p>
            <a:fld id="{68484E46-51A5-4103-9587-6F96AED1BEBF}" type="slidenum">
              <a:rPr lang="nl-NL" smtClean="0"/>
              <a:t>10</a:t>
            </a:fld>
            <a:endParaRPr lang="nl-NL"/>
          </a:p>
        </p:txBody>
      </p:sp>
    </p:spTree>
    <p:extLst>
      <p:ext uri="{BB962C8B-B14F-4D97-AF65-F5344CB8AC3E}">
        <p14:creationId xmlns:p14="http://schemas.microsoft.com/office/powerpoint/2010/main" val="411114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11</a:t>
            </a:fld>
            <a:endParaRPr lang="nl-NL"/>
          </a:p>
        </p:txBody>
      </p:sp>
    </p:spTree>
    <p:extLst>
      <p:ext uri="{BB962C8B-B14F-4D97-AF65-F5344CB8AC3E}">
        <p14:creationId xmlns:p14="http://schemas.microsoft.com/office/powerpoint/2010/main" val="309741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t>
            </a:r>
          </a:p>
          <a:p>
            <a:r>
              <a:rPr lang="nl-NL" dirty="0"/>
              <a:t>Bijvoorbeeld Cao beroepsgoederenvervoer, Cao ambulancezorg, Cao architecten (gemengd)</a:t>
            </a:r>
          </a:p>
          <a:p>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Akkoord van Wassenaar   </a:t>
            </a:r>
          </a:p>
          <a:p>
            <a:endParaRPr lang="nl-NL" dirty="0"/>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12</a:t>
            </a:fld>
            <a:endParaRPr lang="nl-NL"/>
          </a:p>
        </p:txBody>
      </p:sp>
    </p:spTree>
    <p:extLst>
      <p:ext uri="{BB962C8B-B14F-4D97-AF65-F5344CB8AC3E}">
        <p14:creationId xmlns:p14="http://schemas.microsoft.com/office/powerpoint/2010/main" val="324368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a:t>
            </a:r>
          </a:p>
          <a:p>
            <a:endParaRPr lang="nl-NL" dirty="0"/>
          </a:p>
          <a:p>
            <a:r>
              <a:rPr lang="nl-NL" dirty="0"/>
              <a:t>Aard: in</a:t>
            </a:r>
            <a:r>
              <a:rPr lang="nl-NL" baseline="0" dirty="0"/>
              <a:t> het kader van</a:t>
            </a:r>
            <a:r>
              <a:rPr lang="nl-NL" dirty="0"/>
              <a:t> collectieve onderhandelingen tussen sociale partners</a:t>
            </a:r>
          </a:p>
          <a:p>
            <a:r>
              <a:rPr lang="nl-NL" dirty="0"/>
              <a:t>Doel: werkgelegenheids- en arbeidsvoorwaarden te verbeteren</a:t>
            </a:r>
          </a:p>
          <a:p>
            <a:endParaRPr lang="nl-NL" dirty="0"/>
          </a:p>
          <a:p>
            <a:endParaRPr lang="nl-NL" dirty="0"/>
          </a:p>
          <a:p>
            <a:r>
              <a:rPr lang="nl-NL" dirty="0"/>
              <a:t>‘schijnzelfstandigen’, dat wil zeggen dienstverleners wier situatie vergelijkbaar is met die van</a:t>
            </a:r>
          </a:p>
          <a:p>
            <a:r>
              <a:rPr lang="nl-NL" dirty="0"/>
              <a:t>werknemers.’</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13</a:t>
            </a:fld>
            <a:endParaRPr lang="nl-NL"/>
          </a:p>
        </p:txBody>
      </p:sp>
    </p:spTree>
    <p:extLst>
      <p:ext uri="{BB962C8B-B14F-4D97-AF65-F5344CB8AC3E}">
        <p14:creationId xmlns:p14="http://schemas.microsoft.com/office/powerpoint/2010/main" val="1216167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a:t>
            </a:r>
          </a:p>
          <a:p>
            <a:endParaRPr lang="nl-NL" dirty="0"/>
          </a:p>
          <a:p>
            <a:endParaRPr lang="nl-NL" dirty="0"/>
          </a:p>
          <a:p>
            <a:r>
              <a:rPr lang="nl-NL" baseline="0" dirty="0"/>
              <a:t>Verwijzing naar Metro SB-</a:t>
            </a:r>
            <a:r>
              <a:rPr lang="nl-NL" baseline="0" dirty="0" err="1"/>
              <a:t>Großmärkte</a:t>
            </a:r>
            <a:r>
              <a:rPr lang="nl-NL" baseline="0" dirty="0"/>
              <a:t>, Behoud van werkgelegenheid als doelstelling waarmee sociale bescherming gediend is. Lijkt mij niet terecht.</a:t>
            </a:r>
          </a:p>
          <a:p>
            <a:endParaRPr lang="nl-NL" baseline="0" dirty="0"/>
          </a:p>
          <a:p>
            <a:r>
              <a:rPr lang="nl-NL" baseline="0" dirty="0"/>
              <a:t>Voordelen voor consument: bijvoorbeeld behoud van kwaliteit of continuïteit van dienstverlening; past wel in dit straatje. </a:t>
            </a:r>
          </a:p>
          <a:p>
            <a:endParaRPr lang="nl-NL" baseline="0" dirty="0"/>
          </a:p>
          <a:p>
            <a:r>
              <a:rPr lang="nl-NL" baseline="0" dirty="0"/>
              <a:t>Lastig hard te maken, legt druk op onderhandelingen tijdens het proces.</a:t>
            </a:r>
          </a:p>
          <a:p>
            <a:endParaRPr lang="nl-NL" dirty="0"/>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14</a:t>
            </a:fld>
            <a:endParaRPr lang="nl-NL"/>
          </a:p>
        </p:txBody>
      </p:sp>
    </p:spTree>
    <p:extLst>
      <p:ext uri="{BB962C8B-B14F-4D97-AF65-F5344CB8AC3E}">
        <p14:creationId xmlns:p14="http://schemas.microsoft.com/office/powerpoint/2010/main" val="1618998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Ontwerp</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richtsnoeren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d.d</a:t>
            </a:r>
            <a:r>
              <a:rPr lang="en-US" sz="1200" b="0" i="0" kern="1200" baseline="0" dirty="0">
                <a:solidFill>
                  <a:schemeClr val="tx1"/>
                </a:solidFill>
                <a:effectLst/>
                <a:latin typeface="+mn-lt"/>
                <a:ea typeface="+mn-ea"/>
                <a:cs typeface="+mn-cs"/>
              </a:rPr>
              <a:t>. 9 </a:t>
            </a:r>
            <a:r>
              <a:rPr lang="en-US" sz="1200" b="0" i="0" kern="1200" baseline="0" dirty="0" err="1">
                <a:solidFill>
                  <a:schemeClr val="tx1"/>
                </a:solidFill>
                <a:effectLst/>
                <a:latin typeface="+mn-lt"/>
                <a:ea typeface="+mn-ea"/>
                <a:cs typeface="+mn-cs"/>
              </a:rPr>
              <a:t>december</a:t>
            </a:r>
            <a:r>
              <a:rPr lang="en-US" sz="1200" b="0" i="0" kern="1200" baseline="0" dirty="0">
                <a:solidFill>
                  <a:schemeClr val="tx1"/>
                </a:solidFill>
                <a:effectLst/>
                <a:latin typeface="+mn-lt"/>
                <a:ea typeface="+mn-ea"/>
                <a:cs typeface="+mn-cs"/>
              </a:rPr>
              <a:t> 2021</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Collective agreements on the working conditions of such self-employed, could still fall under the scope of Article 101 TFEU, but  the Commission here commits not to act against any such agreements. </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Niet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handhaven</a:t>
            </a:r>
            <a:r>
              <a:rPr lang="en-US" sz="1200" b="0" i="0" kern="1200" baseline="0" dirty="0">
                <a:solidFill>
                  <a:schemeClr val="tx1"/>
                </a:solidFill>
                <a:effectLst/>
                <a:latin typeface="+mn-lt"/>
                <a:ea typeface="+mn-ea"/>
                <a:cs typeface="+mn-cs"/>
              </a:rPr>
              <a:t> door </a:t>
            </a:r>
            <a:r>
              <a:rPr lang="en-US" sz="1200" b="0" i="0" kern="1200" baseline="0" dirty="0" err="1">
                <a:solidFill>
                  <a:schemeClr val="tx1"/>
                </a:solidFill>
                <a:effectLst/>
                <a:latin typeface="+mn-lt"/>
                <a:ea typeface="+mn-ea"/>
                <a:cs typeface="+mn-cs"/>
              </a:rPr>
              <a:t>Commissie</a:t>
            </a:r>
            <a:r>
              <a:rPr lang="en-US" sz="1200" b="0" i="0" kern="1200" baseline="0" dirty="0">
                <a:solidFill>
                  <a:schemeClr val="tx1"/>
                </a:solidFill>
                <a:effectLst/>
                <a:latin typeface="+mn-lt"/>
                <a:ea typeface="+mn-ea"/>
                <a:cs typeface="+mn-cs"/>
              </a:rPr>
              <a:t> is in </a:t>
            </a:r>
            <a:r>
              <a:rPr lang="en-US" sz="1200" b="0" i="0" kern="1200" baseline="0" dirty="0" err="1">
                <a:solidFill>
                  <a:schemeClr val="tx1"/>
                </a:solidFill>
                <a:effectLst/>
                <a:latin typeface="+mn-lt"/>
                <a:ea typeface="+mn-ea"/>
                <a:cs typeface="+mn-cs"/>
              </a:rPr>
              <a:t>mijn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ogen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geen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garantie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dat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geen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beroep</a:t>
            </a:r>
            <a:r>
              <a:rPr lang="en-US" sz="1200" b="0" i="0" kern="1200" baseline="0" dirty="0">
                <a:solidFill>
                  <a:schemeClr val="tx1"/>
                </a:solidFill>
                <a:effectLst/>
                <a:latin typeface="+mn-lt"/>
                <a:ea typeface="+mn-ea"/>
                <a:cs typeface="+mn-cs"/>
              </a:rPr>
              <a:t> op het </a:t>
            </a:r>
            <a:r>
              <a:rPr lang="en-US" sz="1200" b="0" i="0" kern="1200" baseline="0" dirty="0" err="1">
                <a:solidFill>
                  <a:schemeClr val="tx1"/>
                </a:solidFill>
                <a:effectLst/>
                <a:latin typeface="+mn-lt"/>
                <a:ea typeface="+mn-ea"/>
                <a:cs typeface="+mn-cs"/>
              </a:rPr>
              <a:t>kartelverbod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kan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worden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gedaan</a:t>
            </a:r>
            <a:r>
              <a:rPr lang="en-US" sz="1200" b="0" i="0" kern="1200" baseline="0" dirty="0">
                <a:solidFill>
                  <a:schemeClr val="tx1"/>
                </a:solidFill>
                <a:effectLst/>
                <a:latin typeface="+mn-lt"/>
                <a:ea typeface="+mn-ea"/>
                <a:cs typeface="+mn-cs"/>
              </a:rPr>
              <a:t> door private </a:t>
            </a:r>
            <a:r>
              <a:rPr lang="en-US" sz="1200" b="0" i="0" kern="1200" baseline="0" dirty="0" err="1">
                <a:solidFill>
                  <a:schemeClr val="tx1"/>
                </a:solidFill>
                <a:effectLst/>
                <a:latin typeface="+mn-lt"/>
                <a:ea typeface="+mn-ea"/>
                <a:cs typeface="+mn-cs"/>
              </a:rPr>
              <a:t>partijen</a:t>
            </a:r>
            <a:r>
              <a:rPr lang="en-US" sz="1200" b="0" i="0" kern="1200" baseline="0" dirty="0">
                <a:solidFill>
                  <a:schemeClr val="tx1"/>
                </a:solidFill>
                <a:effectLst/>
                <a:latin typeface="+mn-lt"/>
                <a:ea typeface="+mn-ea"/>
                <a:cs typeface="+mn-cs"/>
              </a:rPr>
              <a:t> die last </a:t>
            </a:r>
            <a:r>
              <a:rPr lang="en-US" sz="1200" b="0" i="0" kern="1200" baseline="0" dirty="0" err="1">
                <a:solidFill>
                  <a:schemeClr val="tx1"/>
                </a:solidFill>
                <a:effectLst/>
                <a:latin typeface="+mn-lt"/>
                <a:ea typeface="+mn-ea"/>
                <a:cs typeface="+mn-cs"/>
              </a:rPr>
              <a:t>hebben</a:t>
            </a:r>
            <a:r>
              <a:rPr lang="en-US" sz="1200" b="0" i="0" kern="1200" baseline="0" dirty="0">
                <a:solidFill>
                  <a:schemeClr val="tx1"/>
                </a:solidFill>
                <a:effectLst/>
                <a:latin typeface="+mn-lt"/>
                <a:ea typeface="+mn-ea"/>
                <a:cs typeface="+mn-cs"/>
              </a:rPr>
              <a:t> van </a:t>
            </a:r>
            <a:r>
              <a:rPr lang="en-US" sz="1200" b="0" i="0" kern="1200" baseline="0" dirty="0" err="1">
                <a:solidFill>
                  <a:schemeClr val="tx1"/>
                </a:solidFill>
                <a:effectLst/>
                <a:latin typeface="+mn-lt"/>
                <a:ea typeface="+mn-ea"/>
                <a:cs typeface="+mn-cs"/>
              </a:rPr>
              <a:t>dergelijke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overeenkomsten</a:t>
            </a:r>
            <a:r>
              <a:rPr lang="en-US" sz="1200" b="0" i="0" kern="1200" baseline="0" dirty="0">
                <a:solidFill>
                  <a:schemeClr val="tx1"/>
                </a:solidFill>
                <a:effectLst/>
                <a:latin typeface="+mn-lt"/>
                <a:ea typeface="+mn-ea"/>
                <a:cs typeface="+mn-cs"/>
              </a:rPr>
              <a:t>.</a:t>
            </a:r>
          </a:p>
          <a:p>
            <a:endParaRPr lang="en-US" sz="1200" b="0" i="0" kern="1200" baseline="0" dirty="0">
              <a:solidFill>
                <a:schemeClr val="tx1"/>
              </a:solidFill>
              <a:effectLst/>
              <a:latin typeface="+mn-lt"/>
              <a:ea typeface="+mn-ea"/>
              <a:cs typeface="+mn-cs"/>
            </a:endParaRPr>
          </a:p>
          <a:p>
            <a:r>
              <a:rPr lang="en-US" sz="1200" b="0" i="0" kern="1200" baseline="0" dirty="0" err="1">
                <a:solidFill>
                  <a:schemeClr val="tx1"/>
                </a:solidFill>
                <a:effectLst/>
                <a:latin typeface="+mn-lt"/>
                <a:ea typeface="+mn-ea"/>
                <a:cs typeface="+mn-cs"/>
              </a:rPr>
              <a:t>Rol</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voor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collectief</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onderhandelen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als</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grondrecht</a:t>
            </a:r>
            <a:r>
              <a:rPr lang="en-US" sz="1200" b="0" i="0" kern="1200" baseline="0" dirty="0">
                <a:solidFill>
                  <a:schemeClr val="tx1"/>
                </a:solidFill>
                <a:effectLst/>
                <a:latin typeface="+mn-lt"/>
                <a:ea typeface="+mn-ea"/>
                <a:cs typeface="+mn-cs"/>
              </a:rPr>
              <a:t>?!</a:t>
            </a:r>
          </a:p>
          <a:p>
            <a:endParaRPr lang="nl-NL" dirty="0"/>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15</a:t>
            </a:fld>
            <a:endParaRPr lang="nl-NL"/>
          </a:p>
        </p:txBody>
      </p:sp>
    </p:spTree>
    <p:extLst>
      <p:ext uri="{BB962C8B-B14F-4D97-AF65-F5344CB8AC3E}">
        <p14:creationId xmlns:p14="http://schemas.microsoft.com/office/powerpoint/2010/main" val="524748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M+R / stellingen ter discussie</a:t>
            </a:r>
          </a:p>
        </p:txBody>
      </p:sp>
      <p:sp>
        <p:nvSpPr>
          <p:cNvPr id="4" name="Tijdelijke aanduiding voor dianummer 3"/>
          <p:cNvSpPr>
            <a:spLocks noGrp="1"/>
          </p:cNvSpPr>
          <p:nvPr>
            <p:ph type="sldNum" sz="quarter" idx="10"/>
          </p:nvPr>
        </p:nvSpPr>
        <p:spPr/>
        <p:txBody>
          <a:bodyPr/>
          <a:lstStyle/>
          <a:p>
            <a:fld id="{68484E46-51A5-4103-9587-6F96AED1BEBF}" type="slidenum">
              <a:rPr lang="nl-NL" smtClean="0"/>
              <a:t>16</a:t>
            </a:fld>
            <a:endParaRPr lang="nl-NL"/>
          </a:p>
        </p:txBody>
      </p:sp>
    </p:spTree>
    <p:extLst>
      <p:ext uri="{BB962C8B-B14F-4D97-AF65-F5344CB8AC3E}">
        <p14:creationId xmlns:p14="http://schemas.microsoft.com/office/powerpoint/2010/main" val="3630737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image" Target="../media/image31.jpg"/></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image" Target="../media/image33.jpe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tre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15DB28C-CCCC-D54E-BEEB-E3BE0CCB0D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0725"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Tree>
    <p:extLst>
      <p:ext uri="{BB962C8B-B14F-4D97-AF65-F5344CB8AC3E}">
        <p14:creationId xmlns:p14="http://schemas.microsoft.com/office/powerpoint/2010/main" val="426575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llustratie basis">
    <p:spTree>
      <p:nvGrpSpPr>
        <p:cNvPr id="1" name=""/>
        <p:cNvGrpSpPr/>
        <p:nvPr/>
      </p:nvGrpSpPr>
      <p:grpSpPr>
        <a:xfrm>
          <a:off x="0" y="0"/>
          <a:ext cx="0" cy="0"/>
          <a:chOff x="0" y="0"/>
          <a:chExt cx="0" cy="0"/>
        </a:xfrm>
      </p:grpSpPr>
      <p:sp>
        <p:nvSpPr>
          <p:cNvPr id="16" name="Tijdelijke aanduiding voor afbeelding 3">
            <a:extLst>
              <a:ext uri="{FF2B5EF4-FFF2-40B4-BE49-F238E27FC236}">
                <a16:creationId xmlns:a16="http://schemas.microsoft.com/office/drawing/2014/main" id="{2B67C776-95EB-5643-B0B3-19A7C7BF7642}"/>
              </a:ext>
            </a:extLst>
          </p:cNvPr>
          <p:cNvSpPr>
            <a:spLocks noGrp="1"/>
          </p:cNvSpPr>
          <p:nvPr>
            <p:ph type="pic" sz="quarter" idx="11" hasCustomPrompt="1"/>
          </p:nvPr>
        </p:nvSpPr>
        <p:spPr>
          <a:xfrm>
            <a:off x="0" y="0"/>
            <a:ext cx="8794750" cy="6858000"/>
          </a:xfrm>
          <a:prstGeom prst="rect">
            <a:avLst/>
          </a:prstGeom>
          <a:solidFill>
            <a:schemeClr val="bg1"/>
          </a:solidFill>
        </p:spPr>
        <p:txBody>
          <a:bodyPr tIns="1007999" anchor="ctr"/>
          <a:lstStyle>
            <a:lvl1pPr marL="0" indent="0" algn="ctr">
              <a:buNone/>
              <a:defRPr sz="1200" b="0" i="0">
                <a:solidFill>
                  <a:schemeClr val="accent1"/>
                </a:solidFill>
                <a:latin typeface="Arial Regular"/>
              </a:defRPr>
            </a:lvl1pPr>
          </a:lstStyle>
          <a:p>
            <a:r>
              <a:rPr lang="nl-NL" dirty="0"/>
              <a:t>Klik op het icoon hierboven om een illustratie te plaatsen</a:t>
            </a:r>
          </a:p>
          <a:p>
            <a:endParaRPr lang="nl-NL" dirty="0"/>
          </a:p>
        </p:txBody>
      </p:sp>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492819127"/>
      </p:ext>
    </p:extLst>
  </p:cSld>
  <p:clrMapOvr>
    <a:masterClrMapping/>
  </p:clrMapOvr>
  <p:extLst>
    <p:ext uri="{DCECCB84-F9BA-43D5-87BE-67443E8EF086}">
      <p15:sldGuideLst xmlns:p15="http://schemas.microsoft.com/office/powerpoint/2012/main">
        <p15:guide id="1" orient="horz" pos="822" userDrawn="1">
          <p15:clr>
            <a:srgbClr val="FBAE40"/>
          </p15:clr>
        </p15:guide>
        <p15:guide id="2" pos="554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AE21062-B4EA-CB48-BE4E-C5E21FB776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E410FC77-3464-A545-A5C2-43D0C24B0267}"/>
              </a:ext>
            </a:extLst>
          </p:cNvPr>
          <p:cNvSpPr/>
          <p:nvPr userDrawn="1"/>
        </p:nvSpPr>
        <p:spPr>
          <a:xfrm>
            <a:off x="1" y="285152"/>
            <a:ext cx="1857087"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7A1F5E73-383D-9B4C-BA17-D12C24EF4D2B}"/>
              </a:ext>
            </a:extLst>
          </p:cNvPr>
          <p:cNvSpPr txBox="1"/>
          <p:nvPr userDrawn="1"/>
        </p:nvSpPr>
        <p:spPr>
          <a:xfrm>
            <a:off x="379129" y="250169"/>
            <a:ext cx="27704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Dialoog</a:t>
            </a:r>
          </a:p>
        </p:txBody>
      </p:sp>
    </p:spTree>
    <p:extLst>
      <p:ext uri="{BB962C8B-B14F-4D97-AF65-F5344CB8AC3E}">
        <p14:creationId xmlns:p14="http://schemas.microsoft.com/office/powerpoint/2010/main" val="1037912855"/>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188535B-CFBD-D84F-B509-47898FA9C9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0719227"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7" name="Rechthoek 6">
            <a:extLst>
              <a:ext uri="{FF2B5EF4-FFF2-40B4-BE49-F238E27FC236}">
                <a16:creationId xmlns:a16="http://schemas.microsoft.com/office/drawing/2014/main" id="{574AC908-B88E-9C41-AAE7-8C43D501C651}"/>
              </a:ext>
            </a:extLst>
          </p:cNvPr>
          <p:cNvSpPr/>
          <p:nvPr userDrawn="1"/>
        </p:nvSpPr>
        <p:spPr>
          <a:xfrm>
            <a:off x="1" y="285152"/>
            <a:ext cx="64388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B4EEA86-5D3F-1C48-AE06-34E2E19A473F}"/>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Vooruitgang door vernieuwend werkgeven</a:t>
            </a:r>
            <a:endParaRPr lang="nl-NL" sz="2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264023"/>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D4BBE07-BAD3-3048-B014-98F8623435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DBC2BD69-9A4B-E742-ACF0-D9131B5E95DD}"/>
              </a:ext>
            </a:extLst>
          </p:cNvPr>
          <p:cNvSpPr/>
          <p:nvPr userDrawn="1"/>
        </p:nvSpPr>
        <p:spPr>
          <a:xfrm>
            <a:off x="1" y="285152"/>
            <a:ext cx="55498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93D95BAA-76B8-884B-859F-8E074866647B}"/>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Krachtenveld arbeidsverhoudingen</a:t>
            </a:r>
            <a:endParaRPr lang="nl-NL" sz="2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3598871"/>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AF58DCE-5268-504B-B25A-16D9631122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9BD5E1CA-E1BB-D641-A25A-7AF62F2C9FC1}"/>
              </a:ext>
            </a:extLst>
          </p:cNvPr>
          <p:cNvSpPr/>
          <p:nvPr userDrawn="1"/>
        </p:nvSpPr>
        <p:spPr>
          <a:xfrm>
            <a:off x="1" y="285152"/>
            <a:ext cx="44703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FF3935C-A194-E04D-893C-C92F9BBDED7D}"/>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Niveaus van communicatie</a:t>
            </a:r>
            <a:endParaRPr lang="nl-NL" sz="2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566162"/>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D512112-6AF2-7E40-89A7-15D51AF97E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3162C638-1476-2040-A749-EE20A6384A97}"/>
              </a:ext>
            </a:extLst>
          </p:cNvPr>
          <p:cNvSpPr/>
          <p:nvPr userDrawn="1"/>
        </p:nvSpPr>
        <p:spPr>
          <a:xfrm>
            <a:off x="1" y="285152"/>
            <a:ext cx="42544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9D4C0F60-9CA1-EF40-A507-8BEE0D0F38AE}"/>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Standpunten &amp; belangen</a:t>
            </a:r>
            <a:endParaRPr lang="nl-NL" sz="2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2169076"/>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95C25B9-F528-9440-A7AC-42FC9C805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66D78637-B996-F64E-8658-714608EFB8B2}"/>
              </a:ext>
            </a:extLst>
          </p:cNvPr>
          <p:cNvSpPr/>
          <p:nvPr userDrawn="1"/>
        </p:nvSpPr>
        <p:spPr>
          <a:xfrm>
            <a:off x="1" y="285152"/>
            <a:ext cx="46735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9B20804-CE06-194A-A4B7-3E27001125DE}"/>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Fasering onderhandelcyclus</a:t>
            </a:r>
          </a:p>
        </p:txBody>
      </p:sp>
    </p:spTree>
    <p:extLst>
      <p:ext uri="{BB962C8B-B14F-4D97-AF65-F5344CB8AC3E}">
        <p14:creationId xmlns:p14="http://schemas.microsoft.com/office/powerpoint/2010/main" val="1531826142"/>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65A8530-B79C-884C-AC13-2583C04301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7999"/>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10C42BC3-FBBB-DC45-8E1B-BF0B981E057A}"/>
              </a:ext>
            </a:extLst>
          </p:cNvPr>
          <p:cNvSpPr/>
          <p:nvPr userDrawn="1"/>
        </p:nvSpPr>
        <p:spPr>
          <a:xfrm>
            <a:off x="1" y="285152"/>
            <a:ext cx="28320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DF6B3AB-7E2F-CA40-8DF7-F2131FBBBB0E}"/>
              </a:ext>
            </a:extLst>
          </p:cNvPr>
          <p:cNvSpPr txBox="1"/>
          <p:nvPr userDrawn="1"/>
        </p:nvSpPr>
        <p:spPr>
          <a:xfrm>
            <a:off x="379129" y="250169"/>
            <a:ext cx="2186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Klimaat &amp; taak</a:t>
            </a:r>
          </a:p>
        </p:txBody>
      </p:sp>
    </p:spTree>
    <p:extLst>
      <p:ext uri="{BB962C8B-B14F-4D97-AF65-F5344CB8AC3E}">
        <p14:creationId xmlns:p14="http://schemas.microsoft.com/office/powerpoint/2010/main" val="799993503"/>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FD80DC6-8EB2-5F41-9F19-0BB0EF3F21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38AAA597-F981-024A-8871-628B6A18B3D6}"/>
              </a:ext>
            </a:extLst>
          </p:cNvPr>
          <p:cNvSpPr/>
          <p:nvPr userDrawn="1"/>
        </p:nvSpPr>
        <p:spPr>
          <a:xfrm>
            <a:off x="1" y="285152"/>
            <a:ext cx="26161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82843C86-EB79-6E40-BB81-2DF7FB2D8713}"/>
              </a:ext>
            </a:extLst>
          </p:cNvPr>
          <p:cNvSpPr txBox="1"/>
          <p:nvPr userDrawn="1"/>
        </p:nvSpPr>
        <p:spPr>
          <a:xfrm>
            <a:off x="379129" y="250169"/>
            <a:ext cx="19449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Actie/reactie</a:t>
            </a:r>
          </a:p>
        </p:txBody>
      </p:sp>
    </p:spTree>
    <p:extLst>
      <p:ext uri="{BB962C8B-B14F-4D97-AF65-F5344CB8AC3E}">
        <p14:creationId xmlns:p14="http://schemas.microsoft.com/office/powerpoint/2010/main" val="186056386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EF308883-0AB1-AC49-A705-2C77DD3400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97DB67F9-F286-694A-A090-E62E23564EA7}"/>
              </a:ext>
            </a:extLst>
          </p:cNvPr>
          <p:cNvSpPr/>
          <p:nvPr userDrawn="1"/>
        </p:nvSpPr>
        <p:spPr>
          <a:xfrm>
            <a:off x="1" y="285152"/>
            <a:ext cx="29844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A656893-A2E5-8942-AF79-BC929034AC59}"/>
              </a:ext>
            </a:extLst>
          </p:cNvPr>
          <p:cNvSpPr txBox="1"/>
          <p:nvPr userDrawn="1"/>
        </p:nvSpPr>
        <p:spPr>
          <a:xfrm>
            <a:off x="379129" y="250169"/>
            <a:ext cx="24275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Gedachtespoor</a:t>
            </a:r>
          </a:p>
        </p:txBody>
      </p:sp>
    </p:spTree>
    <p:extLst>
      <p:ext uri="{BB962C8B-B14F-4D97-AF65-F5344CB8AC3E}">
        <p14:creationId xmlns:p14="http://schemas.microsoft.com/office/powerpoint/2010/main" val="2550659372"/>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E096893-238A-1F4A-A58F-F5B2376CBA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7999"/>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CBDAA9E9-3CC4-CD48-AE0D-2B4D562CBB46}"/>
              </a:ext>
            </a:extLst>
          </p:cNvPr>
          <p:cNvSpPr/>
          <p:nvPr userDrawn="1"/>
        </p:nvSpPr>
        <p:spPr>
          <a:xfrm>
            <a:off x="1" y="285152"/>
            <a:ext cx="40258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9833657-ED6A-9F47-8189-2837587EF07E}"/>
              </a:ext>
            </a:extLst>
          </p:cNvPr>
          <p:cNvSpPr txBox="1"/>
          <p:nvPr userDrawn="1"/>
        </p:nvSpPr>
        <p:spPr>
          <a:xfrm>
            <a:off x="379129" y="250169"/>
            <a:ext cx="3265771" cy="430887"/>
          </a:xfrm>
          <a:prstGeom prst="rect">
            <a:avLst/>
          </a:prstGeom>
          <a:noFill/>
        </p:spPr>
        <p:txBody>
          <a:bodyPr wrap="square" rtlCol="0">
            <a:spAutoFit/>
          </a:bodyPr>
          <a:lstStyle/>
          <a:p>
            <a:r>
              <a:rPr lang="nl-NL" sz="2200" b="1" dirty="0" err="1">
                <a:solidFill>
                  <a:schemeClr val="bg1"/>
                </a:solidFill>
                <a:latin typeface="Arial" panose="020B0604020202020204" pitchFamily="34" charset="0"/>
                <a:cs typeface="Arial" panose="020B0604020202020204" pitchFamily="34" charset="0"/>
              </a:rPr>
              <a:t>Transactionele</a:t>
            </a:r>
            <a:r>
              <a:rPr lang="nl-NL" sz="2200" b="1" dirty="0">
                <a:solidFill>
                  <a:schemeClr val="bg1"/>
                </a:solidFill>
                <a:latin typeface="Arial" panose="020B0604020202020204" pitchFamily="34" charset="0"/>
                <a:cs typeface="Arial" panose="020B0604020202020204" pitchFamily="34" charset="0"/>
              </a:rPr>
              <a:t> analyse</a:t>
            </a:r>
          </a:p>
        </p:txBody>
      </p:sp>
    </p:spTree>
    <p:extLst>
      <p:ext uri="{BB962C8B-B14F-4D97-AF65-F5344CB8AC3E}">
        <p14:creationId xmlns:p14="http://schemas.microsoft.com/office/powerpoint/2010/main" val="390380466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1DB4AC4-81AE-7A4B-AE6C-1646B54DBD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9D6FBBD9-E548-7C45-8617-5A23700FD100}"/>
              </a:ext>
            </a:extLst>
          </p:cNvPr>
          <p:cNvSpPr/>
          <p:nvPr userDrawn="1"/>
        </p:nvSpPr>
        <p:spPr>
          <a:xfrm>
            <a:off x="1" y="285152"/>
            <a:ext cx="55625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A746BA0-7F99-E94E-9461-95BA7853F462}"/>
              </a:ext>
            </a:extLst>
          </p:cNvPr>
          <p:cNvSpPr txBox="1"/>
          <p:nvPr userDrawn="1"/>
        </p:nvSpPr>
        <p:spPr>
          <a:xfrm>
            <a:off x="379129" y="250169"/>
            <a:ext cx="49040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Waarneming &gt; interpretatie &gt; effect</a:t>
            </a:r>
          </a:p>
        </p:txBody>
      </p:sp>
    </p:spTree>
    <p:extLst>
      <p:ext uri="{BB962C8B-B14F-4D97-AF65-F5344CB8AC3E}">
        <p14:creationId xmlns:p14="http://schemas.microsoft.com/office/powerpoint/2010/main" val="2010303935"/>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Illustratie">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4A5125-7FE3-994B-8C05-5A062C836D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pic>
        <p:nvPicPr>
          <p:cNvPr id="6" name="Afbeelding 5">
            <a:extLst>
              <a:ext uri="{FF2B5EF4-FFF2-40B4-BE49-F238E27FC236}">
                <a16:creationId xmlns:a16="http://schemas.microsoft.com/office/drawing/2014/main" id="{F3426497-C1C4-AA46-8C1A-C4B71B72F0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390" y="2754630"/>
            <a:ext cx="8832304" cy="1562727"/>
          </a:xfrm>
          <a:prstGeom prst="rect">
            <a:avLst/>
          </a:prstGeom>
        </p:spPr>
      </p:pic>
      <p:sp>
        <p:nvSpPr>
          <p:cNvPr id="8" name="Rechthoek 7">
            <a:extLst>
              <a:ext uri="{FF2B5EF4-FFF2-40B4-BE49-F238E27FC236}">
                <a16:creationId xmlns:a16="http://schemas.microsoft.com/office/drawing/2014/main" id="{6D4535FF-4D27-394A-B117-4CF00905FD9A}"/>
              </a:ext>
            </a:extLst>
          </p:cNvPr>
          <p:cNvSpPr/>
          <p:nvPr userDrawn="1"/>
        </p:nvSpPr>
        <p:spPr>
          <a:xfrm>
            <a:off x="1" y="285152"/>
            <a:ext cx="42163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6CA9CBF3-4DB1-9E49-924F-10FDA87F37F9}"/>
              </a:ext>
            </a:extLst>
          </p:cNvPr>
          <p:cNvSpPr txBox="1"/>
          <p:nvPr userDrawn="1"/>
        </p:nvSpPr>
        <p:spPr>
          <a:xfrm>
            <a:off x="379129" y="250169"/>
            <a:ext cx="34181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Aanpak bewust belonen</a:t>
            </a:r>
          </a:p>
        </p:txBody>
      </p:sp>
    </p:spTree>
    <p:extLst>
      <p:ext uri="{BB962C8B-B14F-4D97-AF65-F5344CB8AC3E}">
        <p14:creationId xmlns:p14="http://schemas.microsoft.com/office/powerpoint/2010/main" val="3930000866"/>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Illustratie">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4A5125-7FE3-994B-8C05-5A062C836D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pic>
        <p:nvPicPr>
          <p:cNvPr id="8" name="Afbeelding 7">
            <a:extLst>
              <a:ext uri="{FF2B5EF4-FFF2-40B4-BE49-F238E27FC236}">
                <a16:creationId xmlns:a16="http://schemas.microsoft.com/office/drawing/2014/main" id="{5EEF56C5-2D07-3E4E-9841-3C8611A942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0210" y="1898650"/>
            <a:ext cx="8042910" cy="3796438"/>
          </a:xfrm>
          <a:prstGeom prst="rect">
            <a:avLst/>
          </a:prstGeom>
        </p:spPr>
      </p:pic>
      <p:sp>
        <p:nvSpPr>
          <p:cNvPr id="6" name="Rechthoek 5">
            <a:extLst>
              <a:ext uri="{FF2B5EF4-FFF2-40B4-BE49-F238E27FC236}">
                <a16:creationId xmlns:a16="http://schemas.microsoft.com/office/drawing/2014/main" id="{3C1F0D55-7983-7B4A-A2E6-803EEC87F053}"/>
              </a:ext>
            </a:extLst>
          </p:cNvPr>
          <p:cNvSpPr/>
          <p:nvPr userDrawn="1"/>
        </p:nvSpPr>
        <p:spPr>
          <a:xfrm>
            <a:off x="1" y="285152"/>
            <a:ext cx="57911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CC14BD31-6CFB-4D4B-89C9-44F11598A589}"/>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AWVN-visie duurzame inzetbaarheid</a:t>
            </a:r>
          </a:p>
        </p:txBody>
      </p:sp>
    </p:spTree>
    <p:extLst>
      <p:ext uri="{BB962C8B-B14F-4D97-AF65-F5344CB8AC3E}">
        <p14:creationId xmlns:p14="http://schemas.microsoft.com/office/powerpoint/2010/main" val="2285304655"/>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26B84523-A40A-FA46-8CBD-ABF44D532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7F4CE02A-F94E-EE4F-B052-EC4C429725E5}"/>
              </a:ext>
            </a:extLst>
          </p:cNvPr>
          <p:cNvSpPr/>
          <p:nvPr userDrawn="1"/>
        </p:nvSpPr>
        <p:spPr>
          <a:xfrm>
            <a:off x="1" y="285152"/>
            <a:ext cx="40385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40FE4F46-6C5C-AF49-9D4D-70D178DF4CC2}"/>
              </a:ext>
            </a:extLst>
          </p:cNvPr>
          <p:cNvSpPr txBox="1"/>
          <p:nvPr userDrawn="1"/>
        </p:nvSpPr>
        <p:spPr>
          <a:xfrm>
            <a:off x="379129" y="250169"/>
            <a:ext cx="33038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Het nieuwe beoordelen</a:t>
            </a:r>
          </a:p>
        </p:txBody>
      </p:sp>
    </p:spTree>
    <p:extLst>
      <p:ext uri="{BB962C8B-B14F-4D97-AF65-F5344CB8AC3E}">
        <p14:creationId xmlns:p14="http://schemas.microsoft.com/office/powerpoint/2010/main" val="3976173107"/>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Illustrati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1C92E87D-91F1-8640-A432-A4EB4C7036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886585"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E1706673-01B9-1F4F-B22F-5C6432128DBE}"/>
              </a:ext>
            </a:extLst>
          </p:cNvPr>
          <p:cNvSpPr/>
          <p:nvPr userDrawn="1"/>
        </p:nvSpPr>
        <p:spPr>
          <a:xfrm>
            <a:off x="1" y="285152"/>
            <a:ext cx="41147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142D8F1-CFFC-864B-99FE-F376F3F1EAD8}"/>
              </a:ext>
            </a:extLst>
          </p:cNvPr>
          <p:cNvSpPr txBox="1"/>
          <p:nvPr userDrawn="1"/>
        </p:nvSpPr>
        <p:spPr>
          <a:xfrm>
            <a:off x="379129" y="250169"/>
            <a:ext cx="35959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Arbeidstijdmanagement</a:t>
            </a:r>
          </a:p>
        </p:txBody>
      </p:sp>
    </p:spTree>
    <p:extLst>
      <p:ext uri="{BB962C8B-B14F-4D97-AF65-F5344CB8AC3E}">
        <p14:creationId xmlns:p14="http://schemas.microsoft.com/office/powerpoint/2010/main" val="3385940770"/>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Illustratie">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4A5125-7FE3-994B-8C05-5A062C836D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pic>
        <p:nvPicPr>
          <p:cNvPr id="8" name="Afbeelding 7">
            <a:extLst>
              <a:ext uri="{FF2B5EF4-FFF2-40B4-BE49-F238E27FC236}">
                <a16:creationId xmlns:a16="http://schemas.microsoft.com/office/drawing/2014/main" id="{8A6FF441-D4DF-0845-A9ED-C42903E415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6381" y="121920"/>
            <a:ext cx="6627282" cy="676656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6" name="Rechthoek 5">
            <a:extLst>
              <a:ext uri="{FF2B5EF4-FFF2-40B4-BE49-F238E27FC236}">
                <a16:creationId xmlns:a16="http://schemas.microsoft.com/office/drawing/2014/main" id="{0A399E6F-017A-2445-8ED4-C048C8B40BDF}"/>
              </a:ext>
            </a:extLst>
          </p:cNvPr>
          <p:cNvSpPr/>
          <p:nvPr userDrawn="1"/>
        </p:nvSpPr>
        <p:spPr>
          <a:xfrm>
            <a:off x="1" y="285152"/>
            <a:ext cx="3340099"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B32651C0-CF1B-474B-ADF2-2F7807733FBC}"/>
              </a:ext>
            </a:extLst>
          </p:cNvPr>
          <p:cNvSpPr txBox="1"/>
          <p:nvPr userDrawn="1"/>
        </p:nvSpPr>
        <p:spPr>
          <a:xfrm>
            <a:off x="379129" y="250169"/>
            <a:ext cx="2821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Ondernemend HR</a:t>
            </a:r>
          </a:p>
        </p:txBody>
      </p:sp>
    </p:spTree>
    <p:extLst>
      <p:ext uri="{BB962C8B-B14F-4D97-AF65-F5344CB8AC3E}">
        <p14:creationId xmlns:p14="http://schemas.microsoft.com/office/powerpoint/2010/main" val="46481002"/>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2886BD-CCBE-0543-8539-607C9D58B9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F4A08322-B3AD-D347-994A-3BFD15469A49}"/>
              </a:ext>
            </a:extLst>
          </p:cNvPr>
          <p:cNvSpPr/>
          <p:nvPr userDrawn="1"/>
        </p:nvSpPr>
        <p:spPr>
          <a:xfrm>
            <a:off x="1" y="285152"/>
            <a:ext cx="3482787"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8E26124A-C906-D440-955B-6721FD148F44}"/>
              </a:ext>
            </a:extLst>
          </p:cNvPr>
          <p:cNvSpPr txBox="1"/>
          <p:nvPr userDrawn="1"/>
        </p:nvSpPr>
        <p:spPr>
          <a:xfrm>
            <a:off x="379130" y="250169"/>
            <a:ext cx="2888506"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Speelveld pensioen</a:t>
            </a:r>
          </a:p>
        </p:txBody>
      </p:sp>
    </p:spTree>
    <p:extLst>
      <p:ext uri="{BB962C8B-B14F-4D97-AF65-F5344CB8AC3E}">
        <p14:creationId xmlns:p14="http://schemas.microsoft.com/office/powerpoint/2010/main" val="43634176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Illustratie">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8BBA14B-39BD-2843-B3D3-BA7B5E8B1B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0776857"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5" name="Rechthoek 4">
            <a:extLst>
              <a:ext uri="{FF2B5EF4-FFF2-40B4-BE49-F238E27FC236}">
                <a16:creationId xmlns:a16="http://schemas.microsoft.com/office/drawing/2014/main" id="{DF957A39-74AF-E341-8F83-2A585F9C8956}"/>
              </a:ext>
            </a:extLst>
          </p:cNvPr>
          <p:cNvSpPr/>
          <p:nvPr userDrawn="1"/>
        </p:nvSpPr>
        <p:spPr>
          <a:xfrm>
            <a:off x="1" y="285152"/>
            <a:ext cx="3993775" cy="400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BC9E3A1-BE28-8C46-BFA0-0415235B2ADB}"/>
              </a:ext>
            </a:extLst>
          </p:cNvPr>
          <p:cNvSpPr txBox="1"/>
          <p:nvPr userDrawn="1"/>
        </p:nvSpPr>
        <p:spPr>
          <a:xfrm>
            <a:off x="379129" y="250169"/>
            <a:ext cx="5869271" cy="430887"/>
          </a:xfrm>
          <a:prstGeom prst="rect">
            <a:avLst/>
          </a:prstGeom>
          <a:noFill/>
        </p:spPr>
        <p:txBody>
          <a:bodyPr wrap="square" rtlCol="0">
            <a:spAutoFit/>
          </a:bodyPr>
          <a:lstStyle/>
          <a:p>
            <a:r>
              <a:rPr lang="nl-NL" sz="2200" b="1" dirty="0">
                <a:solidFill>
                  <a:schemeClr val="bg1"/>
                </a:solidFill>
                <a:latin typeface="Arial" panose="020B0604020202020204" pitchFamily="34" charset="0"/>
                <a:cs typeface="Arial" panose="020B0604020202020204" pitchFamily="34" charset="0"/>
              </a:rPr>
              <a:t>AWVN-</a:t>
            </a:r>
            <a:r>
              <a:rPr lang="nl-NL" sz="2200" b="1" dirty="0" err="1">
                <a:solidFill>
                  <a:schemeClr val="bg1"/>
                </a:solidFill>
                <a:latin typeface="Arial" panose="020B0604020202020204" pitchFamily="34" charset="0"/>
                <a:cs typeface="Arial" panose="020B0604020202020204" pitchFamily="34" charset="0"/>
              </a:rPr>
              <a:t>flexinterventies</a:t>
            </a:r>
            <a:endParaRPr lang="nl-NL"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13883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ptrack">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7AF17100-BCC6-C840-AF2A-DA1E755A53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2498952616"/>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ekst 1">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98F5B00B-57CB-EB43-8F83-DD4A552CD7B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latin typeface="Arial" panose="020B0604020202020204" pitchFamily="34" charset="0"/>
                <a:cs typeface="Arial" panose="020B0604020202020204" pitchFamily="34" charset="0"/>
              </a:defRPr>
            </a:lvl2pPr>
            <a:lvl3pPr>
              <a:defRPr sz="2200" b="1">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3824767189"/>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ekst 2">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B4AB675F-B54C-874D-9128-CB5852C4A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bg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bg1"/>
                </a:solidFill>
                <a:latin typeface="Arial" panose="020B0604020202020204" pitchFamily="34" charset="0"/>
                <a:cs typeface="Arial" panose="020B0604020202020204" pitchFamily="34" charset="0"/>
              </a:defRPr>
            </a:lvl2pPr>
            <a:lvl3pPr>
              <a:defRPr sz="2200" b="1">
                <a:solidFill>
                  <a:schemeClr val="bg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3674848579"/>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to 2">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D12ADD8-ECBF-9048-B31F-1422FAC9AF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2" name="Tijdelijke aanduiding voor afbeelding 3">
            <a:extLst>
              <a:ext uri="{FF2B5EF4-FFF2-40B4-BE49-F238E27FC236}">
                <a16:creationId xmlns:a16="http://schemas.microsoft.com/office/drawing/2014/main" id="{022E6731-1A36-2B42-ABDC-87469A7537A9}"/>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4192635726"/>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ekst 3">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2E2A3CB-5C6C-6B49-9590-781019CD8B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tx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tx1"/>
                </a:solidFill>
                <a:latin typeface="Arial" panose="020B0604020202020204" pitchFamily="34" charset="0"/>
                <a:cs typeface="Arial" panose="020B0604020202020204" pitchFamily="34" charset="0"/>
              </a:defRPr>
            </a:lvl2pPr>
            <a:lvl3pPr>
              <a:defRPr sz="2200" b="1">
                <a:solidFill>
                  <a:schemeClr val="tx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3950941548"/>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 3">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6D65B712-6AA6-FA46-B7B1-EDA78E6DC9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2" name="Tijdelijke aanduiding voor afbeelding 3">
            <a:extLst>
              <a:ext uri="{FF2B5EF4-FFF2-40B4-BE49-F238E27FC236}">
                <a16:creationId xmlns:a16="http://schemas.microsoft.com/office/drawing/2014/main" id="{69D1927B-2501-0F47-805A-D0DD10B0A5E5}"/>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2236806139"/>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ekst 4">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E3DDF3D-28A1-814C-867F-413A7283D2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tx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tx1"/>
                </a:solidFill>
                <a:latin typeface="Arial" panose="020B0604020202020204" pitchFamily="34" charset="0"/>
                <a:cs typeface="Arial" panose="020B0604020202020204" pitchFamily="34" charset="0"/>
              </a:defRPr>
            </a:lvl2pPr>
            <a:lvl3pPr>
              <a:defRPr sz="2200" b="1">
                <a:solidFill>
                  <a:schemeClr val="tx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65175258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to 4">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E3DDF3D-28A1-814C-867F-413A7283D2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8794377"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2" name="Tijdelijke aanduiding voor afbeelding 3">
            <a:extLst>
              <a:ext uri="{FF2B5EF4-FFF2-40B4-BE49-F238E27FC236}">
                <a16:creationId xmlns:a16="http://schemas.microsoft.com/office/drawing/2014/main" id="{F7FE3DE8-19EB-414E-97E5-C5A0DB539B6C}"/>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1191925708"/>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ekst 5">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7ADA403-7ABC-654D-8381-C3CBC702D2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bg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bg1"/>
                </a:solidFill>
                <a:latin typeface="Arial" panose="020B0604020202020204" pitchFamily="34" charset="0"/>
                <a:cs typeface="Arial" panose="020B0604020202020204" pitchFamily="34" charset="0"/>
              </a:defRPr>
            </a:lvl2pPr>
            <a:lvl3pPr>
              <a:defRPr sz="2200" b="1">
                <a:solidFill>
                  <a:schemeClr val="bg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601409695"/>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to 5">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7ADA403-7ABC-654D-8381-C3CBC702D2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2" name="Tijdelijke aanduiding voor afbeelding 3">
            <a:extLst>
              <a:ext uri="{FF2B5EF4-FFF2-40B4-BE49-F238E27FC236}">
                <a16:creationId xmlns:a16="http://schemas.microsoft.com/office/drawing/2014/main" id="{F135BE5F-3063-7147-90E0-36A420278E4F}"/>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910957151"/>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6">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4A5125-7FE3-994B-8C05-5A062C836D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bg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bg1"/>
                </a:solidFill>
                <a:latin typeface="Arial" panose="020B0604020202020204" pitchFamily="34" charset="0"/>
                <a:cs typeface="Arial" panose="020B0604020202020204" pitchFamily="34" charset="0"/>
              </a:defRPr>
            </a:lvl2pPr>
            <a:lvl3pPr>
              <a:defRPr sz="2200" b="1">
                <a:solidFill>
                  <a:schemeClr val="bg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0" name="Titel 1">
            <a:extLst>
              <a:ext uri="{FF2B5EF4-FFF2-40B4-BE49-F238E27FC236}">
                <a16:creationId xmlns:a16="http://schemas.microsoft.com/office/drawing/2014/main" id="{C893B2A8-46A5-2240-88A5-CFC95D72EA22}"/>
              </a:ext>
            </a:extLst>
          </p:cNvPr>
          <p:cNvSpPr>
            <a:spLocks noGrp="1"/>
          </p:cNvSpPr>
          <p:nvPr>
            <p:ph type="title"/>
          </p:nvPr>
        </p:nvSpPr>
        <p:spPr>
          <a:xfrm>
            <a:off x="0" y="285153"/>
            <a:ext cx="4614932" cy="397032"/>
          </a:xfrm>
          <a:prstGeom prst="rect">
            <a:avLst/>
          </a:prstGeom>
          <a:solidFill>
            <a:schemeClr val="accent5"/>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Tree>
    <p:extLst>
      <p:ext uri="{BB962C8B-B14F-4D97-AF65-F5344CB8AC3E}">
        <p14:creationId xmlns:p14="http://schemas.microsoft.com/office/powerpoint/2010/main" val="3304923920"/>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to 6">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4A5125-7FE3-994B-8C05-5A062C836D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0" name="Titel 1">
            <a:extLst>
              <a:ext uri="{FF2B5EF4-FFF2-40B4-BE49-F238E27FC236}">
                <a16:creationId xmlns:a16="http://schemas.microsoft.com/office/drawing/2014/main" id="{C893B2A8-46A5-2240-88A5-CFC95D72EA22}"/>
              </a:ext>
            </a:extLst>
          </p:cNvPr>
          <p:cNvSpPr>
            <a:spLocks noGrp="1"/>
          </p:cNvSpPr>
          <p:nvPr>
            <p:ph type="title"/>
          </p:nvPr>
        </p:nvSpPr>
        <p:spPr>
          <a:xfrm>
            <a:off x="0" y="285153"/>
            <a:ext cx="4614932" cy="397032"/>
          </a:xfrm>
          <a:prstGeom prst="rect">
            <a:avLst/>
          </a:prstGeom>
          <a:solidFill>
            <a:schemeClr val="accent5"/>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13" name="Tijdelijke aanduiding voor afbeelding 3">
            <a:extLst>
              <a:ext uri="{FF2B5EF4-FFF2-40B4-BE49-F238E27FC236}">
                <a16:creationId xmlns:a16="http://schemas.microsoft.com/office/drawing/2014/main" id="{3BBD306C-1AA6-4E48-914C-85BEC247AE72}"/>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1352603410"/>
      </p:ext>
    </p:extLst>
  </p:cSld>
  <p:clrMapOvr>
    <a:masterClrMapping/>
  </p:clrMapOvr>
  <p:extLst>
    <p:ext uri="{DCECCB84-F9BA-43D5-87BE-67443E8EF086}">
      <p15:sldGuideLst xmlns:p15="http://schemas.microsoft.com/office/powerpoint/2012/main">
        <p15:guide id="1" orient="horz" pos="822">
          <p15:clr>
            <a:srgbClr val="FBAE40"/>
          </p15:clr>
        </p15:guide>
        <p15:guide id="2" pos="5541"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ekst 7">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5814C49-A207-6743-AA2D-A8A442719C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5"/>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tx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tx1"/>
                </a:solidFill>
                <a:latin typeface="Arial" panose="020B0604020202020204" pitchFamily="34" charset="0"/>
                <a:cs typeface="Arial" panose="020B0604020202020204" pitchFamily="34" charset="0"/>
              </a:defRPr>
            </a:lvl2pPr>
            <a:lvl3pPr>
              <a:defRPr sz="2200" b="1">
                <a:solidFill>
                  <a:schemeClr val="tx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1969643083"/>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to 7">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5814C49-A207-6743-AA2D-A8A442719C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5"/>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
        <p:nvSpPr>
          <p:cNvPr id="11" name="Tijdelijke aanduiding voor afbeelding 3">
            <a:extLst>
              <a:ext uri="{FF2B5EF4-FFF2-40B4-BE49-F238E27FC236}">
                <a16:creationId xmlns:a16="http://schemas.microsoft.com/office/drawing/2014/main" id="{8D70D6D5-A773-664E-8966-986F98491003}"/>
              </a:ext>
            </a:extLst>
          </p:cNvPr>
          <p:cNvSpPr>
            <a:spLocks noGrp="1"/>
          </p:cNvSpPr>
          <p:nvPr>
            <p:ph type="pic" sz="quarter" idx="11"/>
          </p:nvPr>
        </p:nvSpPr>
        <p:spPr>
          <a:xfrm>
            <a:off x="1201739" y="1304925"/>
            <a:ext cx="7592638" cy="4738688"/>
          </a:xfrm>
          <a:prstGeom prst="rect">
            <a:avLst/>
          </a:prstGeom>
          <a:solidFill>
            <a:schemeClr val="bg1"/>
          </a:solidFill>
          <a:ln>
            <a:noFill/>
          </a:ln>
        </p:spPr>
        <p:txBody>
          <a:bodyPr tIns="648000" anchor="ctr"/>
          <a:lstStyle>
            <a:lvl1pPr marL="0" indent="0" algn="ctr">
              <a:buNone/>
              <a:defRPr sz="1200" b="0" i="0">
                <a:solidFill>
                  <a:schemeClr val="accent1"/>
                </a:solidFill>
                <a:latin typeface="Arial Regular"/>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50216260"/>
      </p:ext>
    </p:extLst>
  </p:cSld>
  <p:clrMapOvr>
    <a:masterClrMapping/>
  </p:clrMapOvr>
  <p:extLst>
    <p:ext uri="{DCECCB84-F9BA-43D5-87BE-67443E8EF086}">
      <p15:sldGuideLst xmlns:p15="http://schemas.microsoft.com/office/powerpoint/2012/main">
        <p15:guide id="1" orient="horz" pos="822">
          <p15:clr>
            <a:srgbClr val="FBAE40"/>
          </p15:clr>
        </p15:guide>
        <p15:guide id="2" pos="5541"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ekst 8">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2303695-FB25-3444-808E-4029CDE701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794376"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5"/>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bg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bg1"/>
                </a:solidFill>
                <a:latin typeface="Arial" panose="020B0604020202020204" pitchFamily="34" charset="0"/>
                <a:cs typeface="Arial" panose="020B0604020202020204" pitchFamily="34" charset="0"/>
              </a:defRPr>
            </a:lvl2pPr>
            <a:lvl3pPr>
              <a:defRPr sz="2200" b="1">
                <a:solidFill>
                  <a:schemeClr val="bg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1170895085"/>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ekst 9">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BD7E32F-0F93-1841-AC7D-E0ECE92E79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1284003"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6"/>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13188FC5-CF32-3741-BC2F-FEE80BCA2FF1}"/>
              </a:ext>
            </a:extLst>
          </p:cNvPr>
          <p:cNvSpPr>
            <a:spLocks noGrp="1"/>
          </p:cNvSpPr>
          <p:nvPr>
            <p:ph idx="1"/>
          </p:nvPr>
        </p:nvSpPr>
        <p:spPr>
          <a:xfrm>
            <a:off x="419744" y="1304924"/>
            <a:ext cx="6828781" cy="5017135"/>
          </a:xfrm>
          <a:prstGeom prst="rect">
            <a:avLst/>
          </a:prstGeom>
        </p:spPr>
        <p:txBody>
          <a:bodyPr/>
          <a:lstStyle>
            <a:lvl1pPr>
              <a:buSzPct val="110000"/>
              <a:defRPr sz="2200" b="1">
                <a:solidFill>
                  <a:schemeClr val="bg1"/>
                </a:solidFill>
                <a:latin typeface="Arial" panose="020B0604020202020204" pitchFamily="34" charset="0"/>
                <a:cs typeface="Arial" panose="020B0604020202020204" pitchFamily="34" charset="0"/>
              </a:defRPr>
            </a:lvl1pPr>
            <a:lvl2pPr marL="685800" indent="-228600">
              <a:buSzPct val="90000"/>
              <a:buFont typeface="Wingdings" pitchFamily="2" charset="2"/>
              <a:buChar char="§"/>
              <a:defRPr sz="2200" b="0">
                <a:solidFill>
                  <a:schemeClr val="bg1"/>
                </a:solidFill>
                <a:latin typeface="Arial" panose="020B0604020202020204" pitchFamily="34" charset="0"/>
                <a:cs typeface="Arial" panose="020B0604020202020204" pitchFamily="34" charset="0"/>
              </a:defRPr>
            </a:lvl2pPr>
            <a:lvl3pPr>
              <a:defRPr sz="2200" b="1">
                <a:solidFill>
                  <a:schemeClr val="bg1"/>
                </a:solidFill>
                <a:latin typeface="Arial" panose="020B0604020202020204" pitchFamily="34" charset="0"/>
                <a:cs typeface="Arial" panose="020B0604020202020204" pitchFamily="34" charset="0"/>
              </a:defRPr>
            </a:lvl3pPr>
            <a:lvl4pPr>
              <a:defRPr sz="2200" b="1"/>
            </a:lvl4pPr>
            <a:lvl5pPr>
              <a:defRPr sz="2200" b="1"/>
            </a:lvl5pPr>
          </a:lstStyle>
          <a:p>
            <a:pPr lvl="0"/>
            <a:r>
              <a:rPr lang="nl-NL"/>
              <a:t>Klikken om de tekststijl van het model te bewerken</a:t>
            </a:r>
          </a:p>
          <a:p>
            <a:pPr lvl="1"/>
            <a:r>
              <a:rPr lang="nl-NL"/>
              <a:t>Tweede niveau</a:t>
            </a:r>
          </a:p>
        </p:txBody>
      </p:sp>
      <p:sp>
        <p:nvSpPr>
          <p:cNvPr id="9" name="Tijdelijke aanduiding voor inhoud 2">
            <a:extLst>
              <a:ext uri="{FF2B5EF4-FFF2-40B4-BE49-F238E27FC236}">
                <a16:creationId xmlns:a16="http://schemas.microsoft.com/office/drawing/2014/main" id="{4617C541-B262-0743-B387-C8418FCE0D6F}"/>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3438613784"/>
      </p:ext>
    </p:extLst>
  </p:cSld>
  <p:clrMapOvr>
    <a:masterClrMapping/>
  </p:clrMapOvr>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deo gecentreer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6269398-3B78-F144-8A01-4CD8EBDE7304}"/>
              </a:ext>
            </a:extLst>
          </p:cNvPr>
          <p:cNvPicPr>
            <a:picLocks noChangeAspect="1"/>
          </p:cNvPicPr>
          <p:nvPr userDrawn="1"/>
        </p:nvPicPr>
        <p:blipFill>
          <a:blip r:embed="rId4"/>
          <a:stretch>
            <a:fillRect/>
          </a:stretch>
        </p:blipFill>
        <p:spPr>
          <a:xfrm>
            <a:off x="1" y="0"/>
            <a:ext cx="12191999"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pic>
        <p:nvPicPr>
          <p:cNvPr id="7" name="De meerwaarde van werkgeversvereniging AWVN (youtubemp4.to).mp4">
            <a:hlinkClick r:id="" action="ppaction://media"/>
            <a:extLst>
              <a:ext uri="{FF2B5EF4-FFF2-40B4-BE49-F238E27FC236}">
                <a16:creationId xmlns:a16="http://schemas.microsoft.com/office/drawing/2014/main" id="{BCF4D7B4-443A-B047-9C0A-25282BAD8AEE}"/>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5"/>
          <a:stretch>
            <a:fillRect/>
          </a:stretch>
        </p:blipFill>
        <p:spPr>
          <a:xfrm>
            <a:off x="1515534" y="1311802"/>
            <a:ext cx="8740588" cy="4916581"/>
          </a:xfrm>
          <a:prstGeom prst="rect">
            <a:avLst/>
          </a:prstGeom>
        </p:spPr>
      </p:pic>
    </p:spTree>
    <p:extLst>
      <p:ext uri="{BB962C8B-B14F-4D97-AF65-F5344CB8AC3E}">
        <p14:creationId xmlns:p14="http://schemas.microsoft.com/office/powerpoint/2010/main" val="370669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links">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7FB39D1-F0E9-7F4B-8BCF-44F35F68AED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0"/>
            <a:ext cx="8750257" cy="6858000"/>
          </a:xfrm>
          <a:prstGeom prst="rect">
            <a:avLst/>
          </a:prstGeom>
        </p:spPr>
      </p:pic>
      <p:sp>
        <p:nvSpPr>
          <p:cNvPr id="2" name="Titel 1">
            <a:extLst>
              <a:ext uri="{FF2B5EF4-FFF2-40B4-BE49-F238E27FC236}">
                <a16:creationId xmlns:a16="http://schemas.microsoft.com/office/drawing/2014/main" id="{E5027BA4-47EE-5D4B-890A-C0E05E39C614}"/>
              </a:ext>
            </a:extLst>
          </p:cNvPr>
          <p:cNvSpPr>
            <a:spLocks noGrp="1"/>
          </p:cNvSpPr>
          <p:nvPr>
            <p:ph type="title"/>
          </p:nvPr>
        </p:nvSpPr>
        <p:spPr>
          <a:xfrm>
            <a:off x="0" y="285153"/>
            <a:ext cx="4614932" cy="397032"/>
          </a:xfrm>
          <a:prstGeom prst="rect">
            <a:avLst/>
          </a:prstGeom>
          <a:solidFill>
            <a:schemeClr val="accent1"/>
          </a:solidFill>
        </p:spPr>
        <p:txBody>
          <a:bodyPr wrap="none" lIns="468000" rIns="360000" anchor="ctr" anchorCtr="0">
            <a:spAutoFit/>
          </a:bodyPr>
          <a:lstStyle>
            <a:lvl1pPr>
              <a:defRPr sz="2200" b="1" i="0">
                <a:solidFill>
                  <a:schemeClr val="bg1"/>
                </a:solidFill>
                <a:latin typeface="Arial" panose="020B0604020202020204" pitchFamily="34" charset="0"/>
                <a:cs typeface="Arial" panose="020B0604020202020204" pitchFamily="34" charset="0"/>
              </a:defRPr>
            </a:lvl1pPr>
          </a:lstStyle>
          <a:p>
            <a:r>
              <a:rPr lang="nl-NL"/>
              <a:t>Klik om stijl te bewerken</a:t>
            </a:r>
            <a:endParaRPr lang="nl-NL" dirty="0"/>
          </a:p>
        </p:txBody>
      </p:sp>
      <p:pic>
        <p:nvPicPr>
          <p:cNvPr id="5" name="De meerwaarde van werkgeversvereniging AWVN (youtubemp4.to).mp4">
            <a:hlinkClick r:id="" action="ppaction://media"/>
            <a:extLst>
              <a:ext uri="{FF2B5EF4-FFF2-40B4-BE49-F238E27FC236}">
                <a16:creationId xmlns:a16="http://schemas.microsoft.com/office/drawing/2014/main" id="{45E8A4CE-9680-BE4E-A91E-5C26694B6DE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5"/>
          <a:stretch>
            <a:fillRect/>
          </a:stretch>
        </p:blipFill>
        <p:spPr>
          <a:xfrm>
            <a:off x="0" y="1311802"/>
            <a:ext cx="8740588" cy="4916581"/>
          </a:xfrm>
          <a:prstGeom prst="rect">
            <a:avLst/>
          </a:prstGeom>
        </p:spPr>
      </p:pic>
      <p:sp>
        <p:nvSpPr>
          <p:cNvPr id="7" name="Tijdelijke aanduiding voor inhoud 2">
            <a:extLst>
              <a:ext uri="{FF2B5EF4-FFF2-40B4-BE49-F238E27FC236}">
                <a16:creationId xmlns:a16="http://schemas.microsoft.com/office/drawing/2014/main" id="{CF746056-1548-6E4B-AE90-AB18B779148A}"/>
              </a:ext>
            </a:extLst>
          </p:cNvPr>
          <p:cNvSpPr>
            <a:spLocks noGrp="1"/>
          </p:cNvSpPr>
          <p:nvPr>
            <p:ph idx="10"/>
          </p:nvPr>
        </p:nvSpPr>
        <p:spPr>
          <a:xfrm>
            <a:off x="8981039" y="1304925"/>
            <a:ext cx="2860895" cy="5017135"/>
          </a:xfrm>
          <a:prstGeom prst="rect">
            <a:avLst/>
          </a:prstGeom>
        </p:spPr>
        <p:txBody>
          <a:bodyPr/>
          <a:lstStyle>
            <a:lvl1pPr marL="0" indent="0">
              <a:buFontTx/>
              <a:buNone/>
              <a:defRPr sz="2200" b="1" i="0">
                <a:latin typeface="Arial" panose="020B0604020202020204" pitchFamily="34" charset="0"/>
                <a:cs typeface="Arial" panose="020B0604020202020204" pitchFamily="34" charset="0"/>
              </a:defRPr>
            </a:lvl1pPr>
            <a:lvl2pPr marL="457200" indent="0">
              <a:buFontTx/>
              <a:buNone/>
              <a:defRPr sz="2130" b="1" i="0">
                <a:latin typeface="Arial" panose="020B0604020202020204" pitchFamily="34" charset="0"/>
                <a:cs typeface="Arial" panose="020B0604020202020204" pitchFamily="34" charset="0"/>
              </a:defRPr>
            </a:lvl2pPr>
            <a:lvl3pPr marL="914400" indent="0">
              <a:buFontTx/>
              <a:buNone/>
              <a:defRPr sz="2130" b="1" i="0">
                <a:latin typeface="Arial" panose="020B0604020202020204" pitchFamily="34" charset="0"/>
                <a:cs typeface="Arial" panose="020B0604020202020204" pitchFamily="34" charset="0"/>
              </a:defRPr>
            </a:lvl3pPr>
            <a:lvl4pPr marL="1371600" indent="0">
              <a:buFontTx/>
              <a:buNone/>
              <a:defRPr sz="2130" b="1" i="0">
                <a:latin typeface="Arial" panose="020B0604020202020204" pitchFamily="34" charset="0"/>
                <a:cs typeface="Arial" panose="020B0604020202020204" pitchFamily="34" charset="0"/>
              </a:defRPr>
            </a:lvl4pPr>
            <a:lvl5pPr marL="1828800" indent="0">
              <a:buFontTx/>
              <a:buNone/>
              <a:defRPr sz="2130" b="1" i="0">
                <a:latin typeface="Arial" panose="020B0604020202020204" pitchFamily="34" charset="0"/>
                <a:cs typeface="Arial" panose="020B0604020202020204" pitchFamily="34" charset="0"/>
              </a:defRPr>
            </a:lvl5pPr>
          </a:lstStyle>
          <a:p>
            <a:pPr lvl="0"/>
            <a:r>
              <a:rPr lang="nl-NL"/>
              <a:t>Klikken om de tekststijl van het model te bewerken</a:t>
            </a:r>
          </a:p>
        </p:txBody>
      </p:sp>
    </p:spTree>
    <p:extLst>
      <p:ext uri="{BB962C8B-B14F-4D97-AF65-F5344CB8AC3E}">
        <p14:creationId xmlns:p14="http://schemas.microsoft.com/office/powerpoint/2010/main" val="215854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extLst>
    <p:ext uri="{DCECCB84-F9BA-43D5-87BE-67443E8EF086}">
      <p15:sldGuideLst xmlns:p15="http://schemas.microsoft.com/office/powerpoint/2012/main">
        <p15:guide id="1" orient="horz" pos="822">
          <p15:clr>
            <a:srgbClr val="FBAE40"/>
          </p15:clr>
        </p15:guide>
        <p15:guide id="2" pos="456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fsluiting 1">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F1A11ED-CB9C-024D-9644-C2873794D8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0726" cy="6858000"/>
          </a:xfrm>
          <a:prstGeom prst="rect">
            <a:avLst/>
          </a:prstGeom>
        </p:spPr>
      </p:pic>
    </p:spTree>
    <p:extLst>
      <p:ext uri="{BB962C8B-B14F-4D97-AF65-F5344CB8AC3E}">
        <p14:creationId xmlns:p14="http://schemas.microsoft.com/office/powerpoint/2010/main" val="39105409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fsluiting 2">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15DB28C-CCCC-D54E-BEEB-E3BE0CCB0D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0725" cy="6858000"/>
          </a:xfrm>
          <a:prstGeom prst="rect">
            <a:avLst/>
          </a:prstGeom>
        </p:spPr>
      </p:pic>
    </p:spTree>
    <p:extLst>
      <p:ext uri="{BB962C8B-B14F-4D97-AF65-F5344CB8AC3E}">
        <p14:creationId xmlns:p14="http://schemas.microsoft.com/office/powerpoint/2010/main" val="3643869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bg1"/>
        </a:solidFill>
        <a:effectLst/>
      </p:bgPr>
    </p:bg>
    <p:spTree>
      <p:nvGrpSpPr>
        <p:cNvPr id="1" name=""/>
        <p:cNvGrpSpPr/>
        <p:nvPr/>
      </p:nvGrpSpPr>
      <p:grpSpPr>
        <a:xfrm>
          <a:off x="0" y="0"/>
          <a:ext cx="0" cy="0"/>
          <a:chOff x="0" y="0"/>
          <a:chExt cx="0" cy="0"/>
        </a:xfrm>
      </p:grpSpPr>
      <p:pic>
        <p:nvPicPr>
          <p:cNvPr id="14" name="Afbeelding 13"/>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600000" cy="6858000"/>
          </a:xfrm>
          <a:prstGeom prst="rect">
            <a:avLst/>
          </a:prstGeom>
        </p:spPr>
      </p:pic>
      <p:sp>
        <p:nvSpPr>
          <p:cNvPr id="2" name="Titel 1"/>
          <p:cNvSpPr>
            <a:spLocks noGrp="1"/>
          </p:cNvSpPr>
          <p:nvPr>
            <p:ph type="ctrTitle"/>
          </p:nvPr>
        </p:nvSpPr>
        <p:spPr>
          <a:xfrm>
            <a:off x="0" y="2228268"/>
            <a:ext cx="11098926" cy="1974081"/>
          </a:xfrm>
        </p:spPr>
        <p:txBody>
          <a:bodyPr anchor="t">
            <a:noAutofit/>
          </a:bodyPr>
          <a:lstStyle>
            <a:lvl1pPr algn="r">
              <a:lnSpc>
                <a:spcPts val="6900"/>
              </a:lnSpc>
              <a:defRPr sz="5700">
                <a:solidFill>
                  <a:schemeClr val="accent1"/>
                </a:solidFill>
              </a:defRPr>
            </a:lvl1pPr>
          </a:lstStyle>
          <a:p>
            <a:r>
              <a:rPr lang="nl-NL"/>
              <a:t>Klik om stijl te bewerken</a:t>
            </a:r>
            <a:endParaRPr lang="nl-NL" dirty="0"/>
          </a:p>
        </p:txBody>
      </p:sp>
      <p:grpSp>
        <p:nvGrpSpPr>
          <p:cNvPr id="9" name="Groep 8"/>
          <p:cNvGrpSpPr/>
          <p:nvPr userDrawn="1"/>
        </p:nvGrpSpPr>
        <p:grpSpPr>
          <a:xfrm>
            <a:off x="8235588" y="296160"/>
            <a:ext cx="2972980" cy="1434932"/>
            <a:chOff x="5172786" y="296160"/>
            <a:chExt cx="2972980" cy="1434932"/>
          </a:xfrm>
        </p:grpSpPr>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72786" y="962972"/>
              <a:ext cx="2880000" cy="768120"/>
            </a:xfrm>
            <a:prstGeom prst="rect">
              <a:avLst/>
            </a:prstGeom>
          </p:spPr>
        </p:pic>
        <p:sp>
          <p:nvSpPr>
            <p:cNvPr id="11" name="Tekstvak 10"/>
            <p:cNvSpPr txBox="1"/>
            <p:nvPr userDrawn="1"/>
          </p:nvSpPr>
          <p:spPr>
            <a:xfrm>
              <a:off x="5733622" y="296160"/>
              <a:ext cx="2412144" cy="500616"/>
            </a:xfrm>
            <a:prstGeom prst="rect">
              <a:avLst/>
            </a:prstGeom>
            <a:noFill/>
          </p:spPr>
          <p:txBody>
            <a:bodyPr wrap="square" rtlCol="0">
              <a:noAutofit/>
            </a:bodyPr>
            <a:lstStyle/>
            <a:p>
              <a:pPr algn="r"/>
              <a:r>
                <a:rPr lang="nl-NL" sz="1350" dirty="0">
                  <a:solidFill>
                    <a:schemeClr val="accent1"/>
                  </a:solidFill>
                </a:rPr>
                <a:t>Vooruitgang</a:t>
              </a:r>
              <a:r>
                <a:rPr lang="nl-NL" sz="1350" baseline="0" dirty="0">
                  <a:solidFill>
                    <a:schemeClr val="accent1"/>
                  </a:solidFill>
                </a:rPr>
                <a:t> door vernieuwend werkgeven</a:t>
              </a:r>
              <a:endParaRPr lang="nl-NL" sz="1350" dirty="0">
                <a:solidFill>
                  <a:schemeClr val="accent1"/>
                </a:solidFill>
              </a:endParaRPr>
            </a:p>
          </p:txBody>
        </p:sp>
      </p:grpSp>
      <p:sp>
        <p:nvSpPr>
          <p:cNvPr id="7" name="Tijdelijke aanduiding voor tekst 9"/>
          <p:cNvSpPr>
            <a:spLocks noGrp="1"/>
          </p:cNvSpPr>
          <p:nvPr>
            <p:ph type="body" sz="quarter" idx="10"/>
          </p:nvPr>
        </p:nvSpPr>
        <p:spPr>
          <a:xfrm>
            <a:off x="3898126" y="4379236"/>
            <a:ext cx="7200800" cy="1150938"/>
          </a:xfrm>
        </p:spPr>
        <p:txBody>
          <a:bodyPr>
            <a:normAutofit/>
          </a:bodyPr>
          <a:lstStyle>
            <a:lvl1pPr marL="0" indent="0" algn="r">
              <a:buNone/>
              <a:defRPr sz="2500"/>
            </a:lvl1pPr>
          </a:lstStyle>
          <a:p>
            <a:pPr lvl="0"/>
            <a:r>
              <a:rPr lang="nl-NL"/>
              <a:t>Klikken om de tekststijl van het model te bewerken</a:t>
            </a:r>
          </a:p>
        </p:txBody>
      </p:sp>
      <p:sp>
        <p:nvSpPr>
          <p:cNvPr id="8" name="Tijdelijke aanduiding voor tekst 9"/>
          <p:cNvSpPr>
            <a:spLocks noGrp="1"/>
          </p:cNvSpPr>
          <p:nvPr>
            <p:ph type="body" sz="quarter" idx="11"/>
          </p:nvPr>
        </p:nvSpPr>
        <p:spPr>
          <a:xfrm>
            <a:off x="144016" y="5707061"/>
            <a:ext cx="3779912" cy="934914"/>
          </a:xfrm>
        </p:spPr>
        <p:txBody>
          <a:bodyPr>
            <a:noAutofit/>
          </a:bodyPr>
          <a:lstStyle>
            <a:lvl1pPr marL="0" indent="0" algn="l">
              <a:lnSpc>
                <a:spcPct val="100000"/>
              </a:lnSpc>
              <a:spcBef>
                <a:spcPts val="0"/>
              </a:spcBef>
              <a:buNone/>
              <a:defRPr sz="2000"/>
            </a:lvl1pPr>
          </a:lstStyle>
          <a:p>
            <a:pPr lvl="0"/>
            <a:r>
              <a:rPr lang="nl-NL"/>
              <a:t>Klikken om de tekststijl van het model te bewerken</a:t>
            </a:r>
          </a:p>
        </p:txBody>
      </p:sp>
    </p:spTree>
    <p:extLst>
      <p:ext uri="{BB962C8B-B14F-4D97-AF65-F5344CB8AC3E}">
        <p14:creationId xmlns:p14="http://schemas.microsoft.com/office/powerpoint/2010/main" val="24698896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10" name="Titel 1"/>
          <p:cNvSpPr>
            <a:spLocks noGrp="1"/>
          </p:cNvSpPr>
          <p:nvPr>
            <p:ph type="ctrTitle"/>
          </p:nvPr>
        </p:nvSpPr>
        <p:spPr>
          <a:xfrm>
            <a:off x="542400" y="1540801"/>
            <a:ext cx="11074048" cy="1398017"/>
          </a:xfrm>
        </p:spPr>
        <p:txBody>
          <a:bodyPr anchor="t">
            <a:noAutofit/>
          </a:bodyPr>
          <a:lstStyle>
            <a:lvl1pPr algn="l">
              <a:lnSpc>
                <a:spcPct val="100000"/>
              </a:lnSpc>
              <a:defRPr sz="3600">
                <a:solidFill>
                  <a:schemeClr val="accent1"/>
                </a:solidFill>
              </a:defRPr>
            </a:lvl1pPr>
          </a:lstStyle>
          <a:p>
            <a:r>
              <a:rPr lang="nl-NL"/>
              <a:t>Klik om stijl te bewerken</a:t>
            </a:r>
            <a:endParaRPr lang="nl-NL" dirty="0"/>
          </a:p>
        </p:txBody>
      </p:sp>
      <p:pic>
        <p:nvPicPr>
          <p:cNvPr id="11" name="Afbeelding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spTree>
    <p:extLst>
      <p:ext uri="{BB962C8B-B14F-4D97-AF65-F5344CB8AC3E}">
        <p14:creationId xmlns:p14="http://schemas.microsoft.com/office/powerpoint/2010/main" val="1186859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houdsopgav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50071" y="854648"/>
            <a:ext cx="9000000" cy="648072"/>
          </a:xfrm>
        </p:spPr>
        <p:txBody>
          <a:bodyPr anchor="t">
            <a:normAutofit/>
          </a:bodyPr>
          <a:lstStyle>
            <a:lvl1pPr algn="l">
              <a:defRPr sz="3500" b="0"/>
            </a:lvl1pPr>
          </a:lstStyle>
          <a:p>
            <a:r>
              <a:rPr lang="nl-NL"/>
              <a:t>Klik om stijl te bewerken</a:t>
            </a:r>
            <a:endParaRPr lang="nl-NL" dirty="0"/>
          </a:p>
        </p:txBody>
      </p:sp>
      <p:sp>
        <p:nvSpPr>
          <p:cNvPr id="9" name="Tijdelijke aanduiding voor tekst 8"/>
          <p:cNvSpPr>
            <a:spLocks noGrp="1"/>
          </p:cNvSpPr>
          <p:nvPr>
            <p:ph type="body" sz="quarter" idx="10"/>
          </p:nvPr>
        </p:nvSpPr>
        <p:spPr>
          <a:xfrm>
            <a:off x="539836" y="1844825"/>
            <a:ext cx="10996342" cy="4232008"/>
          </a:xfrm>
        </p:spPr>
        <p:txBody>
          <a:bodyPr>
            <a:normAutofit/>
          </a:bodyPr>
          <a:lstStyle>
            <a:lvl1pPr marL="0" indent="0" defTabSz="432000">
              <a:lnSpc>
                <a:spcPts val="2500"/>
              </a:lnSpc>
              <a:spcBef>
                <a:spcPts val="400"/>
              </a:spcBef>
              <a:spcAft>
                <a:spcPts val="600"/>
              </a:spcAft>
              <a:buNone/>
              <a:defRPr sz="2400" baseline="0"/>
            </a:lvl1pPr>
            <a:lvl2pPr marL="360000" indent="-180000">
              <a:lnSpc>
                <a:spcPts val="2500"/>
              </a:lnSpc>
              <a:spcBef>
                <a:spcPts val="400"/>
              </a:spcBef>
              <a:spcAft>
                <a:spcPts val="600"/>
              </a:spcAft>
              <a:defRPr sz="2000"/>
            </a:lvl2pPr>
            <a:lvl3pPr marL="540000" indent="-180000">
              <a:lnSpc>
                <a:spcPts val="2500"/>
              </a:lnSpc>
              <a:spcBef>
                <a:spcPts val="400"/>
              </a:spcBef>
              <a:spcAft>
                <a:spcPts val="600"/>
              </a:spcAft>
              <a:defRPr sz="2000"/>
            </a:lvl3pPr>
            <a:lvl4pPr marL="720000" indent="-180000">
              <a:lnSpc>
                <a:spcPts val="2500"/>
              </a:lnSpc>
              <a:spcBef>
                <a:spcPts val="400"/>
              </a:spcBef>
              <a:defRPr sz="2000"/>
            </a:lvl4pPr>
            <a:lvl5pPr marL="900000" indent="-180000">
              <a:lnSpc>
                <a:spcPts val="2500"/>
              </a:lnSpc>
              <a:spcBef>
                <a:spcPts val="400"/>
              </a:spcBef>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spTree>
    <p:extLst>
      <p:ext uri="{BB962C8B-B14F-4D97-AF65-F5344CB8AC3E}">
        <p14:creationId xmlns:p14="http://schemas.microsoft.com/office/powerpoint/2010/main" val="2560164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tekst">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42401" y="980728"/>
            <a:ext cx="9000000" cy="576064"/>
          </a:xfrm>
        </p:spPr>
        <p:txBody>
          <a:bodyPr anchor="t">
            <a:noAutofit/>
          </a:bodyPr>
          <a:lstStyle>
            <a:lvl1pPr algn="l">
              <a:defRPr sz="3500" b="0"/>
            </a:lvl1pPr>
          </a:lstStyle>
          <a:p>
            <a:r>
              <a:rPr lang="nl-NL"/>
              <a:t>Klik om stijl te bewerken</a:t>
            </a:r>
            <a:endParaRPr lang="nl-NL" dirty="0"/>
          </a:p>
        </p:txBody>
      </p:sp>
      <p:sp>
        <p:nvSpPr>
          <p:cNvPr id="9" name="Tijdelijke aanduiding voor tekst 8"/>
          <p:cNvSpPr>
            <a:spLocks noGrp="1"/>
          </p:cNvSpPr>
          <p:nvPr>
            <p:ph type="body" sz="quarter" idx="10"/>
          </p:nvPr>
        </p:nvSpPr>
        <p:spPr>
          <a:xfrm>
            <a:off x="542400" y="1916832"/>
            <a:ext cx="10993777" cy="3527747"/>
          </a:xfrm>
        </p:spPr>
        <p:txBody>
          <a:bodyPr>
            <a:normAutofit/>
          </a:bodyPr>
          <a:lstStyle>
            <a:lvl1pPr marL="180000" indent="-180000">
              <a:lnSpc>
                <a:spcPts val="2500"/>
              </a:lnSpc>
              <a:spcBef>
                <a:spcPts val="400"/>
              </a:spcBef>
              <a:defRPr sz="2400"/>
            </a:lvl1pPr>
            <a:lvl2pPr marL="360000" indent="-180000">
              <a:lnSpc>
                <a:spcPts val="2500"/>
              </a:lnSpc>
              <a:spcBef>
                <a:spcPts val="400"/>
              </a:spcBef>
              <a:defRPr sz="2000"/>
            </a:lvl2pPr>
            <a:lvl3pPr marL="540000" indent="-180000">
              <a:lnSpc>
                <a:spcPts val="2500"/>
              </a:lnSpc>
              <a:spcBef>
                <a:spcPts val="400"/>
              </a:spcBef>
              <a:defRPr sz="2000"/>
            </a:lvl3pPr>
            <a:lvl4pPr marL="720000" indent="-180000">
              <a:lnSpc>
                <a:spcPts val="2500"/>
              </a:lnSpc>
              <a:spcBef>
                <a:spcPts val="400"/>
              </a:spcBef>
              <a:defRPr sz="2000"/>
            </a:lvl4pPr>
            <a:lvl5pPr marL="900000" indent="-180000">
              <a:lnSpc>
                <a:spcPct val="150000"/>
              </a:lnSpc>
              <a:spcBef>
                <a:spcPts val="400"/>
              </a:spcBef>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spTree>
    <p:extLst>
      <p:ext uri="{BB962C8B-B14F-4D97-AF65-F5344CB8AC3E}">
        <p14:creationId xmlns:p14="http://schemas.microsoft.com/office/powerpoint/2010/main" val="35662620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kst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tekst 8"/>
          <p:cNvSpPr>
            <a:spLocks noGrp="1"/>
          </p:cNvSpPr>
          <p:nvPr>
            <p:ph type="body" sz="quarter" idx="10"/>
          </p:nvPr>
        </p:nvSpPr>
        <p:spPr>
          <a:xfrm>
            <a:off x="551384" y="963617"/>
            <a:ext cx="5375977" cy="4265583"/>
          </a:xfrm>
        </p:spPr>
        <p:txBody>
          <a:bodyPr>
            <a:normAutofit/>
          </a:bodyPr>
          <a:lstStyle>
            <a:lvl1pPr marL="180000" indent="-180000">
              <a:lnSpc>
                <a:spcPts val="2500"/>
              </a:lnSpc>
              <a:spcBef>
                <a:spcPts val="400"/>
              </a:spcBef>
              <a:defRPr sz="2400"/>
            </a:lvl1pPr>
            <a:lvl2pPr marL="360000" indent="-180000">
              <a:lnSpc>
                <a:spcPts val="2500"/>
              </a:lnSpc>
              <a:spcBef>
                <a:spcPts val="400"/>
              </a:spcBef>
              <a:defRPr sz="2000"/>
            </a:lvl2pPr>
            <a:lvl3pPr marL="540000" indent="-180000">
              <a:lnSpc>
                <a:spcPts val="2500"/>
              </a:lnSpc>
              <a:spcBef>
                <a:spcPts val="400"/>
              </a:spcBef>
              <a:defRPr sz="2000"/>
            </a:lvl3pPr>
            <a:lvl4pPr marL="720000" indent="-180000">
              <a:lnSpc>
                <a:spcPts val="2500"/>
              </a:lnSpc>
              <a:spcBef>
                <a:spcPts val="400"/>
              </a:spcBef>
              <a:defRPr sz="2000"/>
            </a:lvl4pPr>
            <a:lvl5pPr marL="900000" indent="-180000">
              <a:lnSpc>
                <a:spcPts val="2500"/>
              </a:lnSpc>
              <a:spcBef>
                <a:spcPts val="400"/>
              </a:spcBef>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afbeelding 3"/>
          <p:cNvSpPr>
            <a:spLocks noGrp="1"/>
          </p:cNvSpPr>
          <p:nvPr>
            <p:ph type="pic" sz="quarter" idx="11"/>
          </p:nvPr>
        </p:nvSpPr>
        <p:spPr>
          <a:xfrm>
            <a:off x="6191251" y="1124744"/>
            <a:ext cx="5328000" cy="2844000"/>
          </a:xfrm>
        </p:spPr>
        <p:txBody>
          <a:bodyPr/>
          <a:lstStyle/>
          <a:p>
            <a:r>
              <a:rPr lang="nl-NL"/>
              <a:t>Klik op het pictogram als u een afbeelding wilt toevoegen</a:t>
            </a:r>
          </a:p>
        </p:txBody>
      </p:sp>
      <p:pic>
        <p:nvPicPr>
          <p:cNvPr id="8" name="Afbeelding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spTree>
    <p:extLst>
      <p:ext uri="{BB962C8B-B14F-4D97-AF65-F5344CB8AC3E}">
        <p14:creationId xmlns:p14="http://schemas.microsoft.com/office/powerpoint/2010/main" val="25354387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ee teksten">
    <p:bg>
      <p:bgPr>
        <a:solidFill>
          <a:schemeClr val="bg1"/>
        </a:solidFill>
        <a:effectLst/>
      </p:bgPr>
    </p:bg>
    <p:spTree>
      <p:nvGrpSpPr>
        <p:cNvPr id="1" name=""/>
        <p:cNvGrpSpPr/>
        <p:nvPr/>
      </p:nvGrpSpPr>
      <p:grpSpPr>
        <a:xfrm>
          <a:off x="0" y="0"/>
          <a:ext cx="0" cy="0"/>
          <a:chOff x="0" y="0"/>
          <a:chExt cx="0" cy="0"/>
        </a:xfrm>
      </p:grpSpPr>
      <p:sp>
        <p:nvSpPr>
          <p:cNvPr id="9" name="Tijdelijke aanduiding voor tekst 8"/>
          <p:cNvSpPr>
            <a:spLocks noGrp="1"/>
          </p:cNvSpPr>
          <p:nvPr>
            <p:ph type="body" sz="quarter" idx="10"/>
          </p:nvPr>
        </p:nvSpPr>
        <p:spPr>
          <a:xfrm>
            <a:off x="479376" y="963617"/>
            <a:ext cx="5448000" cy="4265583"/>
          </a:xfrm>
        </p:spPr>
        <p:txBody>
          <a:bodyPr>
            <a:normAutofit/>
          </a:bodyPr>
          <a:lstStyle>
            <a:lvl1pPr marL="180000" indent="-180000">
              <a:lnSpc>
                <a:spcPts val="2500"/>
              </a:lnSpc>
              <a:spcBef>
                <a:spcPts val="400"/>
              </a:spcBef>
              <a:defRPr sz="2400"/>
            </a:lvl1pPr>
            <a:lvl2pPr marL="360000" indent="-180000">
              <a:lnSpc>
                <a:spcPts val="2500"/>
              </a:lnSpc>
              <a:spcBef>
                <a:spcPts val="400"/>
              </a:spcBef>
              <a:defRPr sz="2000"/>
            </a:lvl2pPr>
            <a:lvl3pPr marL="540000" indent="-180000">
              <a:lnSpc>
                <a:spcPts val="2500"/>
              </a:lnSpc>
              <a:spcBef>
                <a:spcPts val="400"/>
              </a:spcBef>
              <a:defRPr sz="2000"/>
            </a:lvl3pPr>
            <a:lvl4pPr marL="720000" indent="-180000">
              <a:lnSpc>
                <a:spcPts val="2500"/>
              </a:lnSpc>
              <a:spcBef>
                <a:spcPts val="400"/>
              </a:spcBef>
              <a:defRPr sz="2000"/>
            </a:lvl4pPr>
            <a:lvl5pPr marL="900000" indent="-180000">
              <a:lnSpc>
                <a:spcPts val="2500"/>
              </a:lnSpc>
              <a:spcBef>
                <a:spcPts val="400"/>
              </a:spcBef>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8"/>
          <p:cNvSpPr>
            <a:spLocks noGrp="1"/>
          </p:cNvSpPr>
          <p:nvPr>
            <p:ph type="body" sz="quarter" idx="11"/>
          </p:nvPr>
        </p:nvSpPr>
        <p:spPr>
          <a:xfrm>
            <a:off x="6088178" y="963617"/>
            <a:ext cx="5448000" cy="4265583"/>
          </a:xfrm>
        </p:spPr>
        <p:txBody>
          <a:bodyPr>
            <a:normAutofit/>
          </a:bodyPr>
          <a:lstStyle>
            <a:lvl1pPr marL="180000" indent="-180000">
              <a:lnSpc>
                <a:spcPts val="2500"/>
              </a:lnSpc>
              <a:spcBef>
                <a:spcPts val="400"/>
              </a:spcBef>
              <a:defRPr sz="2400"/>
            </a:lvl1pPr>
            <a:lvl2pPr marL="360000" indent="-180000">
              <a:lnSpc>
                <a:spcPts val="2500"/>
              </a:lnSpc>
              <a:spcBef>
                <a:spcPts val="400"/>
              </a:spcBef>
              <a:defRPr sz="2000"/>
            </a:lvl2pPr>
            <a:lvl3pPr marL="540000" indent="-180000">
              <a:lnSpc>
                <a:spcPts val="2500"/>
              </a:lnSpc>
              <a:spcBef>
                <a:spcPts val="400"/>
              </a:spcBef>
              <a:defRPr sz="2000"/>
            </a:lvl3pPr>
            <a:lvl4pPr marL="720000" indent="-180000">
              <a:lnSpc>
                <a:spcPts val="2500"/>
              </a:lnSpc>
              <a:spcBef>
                <a:spcPts val="400"/>
              </a:spcBef>
              <a:defRPr sz="2000"/>
            </a:lvl4pPr>
            <a:lvl5pPr marL="900000" indent="-180000">
              <a:lnSpc>
                <a:spcPts val="2500"/>
              </a:lnSpc>
              <a:spcBef>
                <a:spcPts val="400"/>
              </a:spcBef>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0" name="Afbeelding 9"/>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spTree>
    <p:extLst>
      <p:ext uri="{BB962C8B-B14F-4D97-AF65-F5344CB8AC3E}">
        <p14:creationId xmlns:p14="http://schemas.microsoft.com/office/powerpoint/2010/main" val="39350996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nhoudsopgave">
    <p:bg>
      <p:bgPr>
        <a:solidFill>
          <a:schemeClr val="bg1"/>
        </a:solidFill>
        <a:effectLst/>
      </p:bgPr>
    </p:bg>
    <p:spTree>
      <p:nvGrpSpPr>
        <p:cNvPr id="1" name=""/>
        <p:cNvGrpSpPr/>
        <p:nvPr/>
      </p:nvGrpSpPr>
      <p:grpSpPr>
        <a:xfrm>
          <a:off x="0" y="0"/>
          <a:ext cx="0" cy="0"/>
          <a:chOff x="0" y="0"/>
          <a:chExt cx="0" cy="0"/>
        </a:xfrm>
      </p:grpSpPr>
      <p:pic>
        <p:nvPicPr>
          <p:cNvPr id="13" name="Afbeelding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36367"/>
          <a:stretch/>
        </p:blipFill>
        <p:spPr>
          <a:xfrm>
            <a:off x="10301927" y="476672"/>
            <a:ext cx="1234251" cy="377976"/>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5723" t="22975" r="12641" b="29721"/>
          <a:stretch/>
        </p:blipFill>
        <p:spPr>
          <a:xfrm>
            <a:off x="176475" y="2107842"/>
            <a:ext cx="7945729" cy="3697421"/>
          </a:xfrm>
          <a:prstGeom prst="rect">
            <a:avLst/>
          </a:prstGeom>
        </p:spPr>
      </p:pic>
      <p:sp>
        <p:nvSpPr>
          <p:cNvPr id="6" name="TextBox 5"/>
          <p:cNvSpPr txBox="1"/>
          <p:nvPr userDrawn="1"/>
        </p:nvSpPr>
        <p:spPr>
          <a:xfrm>
            <a:off x="8616280" y="2098128"/>
            <a:ext cx="3096344" cy="2544286"/>
          </a:xfrm>
          <a:prstGeom prst="rect">
            <a:avLst/>
          </a:prstGeom>
          <a:noFill/>
        </p:spPr>
        <p:txBody>
          <a:bodyPr wrap="square" rtlCol="0">
            <a:spAutoFit/>
          </a:bodyPr>
          <a:lstStyle/>
          <a:p>
            <a:pPr>
              <a:spcAft>
                <a:spcPts val="500"/>
              </a:spcAft>
            </a:pPr>
            <a:r>
              <a:rPr lang="en-US" sz="1400" u="none" dirty="0">
                <a:solidFill>
                  <a:srgbClr val="00288C"/>
                </a:solidFill>
              </a:rPr>
              <a:t>AWVN-</a:t>
            </a:r>
            <a:r>
              <a:rPr lang="en-US" sz="1400" u="none" dirty="0" err="1">
                <a:solidFill>
                  <a:srgbClr val="00288C"/>
                </a:solidFill>
              </a:rPr>
              <a:t>hoofdkantoor</a:t>
            </a:r>
            <a:endParaRPr lang="en-US" sz="1400" u="none" dirty="0">
              <a:solidFill>
                <a:srgbClr val="00288C"/>
              </a:solidFill>
            </a:endParaRPr>
          </a:p>
          <a:p>
            <a:pPr>
              <a:spcAft>
                <a:spcPts val="500"/>
              </a:spcAft>
            </a:pPr>
            <a:r>
              <a:rPr lang="en-US" sz="1400" u="none" dirty="0" err="1">
                <a:solidFill>
                  <a:srgbClr val="00288C"/>
                </a:solidFill>
              </a:rPr>
              <a:t>Bezuidenhoutseweg</a:t>
            </a:r>
            <a:r>
              <a:rPr lang="en-US" sz="1400" u="none" dirty="0">
                <a:solidFill>
                  <a:srgbClr val="00288C"/>
                </a:solidFill>
              </a:rPr>
              <a:t> 12</a:t>
            </a:r>
          </a:p>
          <a:p>
            <a:pPr>
              <a:spcAft>
                <a:spcPts val="500"/>
              </a:spcAft>
            </a:pPr>
            <a:r>
              <a:rPr lang="en-US" sz="1400" u="none" dirty="0">
                <a:solidFill>
                  <a:srgbClr val="00288C"/>
                </a:solidFill>
              </a:rPr>
              <a:t>2594 AV </a:t>
            </a:r>
            <a:r>
              <a:rPr lang="nl-NL" sz="1400" u="none" baseline="0" dirty="0">
                <a:solidFill>
                  <a:srgbClr val="00288C"/>
                </a:solidFill>
              </a:rPr>
              <a:t>Den Haag</a:t>
            </a:r>
            <a:endParaRPr lang="en-US" sz="1400" u="none" dirty="0">
              <a:solidFill>
                <a:srgbClr val="00288C"/>
              </a:solidFill>
            </a:endParaRPr>
          </a:p>
          <a:p>
            <a:pPr>
              <a:spcAft>
                <a:spcPts val="500"/>
              </a:spcAft>
            </a:pPr>
            <a:r>
              <a:rPr lang="en-US" sz="1400" u="none" dirty="0" err="1">
                <a:solidFill>
                  <a:srgbClr val="00288C"/>
                </a:solidFill>
              </a:rPr>
              <a:t>Postbus</a:t>
            </a:r>
            <a:r>
              <a:rPr lang="en-US" sz="1400" u="none" dirty="0">
                <a:solidFill>
                  <a:srgbClr val="00288C"/>
                </a:solidFill>
              </a:rPr>
              <a:t> 93050</a:t>
            </a:r>
          </a:p>
          <a:p>
            <a:pPr>
              <a:spcAft>
                <a:spcPts val="500"/>
              </a:spcAft>
            </a:pPr>
            <a:r>
              <a:rPr lang="en-US" sz="1400" u="none" dirty="0">
                <a:solidFill>
                  <a:srgbClr val="00288C"/>
                </a:solidFill>
              </a:rPr>
              <a:t>2509 AB</a:t>
            </a:r>
            <a:r>
              <a:rPr lang="nl-NL" sz="1400" u="none" baseline="0" dirty="0">
                <a:solidFill>
                  <a:srgbClr val="00288C"/>
                </a:solidFill>
              </a:rPr>
              <a:t> Den Haag</a:t>
            </a:r>
          </a:p>
          <a:p>
            <a:pPr>
              <a:spcAft>
                <a:spcPts val="500"/>
              </a:spcAft>
            </a:pPr>
            <a:r>
              <a:rPr lang="en-US" sz="1400" u="none" baseline="0" dirty="0">
                <a:solidFill>
                  <a:srgbClr val="00288C"/>
                </a:solidFill>
              </a:rPr>
              <a:t>AWVN-</a:t>
            </a:r>
            <a:r>
              <a:rPr lang="en-US" sz="1400" u="none" baseline="0" dirty="0" err="1">
                <a:solidFill>
                  <a:srgbClr val="00288C"/>
                </a:solidFill>
              </a:rPr>
              <a:t>werkgeverslijn</a:t>
            </a:r>
            <a:endParaRPr lang="en-US" sz="1400" u="none" baseline="0" dirty="0">
              <a:solidFill>
                <a:srgbClr val="00288C"/>
              </a:solidFill>
            </a:endParaRPr>
          </a:p>
          <a:p>
            <a:pPr>
              <a:spcAft>
                <a:spcPts val="500"/>
              </a:spcAft>
            </a:pPr>
            <a:r>
              <a:rPr lang="en-US" sz="1400" u="none" baseline="0" dirty="0">
                <a:solidFill>
                  <a:srgbClr val="00288C"/>
                </a:solidFill>
              </a:rPr>
              <a:t>070 850 86 05</a:t>
            </a:r>
          </a:p>
          <a:p>
            <a:pPr>
              <a:spcAft>
                <a:spcPts val="500"/>
              </a:spcAft>
            </a:pPr>
            <a:r>
              <a:rPr lang="en-US" sz="1400" u="none" baseline="0" dirty="0">
                <a:solidFill>
                  <a:srgbClr val="00288C"/>
                </a:solidFill>
              </a:rPr>
              <a:t>werkgeverslijn@awvn.nl</a:t>
            </a:r>
          </a:p>
          <a:p>
            <a:pPr>
              <a:spcAft>
                <a:spcPts val="500"/>
              </a:spcAft>
            </a:pPr>
            <a:r>
              <a:rPr lang="en-US" sz="1400" u="none" baseline="0" dirty="0">
                <a:solidFill>
                  <a:srgbClr val="00288C"/>
                </a:solidFill>
              </a:rPr>
              <a:t>www.awvn.nl</a:t>
            </a:r>
            <a:endParaRPr lang="en-US" sz="1400" u="none" dirty="0">
              <a:solidFill>
                <a:srgbClr val="00288C"/>
              </a:solidFill>
            </a:endParaRPr>
          </a:p>
        </p:txBody>
      </p:sp>
    </p:spTree>
    <p:extLst>
      <p:ext uri="{BB962C8B-B14F-4D97-AF65-F5344CB8AC3E}">
        <p14:creationId xmlns:p14="http://schemas.microsoft.com/office/powerpoint/2010/main" val="23971175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fsluitdia">
    <p:bg>
      <p:bgPr>
        <a:solidFill>
          <a:schemeClr val="bg1"/>
        </a:solidFill>
        <a:effectLst/>
      </p:bgPr>
    </p:bg>
    <p:spTree>
      <p:nvGrpSpPr>
        <p:cNvPr id="1" name=""/>
        <p:cNvGrpSpPr/>
        <p:nvPr/>
      </p:nvGrpSpPr>
      <p:grpSpPr>
        <a:xfrm>
          <a:off x="0" y="0"/>
          <a:ext cx="0" cy="0"/>
          <a:chOff x="0" y="0"/>
          <a:chExt cx="0" cy="0"/>
        </a:xfrm>
      </p:grpSpPr>
      <p:pic>
        <p:nvPicPr>
          <p:cNvPr id="14" name="Afbeelding 13"/>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600000" cy="6858000"/>
          </a:xfrm>
          <a:prstGeom prst="rect">
            <a:avLst/>
          </a:prstGeom>
        </p:spPr>
      </p:pic>
      <p:sp>
        <p:nvSpPr>
          <p:cNvPr id="2" name="Titel 1"/>
          <p:cNvSpPr>
            <a:spLocks noGrp="1"/>
          </p:cNvSpPr>
          <p:nvPr>
            <p:ph type="ctrTitle"/>
          </p:nvPr>
        </p:nvSpPr>
        <p:spPr>
          <a:xfrm>
            <a:off x="0" y="2228268"/>
            <a:ext cx="11098800" cy="1974081"/>
          </a:xfrm>
        </p:spPr>
        <p:txBody>
          <a:bodyPr anchor="t">
            <a:noAutofit/>
          </a:bodyPr>
          <a:lstStyle>
            <a:lvl1pPr algn="r">
              <a:lnSpc>
                <a:spcPts val="6900"/>
              </a:lnSpc>
              <a:defRPr sz="5700">
                <a:solidFill>
                  <a:schemeClr val="accent1"/>
                </a:solidFill>
              </a:defRPr>
            </a:lvl1pPr>
          </a:lstStyle>
          <a:p>
            <a:r>
              <a:rPr lang="nl-NL"/>
              <a:t>Klik om stijl te bewerken</a:t>
            </a:r>
            <a:endParaRPr lang="nl-NL" dirty="0"/>
          </a:p>
        </p:txBody>
      </p:sp>
      <p:grpSp>
        <p:nvGrpSpPr>
          <p:cNvPr id="9" name="Groep 8"/>
          <p:cNvGrpSpPr/>
          <p:nvPr userDrawn="1"/>
        </p:nvGrpSpPr>
        <p:grpSpPr>
          <a:xfrm>
            <a:off x="8235588" y="296160"/>
            <a:ext cx="2972980" cy="1434932"/>
            <a:chOff x="5172786" y="296160"/>
            <a:chExt cx="2972980" cy="1434932"/>
          </a:xfrm>
        </p:grpSpPr>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72786" y="962972"/>
              <a:ext cx="2880000" cy="768120"/>
            </a:xfrm>
            <a:prstGeom prst="rect">
              <a:avLst/>
            </a:prstGeom>
          </p:spPr>
        </p:pic>
        <p:sp>
          <p:nvSpPr>
            <p:cNvPr id="11" name="Tekstvak 10"/>
            <p:cNvSpPr txBox="1"/>
            <p:nvPr userDrawn="1"/>
          </p:nvSpPr>
          <p:spPr>
            <a:xfrm>
              <a:off x="5733622" y="296160"/>
              <a:ext cx="2412144" cy="500616"/>
            </a:xfrm>
            <a:prstGeom prst="rect">
              <a:avLst/>
            </a:prstGeom>
            <a:noFill/>
          </p:spPr>
          <p:txBody>
            <a:bodyPr wrap="square" rtlCol="0">
              <a:noAutofit/>
            </a:bodyPr>
            <a:lstStyle/>
            <a:p>
              <a:pPr algn="r"/>
              <a:r>
                <a:rPr lang="nl-NL" sz="1350" dirty="0">
                  <a:solidFill>
                    <a:schemeClr val="accent1"/>
                  </a:solidFill>
                </a:rPr>
                <a:t>Vooruitgang</a:t>
              </a:r>
              <a:r>
                <a:rPr lang="nl-NL" sz="1350" baseline="0" dirty="0">
                  <a:solidFill>
                    <a:schemeClr val="accent1"/>
                  </a:solidFill>
                </a:rPr>
                <a:t> door vernieuwend werkgeven</a:t>
              </a:r>
              <a:endParaRPr lang="nl-NL" sz="1350" dirty="0">
                <a:solidFill>
                  <a:schemeClr val="accent1"/>
                </a:solidFill>
              </a:endParaRPr>
            </a:p>
          </p:txBody>
        </p:sp>
      </p:grpSp>
    </p:spTree>
    <p:extLst>
      <p:ext uri="{BB962C8B-B14F-4D97-AF65-F5344CB8AC3E}">
        <p14:creationId xmlns:p14="http://schemas.microsoft.com/office/powerpoint/2010/main" val="32246898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GB"/>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GB"/>
          </a:p>
        </p:txBody>
      </p:sp>
    </p:spTree>
    <p:extLst>
      <p:ext uri="{BB962C8B-B14F-4D97-AF65-F5344CB8AC3E}">
        <p14:creationId xmlns:p14="http://schemas.microsoft.com/office/powerpoint/2010/main" val="25339550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theme" Target="../theme/theme2.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C3A0567-B12A-E147-B9B3-9E2AFE5EEC2D}"/>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10344173" y="312695"/>
            <a:ext cx="1567547" cy="422032"/>
          </a:xfrm>
          <a:prstGeom prst="rect">
            <a:avLst/>
          </a:prstGeom>
        </p:spPr>
      </p:pic>
      <p:sp>
        <p:nvSpPr>
          <p:cNvPr id="8" name="Titel 1">
            <a:extLst>
              <a:ext uri="{FF2B5EF4-FFF2-40B4-BE49-F238E27FC236}">
                <a16:creationId xmlns:a16="http://schemas.microsoft.com/office/drawing/2014/main" id="{BD2293FB-3AD1-284A-A079-430CE3781A19}"/>
              </a:ext>
            </a:extLst>
          </p:cNvPr>
          <p:cNvSpPr txBox="1">
            <a:spLocks/>
          </p:cNvSpPr>
          <p:nvPr userDrawn="1"/>
        </p:nvSpPr>
        <p:spPr>
          <a:xfrm>
            <a:off x="0" y="285153"/>
            <a:ext cx="4614932" cy="397032"/>
          </a:xfrm>
          <a:prstGeom prst="rect">
            <a:avLst/>
          </a:prstGeom>
          <a:solidFill>
            <a:schemeClr val="accent1"/>
          </a:solidFill>
        </p:spPr>
        <p:txBody>
          <a:bodyPr wrap="none" lIns="468000" rIns="360000" anchor="ctr" anchorCtr="0">
            <a:spAutoFit/>
          </a:bodyPr>
          <a:lstStyle>
            <a:lvl1pPr algn="l" defTabSz="914400" rtl="0" eaLnBrk="1" latinLnBrk="0" hangingPunct="1">
              <a:lnSpc>
                <a:spcPct val="90000"/>
              </a:lnSpc>
              <a:spcBef>
                <a:spcPct val="0"/>
              </a:spcBef>
              <a:buNone/>
              <a:defRPr sz="2200" b="1" i="0" kern="1200">
                <a:solidFill>
                  <a:schemeClr val="bg1"/>
                </a:solidFill>
                <a:latin typeface="Arial" panose="020B0604020202020204" pitchFamily="34" charset="0"/>
                <a:ea typeface="+mj-ea"/>
                <a:cs typeface="Arial" panose="020B0604020202020204" pitchFamily="34" charset="0"/>
              </a:defRPr>
            </a:lvl1pPr>
          </a:lstStyle>
          <a:p>
            <a:r>
              <a:rPr lang="nl-NL"/>
              <a:t>Klik om de stijl te bewerken</a:t>
            </a:r>
            <a:endParaRPr lang="nl-NL" dirty="0"/>
          </a:p>
        </p:txBody>
      </p:sp>
    </p:spTree>
    <p:extLst>
      <p:ext uri="{BB962C8B-B14F-4D97-AF65-F5344CB8AC3E}">
        <p14:creationId xmlns:p14="http://schemas.microsoft.com/office/powerpoint/2010/main" val="3309260904"/>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72" r:id="rId16"/>
    <p:sldLayoutId id="2147483687" r:id="rId17"/>
    <p:sldLayoutId id="2147483688" r:id="rId18"/>
    <p:sldLayoutId id="2147483690" r:id="rId19"/>
    <p:sldLayoutId id="2147483686" r:id="rId20"/>
    <p:sldLayoutId id="2147483669" r:id="rId21"/>
    <p:sldLayoutId id="2147483692" r:id="rId22"/>
    <p:sldLayoutId id="2147483693" r:id="rId23"/>
    <p:sldLayoutId id="2147483694" r:id="rId24"/>
    <p:sldLayoutId id="2147483695" r:id="rId25"/>
    <p:sldLayoutId id="2147483696" r:id="rId26"/>
    <p:sldLayoutId id="2147483667" r:id="rId27"/>
    <p:sldLayoutId id="2147483697" r:id="rId28"/>
    <p:sldLayoutId id="2147483662" r:id="rId29"/>
    <p:sldLayoutId id="2147483698" r:id="rId30"/>
    <p:sldLayoutId id="2147483661" r:id="rId31"/>
    <p:sldLayoutId id="2147483699" r:id="rId32"/>
    <p:sldLayoutId id="2147483666" r:id="rId33"/>
    <p:sldLayoutId id="2147483700" r:id="rId34"/>
    <p:sldLayoutId id="2147483664" r:id="rId35"/>
    <p:sldLayoutId id="2147483665" r:id="rId36"/>
    <p:sldLayoutId id="2147483663" r:id="rId37"/>
    <p:sldLayoutId id="2147483668" r:id="rId38"/>
    <p:sldLayoutId id="2147483670" r:id="rId39"/>
    <p:sldLayoutId id="2147483671"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4B6DD-92B4-4A5E-BEF3-2CE595FD7496}" type="datetimeFigureOut">
              <a:rPr lang="nl-NL" smtClean="0"/>
              <a:t>20-9-2022</a:t>
            </a:fld>
            <a:endParaRPr lang="nl-NL"/>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E5403-79CB-4B7C-BC63-3ACBD1EE5212}" type="slidenum">
              <a:rPr lang="nl-NL" smtClean="0"/>
              <a:t>‹nr.›</a:t>
            </a:fld>
            <a:endParaRPr lang="nl-NL"/>
          </a:p>
        </p:txBody>
      </p:sp>
    </p:spTree>
    <p:extLst>
      <p:ext uri="{BB962C8B-B14F-4D97-AF65-F5344CB8AC3E}">
        <p14:creationId xmlns:p14="http://schemas.microsoft.com/office/powerpoint/2010/main" val="417592721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Lst>
  <p:txStyles>
    <p:titleStyle>
      <a:lvl1pPr algn="ctr" defTabSz="914400" rtl="0" eaLnBrk="1" latinLnBrk="0" hangingPunct="1">
        <a:spcBef>
          <a:spcPct val="0"/>
        </a:spcBef>
        <a:buNone/>
        <a:defRPr sz="44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B445B6-39FA-4538-AEF0-D4C81E6370BD}"/>
              </a:ext>
            </a:extLst>
          </p:cNvPr>
          <p:cNvSpPr>
            <a:spLocks noGrp="1"/>
          </p:cNvSpPr>
          <p:nvPr>
            <p:ph type="title"/>
          </p:nvPr>
        </p:nvSpPr>
        <p:spPr>
          <a:xfrm>
            <a:off x="0" y="285153"/>
            <a:ext cx="4782294" cy="397032"/>
          </a:xfrm>
        </p:spPr>
        <p:txBody>
          <a:bodyPr/>
          <a:lstStyle/>
          <a:p>
            <a:r>
              <a:rPr lang="nl-NL" dirty="0"/>
              <a:t>Vereniging voor Arbeidsrecht</a:t>
            </a:r>
          </a:p>
        </p:txBody>
      </p:sp>
      <p:sp>
        <p:nvSpPr>
          <p:cNvPr id="3" name="Tijdelijke aanduiding voor inhoud 2">
            <a:extLst>
              <a:ext uri="{FF2B5EF4-FFF2-40B4-BE49-F238E27FC236}">
                <a16:creationId xmlns:a16="http://schemas.microsoft.com/office/drawing/2014/main" id="{399E21F4-7898-4EFA-93AA-903E991E55C4}"/>
              </a:ext>
            </a:extLst>
          </p:cNvPr>
          <p:cNvSpPr>
            <a:spLocks noGrp="1"/>
          </p:cNvSpPr>
          <p:nvPr>
            <p:ph idx="1"/>
          </p:nvPr>
        </p:nvSpPr>
        <p:spPr/>
        <p:txBody>
          <a:bodyPr/>
          <a:lstStyle/>
          <a:p>
            <a:pPr marL="0" indent="0" algn="ctr">
              <a:buNone/>
            </a:pPr>
            <a:r>
              <a:rPr lang="nl-NL" dirty="0"/>
              <a:t>Concurrentie op de arbeidsmarkt in tijden van krapte</a:t>
            </a:r>
          </a:p>
          <a:p>
            <a:pPr marL="0" indent="0" algn="ctr">
              <a:buNone/>
            </a:pPr>
            <a:endParaRPr lang="nl-NL" dirty="0"/>
          </a:p>
          <a:p>
            <a:pPr marL="0" indent="0" algn="ctr">
              <a:buNone/>
            </a:pPr>
            <a:r>
              <a:rPr lang="nl-NL" dirty="0"/>
              <a:t>Cao-afspraken en grondrechten</a:t>
            </a:r>
          </a:p>
          <a:p>
            <a:pPr marL="0" indent="0" algn="ctr">
              <a:buNone/>
            </a:pPr>
            <a:r>
              <a:rPr lang="nl-NL" dirty="0"/>
              <a:t>Robert Hoekstra (CAOP) en Monica Wirtz (AWVN)</a:t>
            </a:r>
          </a:p>
        </p:txBody>
      </p:sp>
      <p:pic>
        <p:nvPicPr>
          <p:cNvPr id="5" name="Tijdelijke aanduiding voor inhoud 4"/>
          <p:cNvPicPr>
            <a:picLocks noGrp="1" noChangeAspect="1"/>
          </p:cNvPicPr>
          <p:nvPr>
            <p:ph idx="10"/>
          </p:nvPr>
        </p:nvPicPr>
        <p:blipFill>
          <a:blip r:embed="rId2">
            <a:extLst>
              <a:ext uri="{28A0092B-C50C-407E-A947-70E740481C1C}">
                <a14:useLocalDpi xmlns:a14="http://schemas.microsoft.com/office/drawing/2010/main" val="0"/>
              </a:ext>
            </a:extLst>
          </a:blip>
          <a:stretch>
            <a:fillRect/>
          </a:stretch>
        </p:blipFill>
        <p:spPr>
          <a:xfrm>
            <a:off x="10217812" y="1396448"/>
            <a:ext cx="1767467" cy="1154328"/>
          </a:xfrm>
        </p:spPr>
      </p:pic>
    </p:spTree>
    <p:extLst>
      <p:ext uri="{BB962C8B-B14F-4D97-AF65-F5344CB8AC3E}">
        <p14:creationId xmlns:p14="http://schemas.microsoft.com/office/powerpoint/2010/main" val="954822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A614E6-1D00-4174-9BD8-B151A9B280A3}"/>
              </a:ext>
            </a:extLst>
          </p:cNvPr>
          <p:cNvSpPr>
            <a:spLocks noGrp="1"/>
          </p:cNvSpPr>
          <p:nvPr>
            <p:ph type="title"/>
          </p:nvPr>
        </p:nvSpPr>
        <p:spPr>
          <a:xfrm>
            <a:off x="0" y="285153"/>
            <a:ext cx="6037831" cy="397032"/>
          </a:xfrm>
        </p:spPr>
        <p:txBody>
          <a:bodyPr/>
          <a:lstStyle/>
          <a:p>
            <a:r>
              <a:rPr lang="nl-NL" dirty="0"/>
              <a:t>Cao en het kartelverbod: de aanleiding</a:t>
            </a:r>
          </a:p>
        </p:txBody>
      </p:sp>
      <p:sp>
        <p:nvSpPr>
          <p:cNvPr id="3" name="Tijdelijke aanduiding voor inhoud 2">
            <a:extLst>
              <a:ext uri="{FF2B5EF4-FFF2-40B4-BE49-F238E27FC236}">
                <a16:creationId xmlns:a16="http://schemas.microsoft.com/office/drawing/2014/main" id="{9BBCF090-892D-4918-BF81-21D06FB1F9E3}"/>
              </a:ext>
            </a:extLst>
          </p:cNvPr>
          <p:cNvSpPr>
            <a:spLocks noGrp="1"/>
          </p:cNvSpPr>
          <p:nvPr>
            <p:ph idx="1"/>
          </p:nvPr>
        </p:nvSpPr>
        <p:spPr/>
        <p:txBody>
          <a:bodyPr lIns="91440" tIns="45720" rIns="91440" bIns="45720" anchor="t"/>
          <a:lstStyle/>
          <a:p>
            <a:r>
              <a:rPr lang="nl-NL" dirty="0"/>
              <a:t>Supermarkten: Eenzijdige loonsverhogingen conform eindbod in de sector na het klappen van het cao-overleg</a:t>
            </a:r>
          </a:p>
          <a:p>
            <a:r>
              <a:rPr lang="nl-NL" dirty="0"/>
              <a:t>Uitspraken </a:t>
            </a:r>
            <a:r>
              <a:rPr lang="nl-NL" dirty="0" err="1"/>
              <a:t>Doekle</a:t>
            </a:r>
            <a:r>
              <a:rPr lang="nl-NL" dirty="0"/>
              <a:t> Terpstra (voorzitter Techniek Nederland) in de Telegraaf: Energietransitie in gevaar als bedrijven elkaars personeel wegkapen</a:t>
            </a:r>
          </a:p>
          <a:p>
            <a:r>
              <a:rPr lang="nl-NL" dirty="0">
                <a:latin typeface="Arial"/>
                <a:cs typeface="Arial"/>
              </a:rPr>
              <a:t>Tariefafspraken voor zzp-</a:t>
            </a:r>
            <a:r>
              <a:rPr lang="nl-NL" dirty="0" err="1">
                <a:latin typeface="Arial"/>
                <a:cs typeface="Arial"/>
              </a:rPr>
              <a:t>ers</a:t>
            </a:r>
            <a:r>
              <a:rPr lang="nl-NL" dirty="0">
                <a:latin typeface="Arial"/>
                <a:cs typeface="Arial"/>
              </a:rPr>
              <a:t>: Van remplaçanten tot architecten en theater en dans. FNV KIEM-arrest tot de (nieuwe) Leidraad en concept-richtsnoeren van de Europese Commissie</a:t>
            </a:r>
          </a:p>
        </p:txBody>
      </p:sp>
      <p:pic>
        <p:nvPicPr>
          <p:cNvPr id="5" name="Tijdelijke aanduiding voor inhoud 4">
            <a:extLst>
              <a:ext uri="{FF2B5EF4-FFF2-40B4-BE49-F238E27FC236}">
                <a16:creationId xmlns:a16="http://schemas.microsoft.com/office/drawing/2014/main" id="{7F19BA16-2116-48A1-ACBD-903BB349E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4915" y="2941139"/>
            <a:ext cx="4105017" cy="3503187"/>
          </a:xfrm>
          <a:prstGeom prst="rect">
            <a:avLst/>
          </a:prstGeom>
        </p:spPr>
      </p:pic>
    </p:spTree>
    <p:extLst>
      <p:ext uri="{BB962C8B-B14F-4D97-AF65-F5344CB8AC3E}">
        <p14:creationId xmlns:p14="http://schemas.microsoft.com/office/powerpoint/2010/main" val="361857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386FD-27B0-4CCB-AE24-0EABE2F7B953}"/>
              </a:ext>
            </a:extLst>
          </p:cNvPr>
          <p:cNvSpPr>
            <a:spLocks noGrp="1"/>
          </p:cNvSpPr>
          <p:nvPr>
            <p:ph type="title"/>
          </p:nvPr>
        </p:nvSpPr>
        <p:spPr>
          <a:xfrm>
            <a:off x="0" y="285153"/>
            <a:ext cx="1323399" cy="397032"/>
          </a:xfrm>
        </p:spPr>
        <p:txBody>
          <a:bodyPr/>
          <a:lstStyle/>
          <a:p>
            <a:r>
              <a:rPr lang="nl-NL" dirty="0"/>
              <a:t>cao</a:t>
            </a:r>
          </a:p>
        </p:txBody>
      </p:sp>
      <p:sp>
        <p:nvSpPr>
          <p:cNvPr id="3" name="Tijdelijke aanduiding voor inhoud 2">
            <a:extLst>
              <a:ext uri="{FF2B5EF4-FFF2-40B4-BE49-F238E27FC236}">
                <a16:creationId xmlns:a16="http://schemas.microsoft.com/office/drawing/2014/main" id="{9E8A86E1-7DCC-43D9-8FF0-5FA72903965F}"/>
              </a:ext>
            </a:extLst>
          </p:cNvPr>
          <p:cNvSpPr>
            <a:spLocks noGrp="1"/>
          </p:cNvSpPr>
          <p:nvPr>
            <p:ph idx="1"/>
          </p:nvPr>
        </p:nvSpPr>
        <p:spPr/>
        <p:txBody>
          <a:bodyPr/>
          <a:lstStyle/>
          <a:p>
            <a:r>
              <a:rPr lang="nl-NL" dirty="0"/>
              <a:t>Overeenkomst tussen werkgever(s) of werkgeversorganisatie(s) en vakbond(en)</a:t>
            </a:r>
          </a:p>
          <a:p>
            <a:r>
              <a:rPr lang="nl-NL" dirty="0"/>
              <a:t>Vanaf 1811 verboden (tot 1872), maar cao’s echt afgesloten vanaf eind 19</a:t>
            </a:r>
            <a:r>
              <a:rPr lang="nl-NL" baseline="30000" dirty="0"/>
              <a:t>e</a:t>
            </a:r>
            <a:r>
              <a:rPr lang="nl-NL" dirty="0"/>
              <a:t> eeuw</a:t>
            </a:r>
          </a:p>
          <a:p>
            <a:r>
              <a:rPr lang="nl-NL" dirty="0"/>
              <a:t>WCAO (1927) geeft de collectieve overeenkomst dwingende en onmiddellijk doorwerkende kracht in arbeidsovereenkomst (art 12 en 13) en betrekt anders en ongeorganiseerde werknemer(s) van gebonden werkgever(s) (art. 14)</a:t>
            </a:r>
          </a:p>
          <a:p>
            <a:r>
              <a:rPr lang="nl-NL" dirty="0"/>
              <a:t>en WAVV (1937) bindt anders en ongebonden werkgevers en werknemers</a:t>
            </a:r>
          </a:p>
        </p:txBody>
      </p:sp>
      <p:sp>
        <p:nvSpPr>
          <p:cNvPr id="4" name="Tijdelijke aanduiding voor inhoud 3">
            <a:extLst>
              <a:ext uri="{FF2B5EF4-FFF2-40B4-BE49-F238E27FC236}">
                <a16:creationId xmlns:a16="http://schemas.microsoft.com/office/drawing/2014/main" id="{A28FDB8D-09B3-46A6-B9B8-6D6594702EB9}"/>
              </a:ext>
            </a:extLst>
          </p:cNvPr>
          <p:cNvSpPr>
            <a:spLocks noGrp="1"/>
          </p:cNvSpPr>
          <p:nvPr>
            <p:ph idx="10"/>
          </p:nvPr>
        </p:nvSpPr>
        <p:spPr/>
        <p:txBody>
          <a:bodyPr/>
          <a:lstStyle/>
          <a:p>
            <a:r>
              <a:rPr lang="nl-NL" dirty="0"/>
              <a:t>Ontstaan van de cao</a:t>
            </a:r>
          </a:p>
        </p:txBody>
      </p:sp>
    </p:spTree>
    <p:extLst>
      <p:ext uri="{BB962C8B-B14F-4D97-AF65-F5344CB8AC3E}">
        <p14:creationId xmlns:p14="http://schemas.microsoft.com/office/powerpoint/2010/main" val="3169892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3F9FDD-1631-4658-88AA-672CBC72A1AA}"/>
              </a:ext>
            </a:extLst>
          </p:cNvPr>
          <p:cNvSpPr>
            <a:spLocks noGrp="1"/>
          </p:cNvSpPr>
          <p:nvPr>
            <p:ph type="title"/>
          </p:nvPr>
        </p:nvSpPr>
        <p:spPr>
          <a:xfrm>
            <a:off x="0" y="285153"/>
            <a:ext cx="4626354" cy="397032"/>
          </a:xfrm>
        </p:spPr>
        <p:txBody>
          <a:bodyPr/>
          <a:lstStyle/>
          <a:p>
            <a:r>
              <a:rPr lang="nl-NL" dirty="0"/>
              <a:t>Waarom een cao en avv (1)?</a:t>
            </a:r>
          </a:p>
        </p:txBody>
      </p:sp>
      <p:sp>
        <p:nvSpPr>
          <p:cNvPr id="3" name="Tijdelijke aanduiding voor inhoud 2">
            <a:extLst>
              <a:ext uri="{FF2B5EF4-FFF2-40B4-BE49-F238E27FC236}">
                <a16:creationId xmlns:a16="http://schemas.microsoft.com/office/drawing/2014/main" id="{7DDDB13D-4524-4086-9F7E-AA546988E610}"/>
              </a:ext>
            </a:extLst>
          </p:cNvPr>
          <p:cNvSpPr>
            <a:spLocks noGrp="1"/>
          </p:cNvSpPr>
          <p:nvPr>
            <p:ph idx="1"/>
          </p:nvPr>
        </p:nvSpPr>
        <p:spPr/>
        <p:txBody>
          <a:bodyPr/>
          <a:lstStyle/>
          <a:p>
            <a:pPr>
              <a:lnSpc>
                <a:spcPct val="120000"/>
              </a:lnSpc>
            </a:pPr>
            <a:r>
              <a:rPr lang="nl-NL" sz="2000" dirty="0"/>
              <a:t>Historie (in de onderneming of sector)</a:t>
            </a:r>
          </a:p>
          <a:p>
            <a:pPr>
              <a:lnSpc>
                <a:spcPct val="120000"/>
              </a:lnSpc>
            </a:pPr>
            <a:r>
              <a:rPr lang="nl-NL" sz="2000" dirty="0"/>
              <a:t>Arbeidsrust: iedereen weet waar hij aan toe is</a:t>
            </a:r>
          </a:p>
          <a:p>
            <a:pPr>
              <a:lnSpc>
                <a:spcPct val="120000"/>
              </a:lnSpc>
            </a:pPr>
            <a:r>
              <a:rPr lang="nl-NL" sz="2000" dirty="0"/>
              <a:t>Bredere onderwerpen op agenda dan alleen loon </a:t>
            </a:r>
            <a:endParaRPr lang="nl-NL" altLang="nl-NL" sz="2000" dirty="0"/>
          </a:p>
          <a:p>
            <a:pPr>
              <a:lnSpc>
                <a:spcPct val="120000"/>
              </a:lnSpc>
            </a:pPr>
            <a:r>
              <a:rPr lang="nl-NL" altLang="nl-NL" sz="2000" dirty="0"/>
              <a:t>Transactiekosten</a:t>
            </a:r>
          </a:p>
          <a:p>
            <a:pPr>
              <a:lnSpc>
                <a:spcPct val="120000"/>
              </a:lnSpc>
            </a:pPr>
            <a:r>
              <a:rPr lang="nl-NL" sz="2000" dirty="0"/>
              <a:t>Oplossing hold-up problemen t.b.v. collectieve goederen door AVV</a:t>
            </a:r>
          </a:p>
          <a:p>
            <a:pPr>
              <a:lnSpc>
                <a:spcPct val="120000"/>
              </a:lnSpc>
            </a:pPr>
            <a:r>
              <a:rPr lang="nl-NL" altLang="nl-NL" sz="2000" dirty="0"/>
              <a:t>Concurrentie op arbeidsvoorwaarden in de branche tegengaan door AVV</a:t>
            </a:r>
          </a:p>
          <a:p>
            <a:pPr>
              <a:lnSpc>
                <a:spcPct val="120000"/>
              </a:lnSpc>
            </a:pPr>
            <a:r>
              <a:rPr lang="nl-NL" altLang="nl-NL" sz="2000" dirty="0"/>
              <a:t>Juridische gevolgen</a:t>
            </a:r>
          </a:p>
          <a:p>
            <a:pPr marL="0" indent="0">
              <a:buNone/>
            </a:pPr>
            <a:endParaRPr lang="nl-NL" dirty="0"/>
          </a:p>
        </p:txBody>
      </p:sp>
      <p:sp>
        <p:nvSpPr>
          <p:cNvPr id="4" name="Tijdelijke aanduiding voor inhoud 3">
            <a:extLst>
              <a:ext uri="{FF2B5EF4-FFF2-40B4-BE49-F238E27FC236}">
                <a16:creationId xmlns:a16="http://schemas.microsoft.com/office/drawing/2014/main" id="{8C8338DF-FF97-4467-B7F3-6ACB0E6EBC00}"/>
              </a:ext>
            </a:extLst>
          </p:cNvPr>
          <p:cNvSpPr>
            <a:spLocks noGrp="1"/>
          </p:cNvSpPr>
          <p:nvPr>
            <p:ph idx="10"/>
          </p:nvPr>
        </p:nvSpPr>
        <p:spPr/>
        <p:txBody>
          <a:bodyPr/>
          <a:lstStyle/>
          <a:p>
            <a:r>
              <a:rPr lang="nl-NL" dirty="0"/>
              <a:t>Cao als instrument voor werkgever, werknemer en overheid </a:t>
            </a:r>
          </a:p>
          <a:p>
            <a:pPr marL="342900" indent="-342900">
              <a:buFont typeface="Arial" panose="020B0604020202020204" pitchFamily="34" charset="0"/>
              <a:buChar char="•"/>
            </a:pPr>
            <a:r>
              <a:rPr lang="nl-NL" dirty="0"/>
              <a:t>voor ordening van de arbeidsmarkt</a:t>
            </a:r>
          </a:p>
          <a:p>
            <a:pPr marL="342900" indent="-342900">
              <a:buFont typeface="Arial" panose="020B0604020202020204" pitchFamily="34" charset="0"/>
              <a:buChar char="•"/>
            </a:pPr>
            <a:r>
              <a:rPr lang="nl-NL" dirty="0"/>
              <a:t>bescherming werknemer (tegen werkgever en tegen zichzelf) </a:t>
            </a:r>
          </a:p>
          <a:p>
            <a:pPr marL="342900" indent="-342900">
              <a:buFont typeface="Arial" panose="020B0604020202020204" pitchFamily="34" charset="0"/>
              <a:buChar char="•"/>
            </a:pPr>
            <a:r>
              <a:rPr lang="nl-NL" dirty="0"/>
              <a:t>door </a:t>
            </a:r>
            <a:r>
              <a:rPr lang="nl-NL" dirty="0" err="1"/>
              <a:t>ongelijkheids-compensatie</a:t>
            </a:r>
            <a:r>
              <a:rPr lang="nl-NL" dirty="0"/>
              <a:t> </a:t>
            </a:r>
          </a:p>
          <a:p>
            <a:endParaRPr lang="nl-NL" dirty="0"/>
          </a:p>
        </p:txBody>
      </p:sp>
    </p:spTree>
    <p:extLst>
      <p:ext uri="{BB962C8B-B14F-4D97-AF65-F5344CB8AC3E}">
        <p14:creationId xmlns:p14="http://schemas.microsoft.com/office/powerpoint/2010/main" val="130541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179B8-6954-44DA-850E-CF470B2DD417}"/>
              </a:ext>
            </a:extLst>
          </p:cNvPr>
          <p:cNvSpPr>
            <a:spLocks noGrp="1"/>
          </p:cNvSpPr>
          <p:nvPr>
            <p:ph type="title"/>
          </p:nvPr>
        </p:nvSpPr>
        <p:spPr>
          <a:xfrm>
            <a:off x="0" y="285153"/>
            <a:ext cx="3694241" cy="397032"/>
          </a:xfrm>
        </p:spPr>
        <p:txBody>
          <a:bodyPr/>
          <a:lstStyle/>
          <a:p>
            <a:r>
              <a:rPr lang="nl-NL" dirty="0"/>
              <a:t>Economische theorie</a:t>
            </a:r>
          </a:p>
        </p:txBody>
      </p:sp>
      <p:sp>
        <p:nvSpPr>
          <p:cNvPr id="3" name="Tijdelijke aanduiding voor inhoud 2">
            <a:extLst>
              <a:ext uri="{FF2B5EF4-FFF2-40B4-BE49-F238E27FC236}">
                <a16:creationId xmlns:a16="http://schemas.microsoft.com/office/drawing/2014/main" id="{F67066C1-51B0-441F-A212-EA0EC7289CF7}"/>
              </a:ext>
            </a:extLst>
          </p:cNvPr>
          <p:cNvSpPr>
            <a:spLocks noGrp="1"/>
          </p:cNvSpPr>
          <p:nvPr>
            <p:ph idx="1"/>
          </p:nvPr>
        </p:nvSpPr>
        <p:spPr/>
        <p:txBody>
          <a:bodyPr/>
          <a:lstStyle/>
          <a:p>
            <a:r>
              <a:rPr lang="nl-NL" dirty="0" err="1"/>
              <a:t>Neo-klassieke</a:t>
            </a:r>
            <a:r>
              <a:rPr lang="nl-NL" dirty="0"/>
              <a:t> theorie:</a:t>
            </a:r>
          </a:p>
          <a:p>
            <a:pPr lvl="1"/>
            <a:r>
              <a:rPr lang="nl-NL" dirty="0"/>
              <a:t>Vakbond als monopolist, maar hangt af van krapte, organisatiegraad, werkgelegenheidsafwegingen</a:t>
            </a:r>
          </a:p>
          <a:p>
            <a:pPr lvl="1"/>
            <a:r>
              <a:rPr lang="nl-NL" dirty="0"/>
              <a:t>Bilateraal monopolie: vakbond(en) en werkgever(s) als monopolist van aanbod en vraag van en naar arbeid (AVV)</a:t>
            </a:r>
          </a:p>
          <a:p>
            <a:pPr lvl="1"/>
            <a:r>
              <a:rPr lang="nl-NL" dirty="0"/>
              <a:t>Efficiënte onderhandelingen als tegelijkertijd over loon en werkgelegenheid onderhandeld wordt en niemand slechter af is</a:t>
            </a:r>
          </a:p>
          <a:p>
            <a:pPr lvl="1"/>
            <a:r>
              <a:rPr lang="nl-NL" dirty="0"/>
              <a:t>Op goederen en dienstenmarkt cao per definitie verstorend (maar waarom bestaat het dan nog?)</a:t>
            </a:r>
          </a:p>
        </p:txBody>
      </p:sp>
      <p:sp>
        <p:nvSpPr>
          <p:cNvPr id="4" name="Tijdelijke aanduiding voor inhoud 3">
            <a:extLst>
              <a:ext uri="{FF2B5EF4-FFF2-40B4-BE49-F238E27FC236}">
                <a16:creationId xmlns:a16="http://schemas.microsoft.com/office/drawing/2014/main" id="{C7DF7B77-9742-48C5-8F01-A9F5727B8529}"/>
              </a:ext>
            </a:extLst>
          </p:cNvPr>
          <p:cNvSpPr>
            <a:spLocks noGrp="1"/>
          </p:cNvSpPr>
          <p:nvPr>
            <p:ph idx="10"/>
          </p:nvPr>
        </p:nvSpPr>
        <p:spPr/>
        <p:txBody>
          <a:bodyPr/>
          <a:lstStyle/>
          <a:p>
            <a:endParaRPr lang="nl-NL"/>
          </a:p>
        </p:txBody>
      </p:sp>
    </p:spTree>
    <p:extLst>
      <p:ext uri="{BB962C8B-B14F-4D97-AF65-F5344CB8AC3E}">
        <p14:creationId xmlns:p14="http://schemas.microsoft.com/office/powerpoint/2010/main" val="398741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69B28-18CC-4809-8CC6-9EA2E72DEB9B}"/>
              </a:ext>
            </a:extLst>
          </p:cNvPr>
          <p:cNvSpPr>
            <a:spLocks noGrp="1"/>
          </p:cNvSpPr>
          <p:nvPr>
            <p:ph type="title"/>
          </p:nvPr>
        </p:nvSpPr>
        <p:spPr>
          <a:xfrm>
            <a:off x="0" y="285153"/>
            <a:ext cx="3537146" cy="397032"/>
          </a:xfrm>
        </p:spPr>
        <p:txBody>
          <a:bodyPr wrap="none" lIns="468000" tIns="45720" rIns="360000" bIns="45720" anchor="ctr" anchorCtr="0">
            <a:spAutoFit/>
          </a:bodyPr>
          <a:lstStyle/>
          <a:p>
            <a:r>
              <a:rPr lang="nl-NL" dirty="0">
                <a:latin typeface="Arial"/>
                <a:cs typeface="Arial"/>
              </a:rPr>
              <a:t>Economisch theorie</a:t>
            </a:r>
            <a:endParaRPr lang="nl-NL" dirty="0"/>
          </a:p>
        </p:txBody>
      </p:sp>
      <p:sp>
        <p:nvSpPr>
          <p:cNvPr id="3" name="Tijdelijke aanduiding voor inhoud 2">
            <a:extLst>
              <a:ext uri="{FF2B5EF4-FFF2-40B4-BE49-F238E27FC236}">
                <a16:creationId xmlns:a16="http://schemas.microsoft.com/office/drawing/2014/main" id="{8452DD38-1C74-49A0-A03F-10456AB31483}"/>
              </a:ext>
            </a:extLst>
          </p:cNvPr>
          <p:cNvSpPr>
            <a:spLocks noGrp="1"/>
          </p:cNvSpPr>
          <p:nvPr>
            <p:ph idx="1"/>
          </p:nvPr>
        </p:nvSpPr>
        <p:spPr/>
        <p:txBody>
          <a:bodyPr/>
          <a:lstStyle/>
          <a:p>
            <a:r>
              <a:rPr lang="nl-NL" dirty="0"/>
              <a:t>Macro-economische theorie: Centralisatie of decentralisatie? Kan het hoger loon doorbelast worden op </a:t>
            </a:r>
            <a:r>
              <a:rPr lang="nl-NL" dirty="0" err="1"/>
              <a:t>g&amp;d-markt</a:t>
            </a:r>
            <a:r>
              <a:rPr lang="nl-NL" dirty="0"/>
              <a:t>? </a:t>
            </a:r>
            <a:r>
              <a:rPr lang="nl-NL" dirty="0" err="1"/>
              <a:t>Bedrijfstak-niveau</a:t>
            </a:r>
            <a:r>
              <a:rPr lang="nl-NL" dirty="0"/>
              <a:t> zorgt voor innovatie en voorkomt hold-up problemen.</a:t>
            </a:r>
          </a:p>
          <a:p>
            <a:r>
              <a:rPr lang="nl-NL" dirty="0"/>
              <a:t>Nieuwe Institutionele Economie: cao’s en arbeidsvoorwaardenoverleg bestrijden informatietekorten en transactiekosten. Grote machtige ondernemingen hebben een </a:t>
            </a:r>
            <a:r>
              <a:rPr lang="nl-NL" dirty="0" err="1"/>
              <a:t>ondernemingscao</a:t>
            </a:r>
            <a:r>
              <a:rPr lang="nl-NL" dirty="0"/>
              <a:t> met hogere lonen.</a:t>
            </a:r>
          </a:p>
          <a:p>
            <a:endParaRPr lang="nl-NL" dirty="0"/>
          </a:p>
        </p:txBody>
      </p:sp>
      <p:sp>
        <p:nvSpPr>
          <p:cNvPr id="4" name="Tijdelijke aanduiding voor inhoud 3">
            <a:extLst>
              <a:ext uri="{FF2B5EF4-FFF2-40B4-BE49-F238E27FC236}">
                <a16:creationId xmlns:a16="http://schemas.microsoft.com/office/drawing/2014/main" id="{4BD641CF-2F4E-4DED-A649-09F5FBFA80BA}"/>
              </a:ext>
            </a:extLst>
          </p:cNvPr>
          <p:cNvSpPr>
            <a:spLocks noGrp="1"/>
          </p:cNvSpPr>
          <p:nvPr>
            <p:ph idx="10"/>
          </p:nvPr>
        </p:nvSpPr>
        <p:spPr/>
        <p:txBody>
          <a:bodyPr/>
          <a:lstStyle/>
          <a:p>
            <a:endParaRPr lang="nl-NL"/>
          </a:p>
        </p:txBody>
      </p:sp>
    </p:spTree>
    <p:extLst>
      <p:ext uri="{BB962C8B-B14F-4D97-AF65-F5344CB8AC3E}">
        <p14:creationId xmlns:p14="http://schemas.microsoft.com/office/powerpoint/2010/main" val="2531460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3F9FDD-1631-4658-88AA-672CBC72A1AA}"/>
              </a:ext>
            </a:extLst>
          </p:cNvPr>
          <p:cNvSpPr>
            <a:spLocks noGrp="1"/>
          </p:cNvSpPr>
          <p:nvPr>
            <p:ph type="title"/>
          </p:nvPr>
        </p:nvSpPr>
        <p:spPr>
          <a:xfrm>
            <a:off x="0" y="285153"/>
            <a:ext cx="4626354" cy="397032"/>
          </a:xfrm>
        </p:spPr>
        <p:txBody>
          <a:bodyPr/>
          <a:lstStyle/>
          <a:p>
            <a:r>
              <a:rPr lang="nl-NL" dirty="0"/>
              <a:t>Waarom een cao en avv (2)?</a:t>
            </a:r>
          </a:p>
        </p:txBody>
      </p:sp>
      <p:sp>
        <p:nvSpPr>
          <p:cNvPr id="3" name="Tijdelijke aanduiding voor inhoud 2">
            <a:extLst>
              <a:ext uri="{FF2B5EF4-FFF2-40B4-BE49-F238E27FC236}">
                <a16:creationId xmlns:a16="http://schemas.microsoft.com/office/drawing/2014/main" id="{7DDDB13D-4524-4086-9F7E-AA546988E610}"/>
              </a:ext>
            </a:extLst>
          </p:cNvPr>
          <p:cNvSpPr>
            <a:spLocks noGrp="1"/>
          </p:cNvSpPr>
          <p:nvPr>
            <p:ph idx="1"/>
          </p:nvPr>
        </p:nvSpPr>
        <p:spPr/>
        <p:txBody>
          <a:bodyPr/>
          <a:lstStyle/>
          <a:p>
            <a:pPr marL="0" indent="0">
              <a:lnSpc>
                <a:spcPct val="120000"/>
              </a:lnSpc>
              <a:buNone/>
            </a:pPr>
            <a:r>
              <a:rPr lang="nl-NL" altLang="nl-NL" sz="2000" dirty="0"/>
              <a:t>Staatsrechtelijke invalshoek</a:t>
            </a:r>
          </a:p>
          <a:p>
            <a:pPr>
              <a:lnSpc>
                <a:spcPct val="120000"/>
              </a:lnSpc>
            </a:pPr>
            <a:endParaRPr lang="nl-NL" altLang="nl-NL" sz="2000" dirty="0"/>
          </a:p>
          <a:p>
            <a:pPr>
              <a:lnSpc>
                <a:spcPct val="120000"/>
              </a:lnSpc>
            </a:pPr>
            <a:r>
              <a:rPr lang="nl-NL" altLang="nl-NL" sz="2000" dirty="0"/>
              <a:t>Flexibiliteit van regulering per bedrijfstak</a:t>
            </a:r>
          </a:p>
          <a:p>
            <a:pPr>
              <a:lnSpc>
                <a:spcPct val="120000"/>
              </a:lnSpc>
            </a:pPr>
            <a:r>
              <a:rPr lang="nl-NL" altLang="nl-NL" sz="2000" dirty="0"/>
              <a:t>Verhoogd draagvlak door eigen rol sociale partners</a:t>
            </a:r>
          </a:p>
          <a:p>
            <a:pPr>
              <a:lnSpc>
                <a:spcPct val="120000"/>
              </a:lnSpc>
            </a:pPr>
            <a:r>
              <a:rPr lang="nl-NL" altLang="nl-NL" sz="2000" dirty="0"/>
              <a:t>Mogelijkheid om van wet af te wijken en incorporatie</a:t>
            </a:r>
          </a:p>
          <a:p>
            <a:pPr>
              <a:lnSpc>
                <a:spcPct val="120000"/>
              </a:lnSpc>
            </a:pPr>
            <a:r>
              <a:rPr lang="nl-NL" altLang="nl-NL" sz="2000" dirty="0"/>
              <a:t>AVV als daad van gedelegeerde wetgeving</a:t>
            </a:r>
          </a:p>
          <a:p>
            <a:pPr marL="0" indent="0">
              <a:buNone/>
            </a:pPr>
            <a:endParaRPr lang="nl-NL" dirty="0"/>
          </a:p>
        </p:txBody>
      </p:sp>
      <p:pic>
        <p:nvPicPr>
          <p:cNvPr id="5" name="Tijdelijke aanduiding voor inhoud 4"/>
          <p:cNvPicPr>
            <a:picLocks noGrp="1" noChangeAspect="1"/>
          </p:cNvPicPr>
          <p:nvPr>
            <p:ph idx="10"/>
          </p:nvPr>
        </p:nvPicPr>
        <p:blipFill>
          <a:blip r:embed="rId3">
            <a:extLst>
              <a:ext uri="{28A0092B-C50C-407E-A947-70E740481C1C}">
                <a14:useLocalDpi xmlns:a14="http://schemas.microsoft.com/office/drawing/2010/main" val="0"/>
              </a:ext>
            </a:extLst>
          </a:blip>
          <a:stretch>
            <a:fillRect/>
          </a:stretch>
        </p:blipFill>
        <p:spPr>
          <a:xfrm>
            <a:off x="8980488" y="2022268"/>
            <a:ext cx="2860675" cy="3581813"/>
          </a:xfrm>
        </p:spPr>
      </p:pic>
    </p:spTree>
    <p:extLst>
      <p:ext uri="{BB962C8B-B14F-4D97-AF65-F5344CB8AC3E}">
        <p14:creationId xmlns:p14="http://schemas.microsoft.com/office/powerpoint/2010/main" val="983622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85153"/>
            <a:ext cx="7562286" cy="397032"/>
          </a:xfrm>
        </p:spPr>
        <p:txBody>
          <a:bodyPr/>
          <a:lstStyle/>
          <a:p>
            <a:r>
              <a:rPr lang="nl-NL" dirty="0"/>
              <a:t>Grondrechten als grondslagen van het cao-stelsel</a:t>
            </a:r>
          </a:p>
        </p:txBody>
      </p:sp>
      <p:sp>
        <p:nvSpPr>
          <p:cNvPr id="3" name="Tijdelijke aanduiding voor inhoud 2"/>
          <p:cNvSpPr>
            <a:spLocks noGrp="1"/>
          </p:cNvSpPr>
          <p:nvPr>
            <p:ph idx="1"/>
          </p:nvPr>
        </p:nvSpPr>
        <p:spPr/>
        <p:txBody>
          <a:bodyPr/>
          <a:lstStyle/>
          <a:p>
            <a:r>
              <a:rPr lang="nl-NL" dirty="0"/>
              <a:t>Vrijheid van (vak)vereniging</a:t>
            </a:r>
          </a:p>
          <a:p>
            <a:r>
              <a:rPr lang="nl-NL" dirty="0"/>
              <a:t>Vrijheid van collectief onderhandelen</a:t>
            </a:r>
          </a:p>
          <a:p>
            <a:r>
              <a:rPr lang="nl-NL" dirty="0"/>
              <a:t>Stakingsrecht</a:t>
            </a:r>
          </a:p>
          <a:p>
            <a:endParaRPr lang="nl-NL" dirty="0"/>
          </a:p>
          <a:p>
            <a:r>
              <a:rPr lang="nl-NL" dirty="0"/>
              <a:t>O.a. UVRM art. 20 en 23, ILO verdragen 87 en 89, ESH art. 5 en 6, EVRM art. 11, Handvest EU art. 12 en 28</a:t>
            </a:r>
          </a:p>
          <a:p>
            <a:endParaRPr lang="nl-NL" dirty="0"/>
          </a:p>
          <a:p>
            <a:r>
              <a:rPr lang="nl-NL" dirty="0"/>
              <a:t>Reikwijdte grondrechten niet beperkt tot nationale of Europese werknemersbegrip </a:t>
            </a:r>
          </a:p>
        </p:txBody>
      </p:sp>
      <p:pic>
        <p:nvPicPr>
          <p:cNvPr id="5" name="Tijdelijke aanduiding voor inhoud 4"/>
          <p:cNvPicPr>
            <a:picLocks noGrp="1" noChangeAspect="1"/>
          </p:cNvPicPr>
          <p:nvPr>
            <p:ph idx="10"/>
          </p:nvPr>
        </p:nvPicPr>
        <p:blipFill>
          <a:blip r:embed="rId3">
            <a:extLst>
              <a:ext uri="{28A0092B-C50C-407E-A947-70E740481C1C}">
                <a14:useLocalDpi xmlns:a14="http://schemas.microsoft.com/office/drawing/2010/main" val="0"/>
              </a:ext>
            </a:extLst>
          </a:blip>
          <a:stretch>
            <a:fillRect/>
          </a:stretch>
        </p:blipFill>
        <p:spPr>
          <a:xfrm>
            <a:off x="9014439" y="1672470"/>
            <a:ext cx="2927426" cy="3709950"/>
          </a:xfrm>
        </p:spPr>
      </p:pic>
    </p:spTree>
    <p:extLst>
      <p:ext uri="{BB962C8B-B14F-4D97-AF65-F5344CB8AC3E}">
        <p14:creationId xmlns:p14="http://schemas.microsoft.com/office/powerpoint/2010/main" val="3078263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E8BB4-791F-473E-928D-8DE44B6E3AA1}"/>
              </a:ext>
            </a:extLst>
          </p:cNvPr>
          <p:cNvSpPr>
            <a:spLocks noGrp="1"/>
          </p:cNvSpPr>
          <p:nvPr>
            <p:ph type="title"/>
          </p:nvPr>
        </p:nvSpPr>
        <p:spPr>
          <a:xfrm>
            <a:off x="0" y="285153"/>
            <a:ext cx="5720436" cy="397032"/>
          </a:xfrm>
        </p:spPr>
        <p:txBody>
          <a:bodyPr/>
          <a:lstStyle/>
          <a:p>
            <a:r>
              <a:rPr lang="nl-NL" dirty="0"/>
              <a:t>De cao als bijzondere overeenkomst</a:t>
            </a:r>
          </a:p>
        </p:txBody>
      </p:sp>
      <p:sp>
        <p:nvSpPr>
          <p:cNvPr id="3" name="Tijdelijke aanduiding voor inhoud 2">
            <a:extLst>
              <a:ext uri="{FF2B5EF4-FFF2-40B4-BE49-F238E27FC236}">
                <a16:creationId xmlns:a16="http://schemas.microsoft.com/office/drawing/2014/main" id="{1BE74CE0-9AAD-41FE-B1BD-DC365BAEA462}"/>
              </a:ext>
            </a:extLst>
          </p:cNvPr>
          <p:cNvSpPr>
            <a:spLocks noGrp="1"/>
          </p:cNvSpPr>
          <p:nvPr>
            <p:ph idx="1"/>
          </p:nvPr>
        </p:nvSpPr>
        <p:spPr/>
        <p:txBody>
          <a:bodyPr/>
          <a:lstStyle/>
          <a:p>
            <a:r>
              <a:rPr lang="nl-NL" dirty="0"/>
              <a:t>Uitgangspunt = contractsvrijheid</a:t>
            </a:r>
          </a:p>
          <a:p>
            <a:pPr lvl="1"/>
            <a:r>
              <a:rPr lang="nl-NL" dirty="0"/>
              <a:t>De werkgever beslist:</a:t>
            </a:r>
          </a:p>
          <a:p>
            <a:pPr lvl="2"/>
            <a:r>
              <a:rPr lang="nl-NL" dirty="0"/>
              <a:t>in principe of hij een cao afsluit/lid wordt van een werkgeversvereniging die voor hem afsluit en</a:t>
            </a:r>
          </a:p>
          <a:p>
            <a:pPr lvl="2"/>
            <a:r>
              <a:rPr lang="nl-NL" dirty="0"/>
              <a:t>met wie hij een cao afsluit en</a:t>
            </a:r>
          </a:p>
          <a:p>
            <a:pPr lvl="2"/>
            <a:r>
              <a:rPr lang="nl-NL" dirty="0"/>
              <a:t>waarover hij onderhandelt</a:t>
            </a:r>
          </a:p>
          <a:p>
            <a:r>
              <a:rPr lang="nl-NL" dirty="0"/>
              <a:t>De vakbond dwingt (toegang tot) onderhandelingen over een cao af bij een werkgever of een werkgeversvereniging d.m.v. collectieve acties</a:t>
            </a:r>
          </a:p>
          <a:p>
            <a:r>
              <a:rPr lang="nl-NL" dirty="0"/>
              <a:t>De wetten verbinden hieraan gevolgen met doorwerking en binding van zelfs derden!</a:t>
            </a:r>
          </a:p>
          <a:p>
            <a:endParaRPr lang="nl-NL" dirty="0"/>
          </a:p>
        </p:txBody>
      </p:sp>
      <p:pic>
        <p:nvPicPr>
          <p:cNvPr id="5" name="Tijdelijke aanduiding voor inhoud 4">
            <a:extLst>
              <a:ext uri="{FF2B5EF4-FFF2-40B4-BE49-F238E27FC236}">
                <a16:creationId xmlns:a16="http://schemas.microsoft.com/office/drawing/2014/main" id="{5627964D-EEE1-4071-B729-4FAEC12EB02E}"/>
              </a:ext>
            </a:extLst>
          </p:cNvPr>
          <p:cNvPicPr>
            <a:picLocks noGrp="1" noChangeAspect="1"/>
          </p:cNvPicPr>
          <p:nvPr>
            <p:ph idx="10"/>
          </p:nvPr>
        </p:nvPicPr>
        <p:blipFill>
          <a:blip r:embed="rId3"/>
          <a:stretch>
            <a:fillRect/>
          </a:stretch>
        </p:blipFill>
        <p:spPr>
          <a:xfrm>
            <a:off x="7248525" y="2785546"/>
            <a:ext cx="4523731" cy="3010337"/>
          </a:xfrm>
          <a:prstGeom prst="rect">
            <a:avLst/>
          </a:prstGeom>
        </p:spPr>
      </p:pic>
    </p:spTree>
    <p:extLst>
      <p:ext uri="{BB962C8B-B14F-4D97-AF65-F5344CB8AC3E}">
        <p14:creationId xmlns:p14="http://schemas.microsoft.com/office/powerpoint/2010/main" val="3839403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EF12E-F024-49DB-986B-85D6B131B776}"/>
              </a:ext>
            </a:extLst>
          </p:cNvPr>
          <p:cNvSpPr>
            <a:spLocks noGrp="1"/>
          </p:cNvSpPr>
          <p:nvPr>
            <p:ph type="title"/>
          </p:nvPr>
        </p:nvSpPr>
        <p:spPr>
          <a:xfrm>
            <a:off x="0" y="285153"/>
            <a:ext cx="2674731" cy="397032"/>
          </a:xfrm>
        </p:spPr>
        <p:txBody>
          <a:bodyPr/>
          <a:lstStyle/>
          <a:p>
            <a:r>
              <a:rPr lang="nl-NL" dirty="0"/>
              <a:t>Hoe een cao?</a:t>
            </a:r>
          </a:p>
        </p:txBody>
      </p:sp>
      <p:sp>
        <p:nvSpPr>
          <p:cNvPr id="3" name="Tijdelijke aanduiding voor inhoud 2">
            <a:extLst>
              <a:ext uri="{FF2B5EF4-FFF2-40B4-BE49-F238E27FC236}">
                <a16:creationId xmlns:a16="http://schemas.microsoft.com/office/drawing/2014/main" id="{8A1A8621-12E2-4139-A066-F5B8002BB606}"/>
              </a:ext>
            </a:extLst>
          </p:cNvPr>
          <p:cNvSpPr>
            <a:spLocks noGrp="1"/>
          </p:cNvSpPr>
          <p:nvPr>
            <p:ph idx="1"/>
          </p:nvPr>
        </p:nvSpPr>
        <p:spPr/>
        <p:txBody>
          <a:bodyPr lIns="91440" tIns="45720" rIns="91440" bIns="45720" anchor="t"/>
          <a:lstStyle/>
          <a:p>
            <a:r>
              <a:rPr lang="nl-NL" dirty="0"/>
              <a:t>Werkgeversorganisatie sluit bedrijfstak-cao</a:t>
            </a:r>
          </a:p>
          <a:p>
            <a:r>
              <a:rPr lang="nl-NL" dirty="0"/>
              <a:t>De cao als ledencontract met mandaat van leden voor cao-delegatie:</a:t>
            </a:r>
          </a:p>
          <a:p>
            <a:pPr lvl="1"/>
            <a:r>
              <a:rPr lang="nl-NL" sz="2400" dirty="0"/>
              <a:t>(Onvoorwaardelijk) principeakkoord of</a:t>
            </a:r>
          </a:p>
          <a:p>
            <a:pPr lvl="1"/>
            <a:r>
              <a:rPr lang="nl-NL" sz="2400" dirty="0"/>
              <a:t>Onderhandelingsresultaat</a:t>
            </a:r>
          </a:p>
          <a:p>
            <a:pPr lvl="1"/>
            <a:r>
              <a:rPr lang="nl-NL" sz="2400" dirty="0"/>
              <a:t>Voorleggen achterban</a:t>
            </a:r>
          </a:p>
          <a:p>
            <a:pPr lvl="1"/>
            <a:r>
              <a:rPr lang="nl-NL" sz="2400" dirty="0"/>
              <a:t>Akkoord en tekenen: KVO</a:t>
            </a:r>
          </a:p>
          <a:p>
            <a:r>
              <a:rPr lang="nl-NL" sz="2400" dirty="0"/>
              <a:t>Vredesplicht in cao</a:t>
            </a:r>
          </a:p>
          <a:p>
            <a:r>
              <a:rPr lang="nl-NL" sz="2400" dirty="0">
                <a:latin typeface="Arial"/>
                <a:cs typeface="Arial"/>
              </a:rPr>
              <a:t>Verzoek tot AVV = uitbreiding werkingssfeer naar niet aan de cao gebonden werkgevers en werknemers wanneer al belangrijke meerderheid gebonden was</a:t>
            </a:r>
          </a:p>
          <a:p>
            <a:endParaRPr lang="nl-NL" dirty="0"/>
          </a:p>
        </p:txBody>
      </p:sp>
      <p:pic>
        <p:nvPicPr>
          <p:cNvPr id="1028" name="Picture 4" descr="Waar lopen CAO onderhandelingen spaak? - Onafhankelijke Defensiebond">
            <a:extLst>
              <a:ext uri="{FF2B5EF4-FFF2-40B4-BE49-F238E27FC236}">
                <a16:creationId xmlns:a16="http://schemas.microsoft.com/office/drawing/2014/main" id="{206D69DE-C951-42A6-BD40-C641318F32AC}"/>
              </a:ext>
            </a:extLst>
          </p:cNvPr>
          <p:cNvPicPr>
            <a:picLocks noGrp="1" noChangeAspect="1" noChangeArrowheads="1"/>
          </p:cNvPicPr>
          <p:nvPr>
            <p:ph idx="10"/>
          </p:nvPr>
        </p:nvPicPr>
        <p:blipFill>
          <a:blip r:embed="rId3">
            <a:extLst>
              <a:ext uri="{28A0092B-C50C-407E-A947-70E740481C1C}">
                <a14:useLocalDpi xmlns:a14="http://schemas.microsoft.com/office/drawing/2010/main" val="0"/>
              </a:ext>
            </a:extLst>
          </a:blip>
          <a:srcRect/>
          <a:stretch>
            <a:fillRect/>
          </a:stretch>
        </p:blipFill>
        <p:spPr bwMode="auto">
          <a:xfrm>
            <a:off x="7940233" y="2311947"/>
            <a:ext cx="3842192" cy="233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78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4A38B-F7F4-4474-BD73-28F02370F7AE}"/>
              </a:ext>
            </a:extLst>
          </p:cNvPr>
          <p:cNvSpPr>
            <a:spLocks noGrp="1"/>
          </p:cNvSpPr>
          <p:nvPr>
            <p:ph type="title"/>
          </p:nvPr>
        </p:nvSpPr>
        <p:spPr>
          <a:xfrm>
            <a:off x="0" y="285153"/>
            <a:ext cx="3617297" cy="397032"/>
          </a:xfrm>
        </p:spPr>
        <p:txBody>
          <a:bodyPr/>
          <a:lstStyle/>
          <a:p>
            <a:r>
              <a:rPr lang="nl-NL" dirty="0"/>
              <a:t>Cao en mededinging</a:t>
            </a:r>
          </a:p>
        </p:txBody>
      </p:sp>
      <p:sp>
        <p:nvSpPr>
          <p:cNvPr id="3" name="Tijdelijke aanduiding voor inhoud 2">
            <a:extLst>
              <a:ext uri="{FF2B5EF4-FFF2-40B4-BE49-F238E27FC236}">
                <a16:creationId xmlns:a16="http://schemas.microsoft.com/office/drawing/2014/main" id="{60125127-76A8-4803-B199-A2618621B572}"/>
              </a:ext>
            </a:extLst>
          </p:cNvPr>
          <p:cNvSpPr>
            <a:spLocks noGrp="1"/>
          </p:cNvSpPr>
          <p:nvPr>
            <p:ph idx="1"/>
          </p:nvPr>
        </p:nvSpPr>
        <p:spPr/>
        <p:txBody>
          <a:bodyPr/>
          <a:lstStyle/>
          <a:p>
            <a:r>
              <a:rPr lang="nl-NL" dirty="0"/>
              <a:t>Werkgevers moeten net als werknemers een mandaat aan de werkgeversvereniging kunnen vaststellen</a:t>
            </a:r>
          </a:p>
          <a:p>
            <a:r>
              <a:rPr lang="nl-NL" dirty="0"/>
              <a:t>Dreiging van een verbod of een beperking heeft effect op de mogelijkheid van afsluiten en op de onderhandelingen</a:t>
            </a:r>
          </a:p>
          <a:p>
            <a:r>
              <a:rPr lang="nl-NL" dirty="0"/>
              <a:t>Een onderzoek doen en intrekken zodra er een cao is met het verwijzen naar mogelijk hogere lonen werkt beperkend in de onderhandelingen</a:t>
            </a:r>
          </a:p>
          <a:p>
            <a:r>
              <a:rPr lang="nl-NL" dirty="0"/>
              <a:t>Contractsvrijheid is het stakingsrecht van de werkgever</a:t>
            </a:r>
          </a:p>
        </p:txBody>
      </p:sp>
      <p:sp>
        <p:nvSpPr>
          <p:cNvPr id="6" name="Tijdelijke aanduiding voor inhoud 5">
            <a:extLst>
              <a:ext uri="{FF2B5EF4-FFF2-40B4-BE49-F238E27FC236}">
                <a16:creationId xmlns:a16="http://schemas.microsoft.com/office/drawing/2014/main" id="{03368DDC-F89A-4BA3-A47A-F9F5BBBEFD6C}"/>
              </a:ext>
            </a:extLst>
          </p:cNvPr>
          <p:cNvSpPr>
            <a:spLocks noGrp="1"/>
          </p:cNvSpPr>
          <p:nvPr>
            <p:ph idx="10"/>
          </p:nvPr>
        </p:nvSpPr>
        <p:spPr/>
        <p:txBody>
          <a:bodyPr/>
          <a:lstStyle/>
          <a:p>
            <a:r>
              <a:rPr lang="nl-NL" dirty="0"/>
              <a:t>Cao als loonkartel?</a:t>
            </a:r>
          </a:p>
        </p:txBody>
      </p:sp>
    </p:spTree>
    <p:extLst>
      <p:ext uri="{BB962C8B-B14F-4D97-AF65-F5344CB8AC3E}">
        <p14:creationId xmlns:p14="http://schemas.microsoft.com/office/powerpoint/2010/main" val="1831629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85153"/>
            <a:ext cx="7966243" cy="397032"/>
          </a:xfrm>
        </p:spPr>
        <p:txBody>
          <a:bodyPr/>
          <a:lstStyle/>
          <a:p>
            <a:r>
              <a:rPr lang="nl-NL" dirty="0"/>
              <a:t>Standaard cao-afspraken in een krappe arbeidsmarkt</a:t>
            </a:r>
          </a:p>
        </p:txBody>
      </p:sp>
      <p:sp>
        <p:nvSpPr>
          <p:cNvPr id="6" name="Tijdelijke aanduiding voor inhoud 2">
            <a:extLst>
              <a:ext uri="{FF2B5EF4-FFF2-40B4-BE49-F238E27FC236}">
                <a16:creationId xmlns:a16="http://schemas.microsoft.com/office/drawing/2014/main" id="{DDA6E570-A960-4D87-8977-A94FC30BB6E0}"/>
              </a:ext>
            </a:extLst>
          </p:cNvPr>
          <p:cNvSpPr txBox="1">
            <a:spLocks/>
          </p:cNvSpPr>
          <p:nvPr/>
        </p:nvSpPr>
        <p:spPr>
          <a:xfrm>
            <a:off x="419744" y="1304924"/>
            <a:ext cx="6828781" cy="5017135"/>
          </a:xfrm>
          <a:prstGeom prst="rect">
            <a:avLst/>
          </a:prstGeom>
        </p:spPr>
        <p:txBody>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22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SzPct val="90000"/>
              <a:buFont typeface="Wingdings" pitchFamily="2" charset="2"/>
              <a:buChar char="§"/>
              <a:defRPr sz="22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sp>
        <p:nvSpPr>
          <p:cNvPr id="7" name="Tijdelijke aanduiding voor inhoud 2">
            <a:extLst>
              <a:ext uri="{FF2B5EF4-FFF2-40B4-BE49-F238E27FC236}">
                <a16:creationId xmlns:a16="http://schemas.microsoft.com/office/drawing/2014/main" id="{DDA6E570-A960-4D87-8977-A94FC30BB6E0}"/>
              </a:ext>
            </a:extLst>
          </p:cNvPr>
          <p:cNvSpPr txBox="1">
            <a:spLocks/>
          </p:cNvSpPr>
          <p:nvPr/>
        </p:nvSpPr>
        <p:spPr>
          <a:xfrm>
            <a:off x="572144" y="1457324"/>
            <a:ext cx="6828781" cy="5017135"/>
          </a:xfrm>
          <a:prstGeom prst="rect">
            <a:avLst/>
          </a:prstGeom>
        </p:spPr>
        <p:txBody>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22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SzPct val="90000"/>
              <a:buFont typeface="Wingdings" pitchFamily="2" charset="2"/>
              <a:buChar char="§"/>
              <a:defRPr sz="22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Standaard-cao = geen afwijking naar boven of naar beneden in arbeidsvoorwaarden</a:t>
            </a:r>
          </a:p>
          <a:p>
            <a:r>
              <a:rPr lang="nl-NL" dirty="0"/>
              <a:t>Noodzakelijk om:</a:t>
            </a:r>
          </a:p>
          <a:p>
            <a:pPr lvl="1"/>
            <a:r>
              <a:rPr lang="nl-NL" dirty="0"/>
              <a:t>concurrentie om arbeid tegen te gaan en/of</a:t>
            </a:r>
          </a:p>
          <a:p>
            <a:pPr lvl="1"/>
            <a:r>
              <a:rPr lang="nl-NL" dirty="0"/>
              <a:t>inflatie tegen te gaan en/of</a:t>
            </a:r>
          </a:p>
          <a:p>
            <a:pPr lvl="1"/>
            <a:r>
              <a:rPr lang="nl-NL" dirty="0"/>
              <a:t>goede doelen zoals Energietransitie te ondersteunen?</a:t>
            </a:r>
          </a:p>
          <a:p>
            <a:r>
              <a:rPr lang="nl-NL" dirty="0"/>
              <a:t>Geen cao zonder mandaat en afstemming</a:t>
            </a:r>
          </a:p>
          <a:p>
            <a:endParaRPr lang="nl-NL" dirty="0"/>
          </a:p>
          <a:p>
            <a:endParaRPr lang="nl-NL" dirty="0"/>
          </a:p>
        </p:txBody>
      </p:sp>
      <p:pic>
        <p:nvPicPr>
          <p:cNvPr id="9" name="Tijdelijke aanduiding voor inhoud 4">
            <a:extLst>
              <a:ext uri="{FF2B5EF4-FFF2-40B4-BE49-F238E27FC236}">
                <a16:creationId xmlns:a16="http://schemas.microsoft.com/office/drawing/2014/main" id="{55679557-5426-40FF-A998-083F00958DF7}"/>
              </a:ext>
            </a:extLst>
          </p:cNvPr>
          <p:cNvPicPr>
            <a:picLocks noGrp="1" noChangeAspect="1"/>
          </p:cNvPicPr>
          <p:nvPr>
            <p:ph idx="10"/>
          </p:nvPr>
        </p:nvPicPr>
        <p:blipFill>
          <a:blip r:embed="rId3">
            <a:extLst>
              <a:ext uri="{28A0092B-C50C-407E-A947-70E740481C1C}">
                <a14:useLocalDpi xmlns:a14="http://schemas.microsoft.com/office/drawing/2010/main" val="0"/>
              </a:ext>
            </a:extLst>
          </a:blip>
          <a:stretch>
            <a:fillRect/>
          </a:stretch>
        </p:blipFill>
        <p:spPr>
          <a:xfrm>
            <a:off x="7966243" y="2611785"/>
            <a:ext cx="3627753" cy="3378344"/>
          </a:xfrm>
        </p:spPr>
      </p:pic>
    </p:spTree>
    <p:extLst>
      <p:ext uri="{BB962C8B-B14F-4D97-AF65-F5344CB8AC3E}">
        <p14:creationId xmlns:p14="http://schemas.microsoft.com/office/powerpoint/2010/main" val="2508913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8A1322-6645-4141-974B-8EA2444D8B9E}"/>
              </a:ext>
            </a:extLst>
          </p:cNvPr>
          <p:cNvSpPr>
            <a:spLocks noGrp="1"/>
          </p:cNvSpPr>
          <p:nvPr>
            <p:ph type="title"/>
          </p:nvPr>
        </p:nvSpPr>
        <p:spPr>
          <a:xfrm>
            <a:off x="0" y="285153"/>
            <a:ext cx="2596183" cy="397032"/>
          </a:xfrm>
        </p:spPr>
        <p:txBody>
          <a:bodyPr/>
          <a:lstStyle/>
          <a:p>
            <a:r>
              <a:rPr lang="nl-NL" dirty="0"/>
              <a:t>Cao-exceptie</a:t>
            </a:r>
          </a:p>
        </p:txBody>
      </p:sp>
      <p:sp>
        <p:nvSpPr>
          <p:cNvPr id="3" name="Tijdelijke aanduiding voor inhoud 2">
            <a:extLst>
              <a:ext uri="{FF2B5EF4-FFF2-40B4-BE49-F238E27FC236}">
                <a16:creationId xmlns:a16="http://schemas.microsoft.com/office/drawing/2014/main" id="{DDA6E570-A960-4D87-8977-A94FC30BB6E0}"/>
              </a:ext>
            </a:extLst>
          </p:cNvPr>
          <p:cNvSpPr>
            <a:spLocks noGrp="1"/>
          </p:cNvSpPr>
          <p:nvPr>
            <p:ph idx="1"/>
          </p:nvPr>
        </p:nvSpPr>
        <p:spPr/>
        <p:txBody>
          <a:bodyPr/>
          <a:lstStyle/>
          <a:p>
            <a:pPr marL="0" indent="0">
              <a:buNone/>
            </a:pPr>
            <a:r>
              <a:rPr lang="nl-NL" dirty="0" err="1"/>
              <a:t>HvJ</a:t>
            </a:r>
            <a:r>
              <a:rPr lang="nl-NL" dirty="0"/>
              <a:t> EG Albany 1999</a:t>
            </a:r>
          </a:p>
          <a:p>
            <a:r>
              <a:rPr lang="nl-NL" dirty="0"/>
              <a:t>Nastreven van sociale doelstellingen EG mag niet gehinderd worden door het kartelverbod</a:t>
            </a:r>
          </a:p>
          <a:p>
            <a:r>
              <a:rPr lang="nl-NL" dirty="0"/>
              <a:t>Aard- en doelvereiste</a:t>
            </a:r>
          </a:p>
          <a:p>
            <a:pPr marL="0" indent="0">
              <a:buNone/>
            </a:pPr>
            <a:endParaRPr lang="nl-NL" dirty="0"/>
          </a:p>
          <a:p>
            <a:pPr marL="0" indent="0">
              <a:buNone/>
            </a:pPr>
            <a:r>
              <a:rPr lang="nl-NL" dirty="0"/>
              <a:t>HVJ EU FNV KIEM 2014</a:t>
            </a:r>
          </a:p>
          <a:p>
            <a:r>
              <a:rPr lang="nl-NL" dirty="0"/>
              <a:t>Uitzondering voor ‘schijnzelfstandigen’</a:t>
            </a:r>
          </a:p>
          <a:p>
            <a:pPr marL="0" indent="0">
              <a:buNone/>
            </a:pPr>
            <a:endParaRPr lang="nl-NL" dirty="0"/>
          </a:p>
          <a:p>
            <a:pPr marL="0" indent="0">
              <a:buNone/>
            </a:pPr>
            <a:r>
              <a:rPr lang="nl-NL" dirty="0"/>
              <a:t>Daarnaast enkele uitzonderingen op het kartelverbod in het verdrag, o.a.:</a:t>
            </a:r>
          </a:p>
          <a:p>
            <a:r>
              <a:rPr lang="nl-NL" dirty="0"/>
              <a:t>Bagatelbepaling</a:t>
            </a:r>
          </a:p>
          <a:p>
            <a:r>
              <a:rPr lang="nl-NL" dirty="0"/>
              <a:t>‘Objectieve voordelen’ voor de consument</a:t>
            </a:r>
          </a:p>
        </p:txBody>
      </p:sp>
      <p:sp>
        <p:nvSpPr>
          <p:cNvPr id="4" name="Tijdelijke aanduiding voor inhoud 3">
            <a:extLst>
              <a:ext uri="{FF2B5EF4-FFF2-40B4-BE49-F238E27FC236}">
                <a16:creationId xmlns:a16="http://schemas.microsoft.com/office/drawing/2014/main" id="{529354F5-1378-4834-B817-39AA8F5A6E17}"/>
              </a:ext>
            </a:extLst>
          </p:cNvPr>
          <p:cNvSpPr>
            <a:spLocks noGrp="1"/>
          </p:cNvSpPr>
          <p:nvPr>
            <p:ph idx="10"/>
          </p:nvPr>
        </p:nvSpPr>
        <p:spPr/>
        <p:txBody>
          <a:bodyPr/>
          <a:lstStyle/>
          <a:p>
            <a:endParaRPr lang="nl-NL"/>
          </a:p>
        </p:txBody>
      </p:sp>
    </p:spTree>
    <p:extLst>
      <p:ext uri="{BB962C8B-B14F-4D97-AF65-F5344CB8AC3E}">
        <p14:creationId xmlns:p14="http://schemas.microsoft.com/office/powerpoint/2010/main" val="3472710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85153"/>
            <a:ext cx="2725193" cy="397032"/>
          </a:xfrm>
        </p:spPr>
        <p:txBody>
          <a:bodyPr/>
          <a:lstStyle/>
          <a:p>
            <a:r>
              <a:rPr lang="nl-NL" dirty="0"/>
              <a:t>Leidraad ACM</a:t>
            </a:r>
          </a:p>
        </p:txBody>
      </p:sp>
      <p:sp>
        <p:nvSpPr>
          <p:cNvPr id="3" name="Tijdelijke aanduiding voor inhoud 2"/>
          <p:cNvSpPr>
            <a:spLocks noGrp="1"/>
          </p:cNvSpPr>
          <p:nvPr>
            <p:ph idx="1"/>
          </p:nvPr>
        </p:nvSpPr>
        <p:spPr/>
        <p:txBody>
          <a:bodyPr/>
          <a:lstStyle/>
          <a:p>
            <a:pPr marL="0" indent="0">
              <a:buNone/>
            </a:pPr>
            <a:r>
              <a:rPr lang="nl-NL" dirty="0"/>
              <a:t>Mogelijkheden om collectieve afspraken te maken tussen </a:t>
            </a:r>
            <a:r>
              <a:rPr lang="nl-NL" dirty="0" err="1"/>
              <a:t>zzp’ers</a:t>
            </a:r>
            <a:r>
              <a:rPr lang="nl-NL" dirty="0"/>
              <a:t> o.a. afhankelijk van:</a:t>
            </a:r>
          </a:p>
          <a:p>
            <a:pPr marL="0" indent="0">
              <a:buNone/>
            </a:pPr>
            <a:endParaRPr lang="nl-NL" dirty="0"/>
          </a:p>
          <a:p>
            <a:r>
              <a:rPr lang="nl-NL" dirty="0"/>
              <a:t>Zij-aan-zij / vergelijkbaar met werknemers</a:t>
            </a:r>
          </a:p>
          <a:p>
            <a:endParaRPr lang="nl-NL" dirty="0"/>
          </a:p>
          <a:p>
            <a:r>
              <a:rPr lang="nl-NL" dirty="0"/>
              <a:t>‘Objectief gerechtvaardigd niveau van sociale bescherming’</a:t>
            </a:r>
          </a:p>
          <a:p>
            <a:r>
              <a:rPr lang="nl-NL" dirty="0"/>
              <a:t>Voordelen voor de consument</a:t>
            </a:r>
          </a:p>
          <a:p>
            <a:r>
              <a:rPr lang="nl-NL" dirty="0"/>
              <a:t>Restconcurrentie</a:t>
            </a:r>
          </a:p>
          <a:p>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t> </a:t>
            </a:r>
          </a:p>
        </p:txBody>
      </p:sp>
      <p:sp>
        <p:nvSpPr>
          <p:cNvPr id="4" name="Tijdelijke aanduiding voor inhoud 3"/>
          <p:cNvSpPr>
            <a:spLocks noGrp="1"/>
          </p:cNvSpPr>
          <p:nvPr>
            <p:ph idx="10"/>
          </p:nvPr>
        </p:nvSpPr>
        <p:spPr/>
        <p:txBody>
          <a:bodyPr/>
          <a:lstStyle/>
          <a:p>
            <a:endParaRPr lang="nl-NL"/>
          </a:p>
        </p:txBody>
      </p:sp>
    </p:spTree>
    <p:extLst>
      <p:ext uri="{BB962C8B-B14F-4D97-AF65-F5344CB8AC3E}">
        <p14:creationId xmlns:p14="http://schemas.microsoft.com/office/powerpoint/2010/main" val="1849984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85153"/>
            <a:ext cx="4242468" cy="397032"/>
          </a:xfrm>
        </p:spPr>
        <p:txBody>
          <a:bodyPr/>
          <a:lstStyle/>
          <a:p>
            <a:r>
              <a:rPr lang="nl-NL" dirty="0"/>
              <a:t>Ontwerp richtsnoeren EU</a:t>
            </a:r>
          </a:p>
        </p:txBody>
      </p:sp>
      <p:sp>
        <p:nvSpPr>
          <p:cNvPr id="3" name="Tijdelijke aanduiding voor inhoud 2"/>
          <p:cNvSpPr>
            <a:spLocks noGrp="1"/>
          </p:cNvSpPr>
          <p:nvPr>
            <p:ph idx="1"/>
          </p:nvPr>
        </p:nvSpPr>
        <p:spPr/>
        <p:txBody>
          <a:bodyPr/>
          <a:lstStyle/>
          <a:p>
            <a:pPr marL="0" indent="0">
              <a:buNone/>
            </a:pPr>
            <a:r>
              <a:rPr lang="nl-NL" dirty="0"/>
              <a:t>Ruimte voor collectieve overeenkomsten tussen </a:t>
            </a:r>
            <a:r>
              <a:rPr lang="nl-NL" dirty="0" err="1"/>
              <a:t>zpp’ers</a:t>
            </a:r>
            <a:r>
              <a:rPr lang="nl-NL" dirty="0"/>
              <a:t>:</a:t>
            </a:r>
          </a:p>
          <a:p>
            <a:pPr marL="0" indent="0">
              <a:buNone/>
            </a:pPr>
            <a:endParaRPr lang="nl-NL" dirty="0"/>
          </a:p>
          <a:p>
            <a:pPr>
              <a:spcBef>
                <a:spcPts val="0"/>
              </a:spcBef>
            </a:pPr>
            <a:r>
              <a:rPr lang="nl-NL" dirty="0"/>
              <a:t>In een ongelijkwaardige onderhandelingspositie (opdrachtgever &gt; 2 miljoen € omzet of &gt;10 werknemers);</a:t>
            </a:r>
          </a:p>
          <a:p>
            <a:pPr marL="0" indent="0">
              <a:spcBef>
                <a:spcPts val="0"/>
              </a:spcBef>
              <a:buNone/>
            </a:pPr>
            <a:endParaRPr lang="nl-NL" dirty="0"/>
          </a:p>
          <a:p>
            <a:pPr>
              <a:spcBef>
                <a:spcPts val="0"/>
              </a:spcBef>
            </a:pPr>
            <a:r>
              <a:rPr lang="nl-NL" dirty="0"/>
              <a:t>Waarvoor uitzondering in nationale wetgeving;</a:t>
            </a:r>
          </a:p>
          <a:p>
            <a:pPr>
              <a:spcBef>
                <a:spcPts val="0"/>
              </a:spcBef>
            </a:pPr>
            <a:endParaRPr lang="nl-NL" dirty="0"/>
          </a:p>
          <a:p>
            <a:pPr>
              <a:spcBef>
                <a:spcPts val="0"/>
              </a:spcBef>
            </a:pPr>
            <a:r>
              <a:rPr lang="nl-NL" dirty="0"/>
              <a:t>In een positie gelijkwaardig aan werknemers (in lijn met </a:t>
            </a:r>
            <a:r>
              <a:rPr lang="nl-NL" i="1" dirty="0"/>
              <a:t>FNV KIEM</a:t>
            </a:r>
            <a:r>
              <a:rPr lang="nl-NL" dirty="0"/>
              <a:t>):</a:t>
            </a:r>
          </a:p>
          <a:p>
            <a:pPr>
              <a:spcBef>
                <a:spcPts val="0"/>
              </a:spcBef>
            </a:pPr>
            <a:endParaRPr lang="nl-NL" dirty="0"/>
          </a:p>
          <a:p>
            <a:pPr marL="457200" indent="-457200">
              <a:spcBef>
                <a:spcPts val="0"/>
              </a:spcBef>
              <a:buFont typeface="+mj-lt"/>
              <a:buAutoNum type="alphaLcParenR"/>
            </a:pPr>
            <a:r>
              <a:rPr lang="nl-NL" dirty="0"/>
              <a:t>Economische afhankelijkheid</a:t>
            </a:r>
          </a:p>
          <a:p>
            <a:pPr marL="457200" indent="-457200">
              <a:spcBef>
                <a:spcPts val="0"/>
              </a:spcBef>
              <a:buFont typeface="+mj-lt"/>
              <a:buAutoNum type="alphaLcParenR"/>
            </a:pPr>
            <a:r>
              <a:rPr lang="nl-NL" dirty="0"/>
              <a:t>Zij- </a:t>
            </a:r>
            <a:r>
              <a:rPr lang="nl-NL" dirty="0" err="1"/>
              <a:t>aan-zij</a:t>
            </a:r>
            <a:endParaRPr lang="nl-NL" dirty="0"/>
          </a:p>
          <a:p>
            <a:pPr marL="457200" indent="-457200">
              <a:spcBef>
                <a:spcPts val="0"/>
              </a:spcBef>
              <a:buFont typeface="+mj-lt"/>
              <a:buAutoNum type="alphaLcParenR"/>
            </a:pPr>
            <a:r>
              <a:rPr lang="nl-NL" dirty="0"/>
              <a:t>Via een digitaal platform</a:t>
            </a:r>
          </a:p>
          <a:p>
            <a:pPr marL="457200" indent="-457200">
              <a:spcBef>
                <a:spcPts val="0"/>
              </a:spcBef>
              <a:buFont typeface="+mj-lt"/>
              <a:buAutoNum type="alphaLcParenR"/>
            </a:pPr>
            <a:endParaRPr lang="nl-NL" dirty="0"/>
          </a:p>
          <a:p>
            <a:pPr marL="457200" indent="-457200">
              <a:buFont typeface="+mj-lt"/>
              <a:buAutoNum type="alphaLcParenR"/>
            </a:pPr>
            <a:endParaRPr lang="nl-NL" dirty="0"/>
          </a:p>
          <a:p>
            <a:endParaRPr lang="nl-NL" dirty="0"/>
          </a:p>
          <a:p>
            <a:endParaRPr lang="nl-NL" dirty="0"/>
          </a:p>
          <a:p>
            <a:endParaRPr lang="nl-NL" dirty="0"/>
          </a:p>
        </p:txBody>
      </p:sp>
      <p:sp>
        <p:nvSpPr>
          <p:cNvPr id="4" name="Tijdelijke aanduiding voor inhoud 3"/>
          <p:cNvSpPr>
            <a:spLocks noGrp="1"/>
          </p:cNvSpPr>
          <p:nvPr>
            <p:ph idx="10"/>
          </p:nvPr>
        </p:nvSpPr>
        <p:spPr/>
        <p:txBody>
          <a:bodyPr/>
          <a:lstStyle/>
          <a:p>
            <a:endParaRPr lang="nl-NL"/>
          </a:p>
        </p:txBody>
      </p:sp>
    </p:spTree>
    <p:extLst>
      <p:ext uri="{BB962C8B-B14F-4D97-AF65-F5344CB8AC3E}">
        <p14:creationId xmlns:p14="http://schemas.microsoft.com/office/powerpoint/2010/main" val="2364805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FC3B46-ED24-4894-816F-600055B13C0B}"/>
              </a:ext>
            </a:extLst>
          </p:cNvPr>
          <p:cNvSpPr>
            <a:spLocks noGrp="1"/>
          </p:cNvSpPr>
          <p:nvPr>
            <p:ph type="title"/>
          </p:nvPr>
        </p:nvSpPr>
        <p:spPr>
          <a:xfrm>
            <a:off x="0" y="285153"/>
            <a:ext cx="2187418" cy="397032"/>
          </a:xfrm>
        </p:spPr>
        <p:txBody>
          <a:bodyPr/>
          <a:lstStyle/>
          <a:p>
            <a:r>
              <a:rPr lang="nl-NL" dirty="0"/>
              <a:t>Stellingen</a:t>
            </a:r>
          </a:p>
        </p:txBody>
      </p:sp>
      <p:sp>
        <p:nvSpPr>
          <p:cNvPr id="3" name="Tijdelijke aanduiding voor inhoud 2">
            <a:extLst>
              <a:ext uri="{FF2B5EF4-FFF2-40B4-BE49-F238E27FC236}">
                <a16:creationId xmlns:a16="http://schemas.microsoft.com/office/drawing/2014/main" id="{FC390D66-6C9E-4F59-8DF8-41590DC3F7DF}"/>
              </a:ext>
            </a:extLst>
          </p:cNvPr>
          <p:cNvSpPr>
            <a:spLocks noGrp="1"/>
          </p:cNvSpPr>
          <p:nvPr>
            <p:ph idx="1"/>
          </p:nvPr>
        </p:nvSpPr>
        <p:spPr/>
        <p:txBody>
          <a:bodyPr/>
          <a:lstStyle/>
          <a:p>
            <a:r>
              <a:rPr lang="nl-NL" dirty="0"/>
              <a:t>Supermarkten: een werkgever (en een vakbond!) moet kunnen weglopen van de cao-tafel en het overleg kunnen coördineren zonder angst voor of suggestie van een verbod</a:t>
            </a:r>
          </a:p>
          <a:p>
            <a:r>
              <a:rPr lang="nl-NL" dirty="0"/>
              <a:t>Techniek Nederland: Als enkel “goede doelen” met een standaard-cao nagestreefd kunnen worden legt dit onnodige druk op de (voorbereidingen van) onderhandelingen</a:t>
            </a:r>
          </a:p>
          <a:p>
            <a:r>
              <a:rPr lang="nl-NL" dirty="0"/>
              <a:t>Zzp-dossier: het ondernemingsbegrip als tegenhanger van het werknemersbegrip kan de kwalificatiediscussie verder helpen, maar hierbij zou wel rekening moeten worden gehouden met grondrechten</a:t>
            </a:r>
          </a:p>
          <a:p>
            <a:endParaRPr lang="nl-NL" dirty="0"/>
          </a:p>
          <a:p>
            <a:endParaRPr lang="nl-NL" dirty="0"/>
          </a:p>
          <a:p>
            <a:endParaRPr lang="nl-NL" dirty="0"/>
          </a:p>
        </p:txBody>
      </p:sp>
      <p:pic>
        <p:nvPicPr>
          <p:cNvPr id="5" name="Tijdelijke aanduiding voor inhoud 4"/>
          <p:cNvPicPr>
            <a:picLocks noGrp="1" noChangeAspect="1"/>
          </p:cNvPicPr>
          <p:nvPr>
            <p:ph idx="10"/>
          </p:nvPr>
        </p:nvPicPr>
        <p:blipFill>
          <a:blip r:embed="rId3">
            <a:extLst>
              <a:ext uri="{28A0092B-C50C-407E-A947-70E740481C1C}">
                <a14:useLocalDpi xmlns:a14="http://schemas.microsoft.com/office/drawing/2010/main" val="0"/>
              </a:ext>
            </a:extLst>
          </a:blip>
          <a:stretch>
            <a:fillRect/>
          </a:stretch>
        </p:blipFill>
        <p:spPr>
          <a:xfrm>
            <a:off x="7640888" y="2807804"/>
            <a:ext cx="4099555" cy="2965968"/>
          </a:xfrm>
        </p:spPr>
      </p:pic>
    </p:spTree>
    <p:extLst>
      <p:ext uri="{BB962C8B-B14F-4D97-AF65-F5344CB8AC3E}">
        <p14:creationId xmlns:p14="http://schemas.microsoft.com/office/powerpoint/2010/main" val="2663742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EC94ED8-82FA-443F-98EA-BD721B7E8B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1624" y="1124744"/>
            <a:ext cx="5160287" cy="5155634"/>
          </a:xfrm>
          <a:prstGeom prst="rect">
            <a:avLst/>
          </a:prstGeom>
        </p:spPr>
      </p:pic>
    </p:spTree>
    <p:extLst>
      <p:ext uri="{BB962C8B-B14F-4D97-AF65-F5344CB8AC3E}">
        <p14:creationId xmlns:p14="http://schemas.microsoft.com/office/powerpoint/2010/main" val="2104718202"/>
      </p:ext>
    </p:extLst>
  </p:cSld>
  <p:clrMapOvr>
    <a:masterClrMapping/>
  </p:clrMapOvr>
</p:sld>
</file>

<file path=ppt/theme/theme1.xml><?xml version="1.0" encoding="utf-8"?>
<a:theme xmlns:a="http://schemas.openxmlformats.org/drawingml/2006/main" name="AWVN_basis_062018">
  <a:themeElements>
    <a:clrScheme name="AWVN_kleurthema">
      <a:dk1>
        <a:srgbClr val="2D338F"/>
      </a:dk1>
      <a:lt1>
        <a:srgbClr val="FFFFFF"/>
      </a:lt1>
      <a:dk2>
        <a:srgbClr val="0B0207"/>
      </a:dk2>
      <a:lt2>
        <a:srgbClr val="E7E6E6"/>
      </a:lt2>
      <a:accent1>
        <a:srgbClr val="E62538"/>
      </a:accent1>
      <a:accent2>
        <a:srgbClr val="ED7D31"/>
      </a:accent2>
      <a:accent3>
        <a:srgbClr val="A5A5A5"/>
      </a:accent3>
      <a:accent4>
        <a:srgbClr val="FFC000"/>
      </a:accent4>
      <a:accent5>
        <a:srgbClr val="009CDB"/>
      </a:accent5>
      <a:accent6>
        <a:srgbClr val="00ACA1"/>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Blanco16-9.potx" id="{B15721B0-7002-42F1-ACCA-C7C72F02D24D}" vid="{61675C8F-B4AE-4972-8CF0-47AAFC95840F}"/>
    </a:ext>
  </a:extLst>
</a:theme>
</file>

<file path=ppt/theme/theme2.xml><?xml version="1.0" encoding="utf-8"?>
<a:theme xmlns:a="http://schemas.openxmlformats.org/drawingml/2006/main" name="AWVN">
  <a:themeElements>
    <a:clrScheme name="AWVN">
      <a:dk1>
        <a:sysClr val="windowText" lastClr="000000"/>
      </a:dk1>
      <a:lt1>
        <a:sysClr val="window" lastClr="FFFFFF"/>
      </a:lt1>
      <a:dk2>
        <a:srgbClr val="000000"/>
      </a:dk2>
      <a:lt2>
        <a:srgbClr val="FFFFFF"/>
      </a:lt2>
      <a:accent1>
        <a:srgbClr val="00288C"/>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WV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co16-9.potx" id="{5A77261A-A8AF-4A5C-A7BC-8974A80E6DB7}" vid="{C9832029-CE1B-4D5E-B512-617E815660D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c012d9a303a4a6f92ae7f7f15c7361a xmlns="40258e7b-703f-4e35-9311-87c4af9a2fa7">
      <Terms xmlns="http://schemas.microsoft.com/office/infopath/2007/PartnerControls"/>
    </oc012d9a303a4a6f92ae7f7f15c7361a>
    <cba6d41f6bce4cde959f652ccd036939 xmlns="40258e7b-703f-4e35-9311-87c4af9a2fa7">
      <Terms xmlns="http://schemas.microsoft.com/office/infopath/2007/PartnerControls">
        <TermInfo xmlns="http://schemas.microsoft.com/office/infopath/2007/PartnerControls">
          <TermName xmlns="http://schemas.microsoft.com/office/infopath/2007/PartnerControls">Presentatie</TermName>
          <TermId xmlns="http://schemas.microsoft.com/office/infopath/2007/PartnerControls">81225ec7-2713-49a0-9c85-fd35815cb364</TermId>
        </TermInfo>
      </Terms>
    </cba6d41f6bce4cde959f652ccd036939>
    <Document-id_x0020_2010 xmlns="40258e7b-703f-4e35-9311-87c4af9a2fa7" xsi:nil="true"/>
    <Adviseur xmlns="40258e7b-703f-4e35-9311-87c4af9a2fa7">
      <UserInfo>
        <DisplayName/>
        <AccountId xsi:nil="true"/>
        <AccountType/>
      </UserInfo>
    </Adviseur>
    <o17dd0c0b4e34f358a7d02542c1c34d7 xmlns="40258e7b-703f-4e35-9311-87c4af9a2fa7">
      <Terms xmlns="http://schemas.microsoft.com/office/infopath/2007/PartnerControls"/>
    </o17dd0c0b4e34f358a7d02542c1c34d7>
    <TaxCatchAll xmlns="40258e7b-703f-4e35-9311-87c4af9a2fa7">
      <Value>15</Value>
    </TaxCatchAll>
    <pda35500017e44d18705d26494d64e84 xmlns="40258e7b-703f-4e35-9311-87c4af9a2fa7">
      <Terms xmlns="http://schemas.microsoft.com/office/infopath/2007/PartnerControls"/>
    </pda35500017e44d18705d26494d64e84>
    <dd66522fce524e1599b23113123faa19 xmlns="40258e7b-703f-4e35-9311-87c4af9a2fa7">
      <Terms xmlns="http://schemas.microsoft.com/office/infopath/2007/PartnerControls"/>
    </dd66522fce524e1599b23113123faa19>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Document" ma:contentTypeID="0x0101002F41B0BF3435DE409446F8A4C816A9910600640CF2C12D163549AC23873FBF2A018F" ma:contentTypeVersion="44" ma:contentTypeDescription="" ma:contentTypeScope="" ma:versionID="1524965869c61a076376c69e465cac07">
  <xsd:schema xmlns:xsd="http://www.w3.org/2001/XMLSchema" xmlns:xs="http://www.w3.org/2001/XMLSchema" xmlns:p="http://schemas.microsoft.com/office/2006/metadata/properties" xmlns:ns2="40258e7b-703f-4e35-9311-87c4af9a2fa7" targetNamespace="http://schemas.microsoft.com/office/2006/metadata/properties" ma:root="true" ma:fieldsID="1507e8d011e5e09f19c85b421beaea85" ns2:_="">
    <xsd:import namespace="40258e7b-703f-4e35-9311-87c4af9a2fa7"/>
    <xsd:element name="properties">
      <xsd:complexType>
        <xsd:sequence>
          <xsd:element name="documentManagement">
            <xsd:complexType>
              <xsd:all>
                <xsd:element ref="ns2:dd66522fce524e1599b23113123faa19" minOccurs="0"/>
                <xsd:element ref="ns2:TaxCatchAll" minOccurs="0"/>
                <xsd:element ref="ns2:TaxCatchAllLabel" minOccurs="0"/>
                <xsd:element ref="ns2:cba6d41f6bce4cde959f652ccd036939" minOccurs="0"/>
                <xsd:element ref="ns2:o17dd0c0b4e34f358a7d02542c1c34d7" minOccurs="0"/>
                <xsd:element ref="ns2:Adviseur" minOccurs="0"/>
                <xsd:element ref="ns2:pda35500017e44d18705d26494d64e84" minOccurs="0"/>
                <xsd:element ref="ns2:Document-id_x0020_2010" minOccurs="0"/>
                <xsd:element ref="ns2:oc012d9a303a4a6f92ae7f7f15c7361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58e7b-703f-4e35-9311-87c4af9a2fa7" elementFormDefault="qualified">
    <xsd:import namespace="http://schemas.microsoft.com/office/2006/documentManagement/types"/>
    <xsd:import namespace="http://schemas.microsoft.com/office/infopath/2007/PartnerControls"/>
    <xsd:element name="dd66522fce524e1599b23113123faa19" ma:index="8" nillable="true" ma:taxonomy="true" ma:internalName="dd66522fce524e1599b23113123faa19" ma:taxonomyFieldName="Afdeling_x0020_AWVN" ma:displayName="Afdeling AWVN" ma:readOnly="false" ma:default="" ma:fieldId="{dd66522f-ce52-4e15-99b2-3113123faa19}" ma:sspId="aa491eee-ba12-4bfb-ab50-6fe7ee6dbe30" ma:termSetId="b991bd15-a1ac-413f-80fb-9422f9d334b9" ma:anchorId="00000000-0000-0000-0000-000000000000" ma:open="false" ma:isKeyword="false">
      <xsd:complexType>
        <xsd:sequence>
          <xsd:element ref="pc:Terms" minOccurs="0" maxOccurs="1"/>
        </xsd:sequence>
      </xsd:complexType>
    </xsd:element>
    <xsd:element name="TaxCatchAll" ma:index="9" nillable="true" ma:displayName="Taxonomy Catch All Column" ma:description="" ma:hidden="true" ma:list="{523209e6-28cc-425d-994d-e155c9b7a1d7}" ma:internalName="TaxCatchAll" ma:showField="CatchAllData" ma:web="40258e7b-703f-4e35-9311-87c4af9a2fa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523209e6-28cc-425d-994d-e155c9b7a1d7}" ma:internalName="TaxCatchAllLabel" ma:readOnly="true" ma:showField="CatchAllDataLabel" ma:web="40258e7b-703f-4e35-9311-87c4af9a2fa7">
      <xsd:complexType>
        <xsd:complexContent>
          <xsd:extension base="dms:MultiChoiceLookup">
            <xsd:sequence>
              <xsd:element name="Value" type="dms:Lookup" maxOccurs="unbounded" minOccurs="0" nillable="true"/>
            </xsd:sequence>
          </xsd:extension>
        </xsd:complexContent>
      </xsd:complexType>
    </xsd:element>
    <xsd:element name="cba6d41f6bce4cde959f652ccd036939" ma:index="12" nillable="true" ma:taxonomy="true" ma:internalName="cba6d41f6bce4cde959f652ccd036939" ma:taxonomyFieldName="Documentsoort" ma:displayName="Documentsoort" ma:default="" ma:fieldId="{cba6d41f-6bce-4cde-959f-652ccd036939}" ma:sspId="aa491eee-ba12-4bfb-ab50-6fe7ee6dbe30" ma:termSetId="61297c6f-50dd-47ca-bf82-ebde9932baba" ma:anchorId="00000000-0000-0000-0000-000000000000" ma:open="false" ma:isKeyword="false">
      <xsd:complexType>
        <xsd:sequence>
          <xsd:element ref="pc:Terms" minOccurs="0" maxOccurs="1"/>
        </xsd:sequence>
      </xsd:complexType>
    </xsd:element>
    <xsd:element name="o17dd0c0b4e34f358a7d02542c1c34d7" ma:index="14" nillable="true" ma:taxonomy="true" ma:internalName="o17dd0c0b4e34f358a7d02542c1c34d7" ma:taxonomyFieldName="Relatie_x0020_AWVN" ma:displayName="Relatie AWVN" ma:default="" ma:fieldId="{817dd0c0-b4e3-4f35-8a7d-02542c1c34d7}" ma:sspId="aa491eee-ba12-4bfb-ab50-6fe7ee6dbe30" ma:termSetId="e7a1181a-e1c5-48bb-a060-43b4e8a3eee6" ma:anchorId="00000000-0000-0000-0000-000000000000" ma:open="false" ma:isKeyword="false">
      <xsd:complexType>
        <xsd:sequence>
          <xsd:element ref="pc:Terms" minOccurs="0" maxOccurs="1"/>
        </xsd:sequence>
      </xsd:complexType>
    </xsd:element>
    <xsd:element name="Adviseur" ma:index="16" nillable="true" ma:displayName="Adviseur" ma:list="UserInfo" ma:SharePointGroup="0" ma:internalName="Advis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da35500017e44d18705d26494d64e84" ma:index="17" nillable="true" ma:taxonomy="true" ma:internalName="pda35500017e44d18705d26494d64e84" ma:taxonomyFieldName="Product" ma:displayName="Product" ma:readOnly="false" ma:default="" ma:fieldId="{9da35500-017e-44d1-8705-d26494d64e84}" ma:sspId="aa491eee-ba12-4bfb-ab50-6fe7ee6dbe30" ma:termSetId="d08def04-2144-45c1-8273-29489715f5c1" ma:anchorId="00000000-0000-0000-0000-000000000000" ma:open="false" ma:isKeyword="false">
      <xsd:complexType>
        <xsd:sequence>
          <xsd:element ref="pc:Terms" minOccurs="0" maxOccurs="1"/>
        </xsd:sequence>
      </xsd:complexType>
    </xsd:element>
    <xsd:element name="Document-id_x0020_2010" ma:index="19" nillable="true" ma:displayName="Document-id 2010" ma:hidden="true" ma:internalName="Document_x002d_id_x0020_2010" ma:readOnly="false">
      <xsd:simpleType>
        <xsd:restriction base="dms:Text">
          <xsd:maxLength value="20"/>
        </xsd:restriction>
      </xsd:simpleType>
    </xsd:element>
    <xsd:element name="oc012d9a303a4a6f92ae7f7f15c7361a" ma:index="20" nillable="true" ma:taxonomy="true" ma:internalName="oc012d9a303a4a6f92ae7f7f15c7361a" ma:taxonomyFieldName="Vrij_x0020_trefwoord" ma:displayName="Vrij trefwoord" ma:readOnly="false" ma:default="" ma:fieldId="{8c012d9a-303a-4a6f-92ae-7f7f15c7361a}" ma:sspId="aa491eee-ba12-4bfb-ab50-6fe7ee6dbe30" ma:termSetId="1fb2a62e-801d-46af-8f5f-c5c78363e580"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016ADF-3F26-4F2B-915C-854B5683F144}">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40258e7b-703f-4e35-9311-87c4af9a2fa7"/>
    <ds:schemaRef ds:uri="http://purl.org/dc/elements/1.1/"/>
    <ds:schemaRef ds:uri="http://www.w3.org/XML/1998/namespac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1830AF6-4EF5-4992-B6FE-04CBF179CB88}">
  <ds:schemaRefs>
    <ds:schemaRef ds:uri="http://schemas.microsoft.com/sharepoint/v3/contenttype/forms"/>
  </ds:schemaRefs>
</ds:datastoreItem>
</file>

<file path=customXml/itemProps3.xml><?xml version="1.0" encoding="utf-8"?>
<ds:datastoreItem xmlns:ds="http://schemas.openxmlformats.org/officeDocument/2006/customXml" ds:itemID="{41E331FF-0FB2-4D8D-9EF0-BDD16FCFCD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58e7b-703f-4e35-9311-87c4af9a2f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Template>
  <TotalTime>5876</TotalTime>
  <Words>1491</Words>
  <Application>Microsoft Office PowerPoint</Application>
  <PresentationFormat>Breedbeeld</PresentationFormat>
  <Paragraphs>191</Paragraphs>
  <Slides>17</Slides>
  <Notes>13</Notes>
  <HiddenSlides>2</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17</vt:i4>
      </vt:variant>
    </vt:vector>
  </HeadingPairs>
  <TitlesOfParts>
    <vt:vector size="23" baseType="lpstr">
      <vt:lpstr>Arial</vt:lpstr>
      <vt:lpstr>Arial Regular</vt:lpstr>
      <vt:lpstr>Calibri</vt:lpstr>
      <vt:lpstr>Wingdings</vt:lpstr>
      <vt:lpstr>AWVN_basis_062018</vt:lpstr>
      <vt:lpstr>AWVN</vt:lpstr>
      <vt:lpstr>Vereniging voor Arbeidsrecht</vt:lpstr>
      <vt:lpstr>Cao en het kartelverbod: de aanleiding</vt:lpstr>
      <vt:lpstr>cao</vt:lpstr>
      <vt:lpstr>Waarom een cao en avv (1)?</vt:lpstr>
      <vt:lpstr>Economische theorie</vt:lpstr>
      <vt:lpstr>Economisch theorie</vt:lpstr>
      <vt:lpstr>Waarom een cao en avv (2)?</vt:lpstr>
      <vt:lpstr>Grondrechten als grondslagen van het cao-stelsel</vt:lpstr>
      <vt:lpstr>De cao als bijzondere overeenkomst</vt:lpstr>
      <vt:lpstr>Hoe een cao?</vt:lpstr>
      <vt:lpstr>Cao en mededinging</vt:lpstr>
      <vt:lpstr>Standaard cao-afspraken in een krappe arbeidsmarkt</vt:lpstr>
      <vt:lpstr>Cao-exceptie</vt:lpstr>
      <vt:lpstr>Leidraad ACM</vt:lpstr>
      <vt:lpstr>Ontwerp richtsnoeren EU</vt:lpstr>
      <vt:lpstr>Stellingen</vt:lpstr>
      <vt:lpstr>PowerPoint-presentatie</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dc:title>
  <dc:creator>Monica Wirtz</dc:creator>
  <cp:lastModifiedBy>Monica Wirtz</cp:lastModifiedBy>
  <cp:revision>62</cp:revision>
  <dcterms:created xsi:type="dcterms:W3CDTF">2022-08-31T08:30:31Z</dcterms:created>
  <dcterms:modified xsi:type="dcterms:W3CDTF">2022-09-20T11:15:54Z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latie AWVN">
    <vt:lpwstr/>
  </property>
  <property fmtid="{D5CDD505-2E9C-101B-9397-08002B2CF9AE}" pid="3" name="ContentTypeId">
    <vt:lpwstr>0x0101002F41B0BF3435DE409446F8A4C816A9910600640CF2C12D163549AC23873FBF2A018F</vt:lpwstr>
  </property>
  <property fmtid="{D5CDD505-2E9C-101B-9397-08002B2CF9AE}" pid="4" name="Product">
    <vt:lpwstr/>
  </property>
  <property fmtid="{D5CDD505-2E9C-101B-9397-08002B2CF9AE}" pid="5" name="Vrij trefwoord">
    <vt:lpwstr/>
  </property>
  <property fmtid="{D5CDD505-2E9C-101B-9397-08002B2CF9AE}" pid="6" name="Documentsoort">
    <vt:lpwstr>15;#Presentatie|81225ec7-2713-49a0-9c85-fd35815cb364</vt:lpwstr>
  </property>
  <property fmtid="{D5CDD505-2E9C-101B-9397-08002B2CF9AE}" pid="7" name="Afdeling AWVN">
    <vt:lpwstr/>
  </property>
</Properties>
</file>