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handoutMasterIdLst>
    <p:handoutMasterId r:id="rId72"/>
  </p:handoutMasterIdLst>
  <p:sldIdLst>
    <p:sldId id="260" r:id="rId2"/>
    <p:sldId id="357" r:id="rId3"/>
    <p:sldId id="289" r:id="rId4"/>
    <p:sldId id="358" r:id="rId5"/>
    <p:sldId id="290" r:id="rId6"/>
    <p:sldId id="291" r:id="rId7"/>
    <p:sldId id="292" r:id="rId8"/>
    <p:sldId id="293" r:id="rId9"/>
    <p:sldId id="352" r:id="rId10"/>
    <p:sldId id="35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54" r:id="rId51"/>
    <p:sldId id="355" r:id="rId52"/>
    <p:sldId id="356" r:id="rId53"/>
    <p:sldId id="336" r:id="rId54"/>
    <p:sldId id="337" r:id="rId55"/>
    <p:sldId id="338" r:id="rId56"/>
    <p:sldId id="339" r:id="rId57"/>
    <p:sldId id="340" r:id="rId58"/>
    <p:sldId id="341" r:id="rId59"/>
    <p:sldId id="342" r:id="rId60"/>
    <p:sldId id="343" r:id="rId61"/>
    <p:sldId id="344" r:id="rId62"/>
    <p:sldId id="345" r:id="rId63"/>
    <p:sldId id="346" r:id="rId64"/>
    <p:sldId id="347" r:id="rId65"/>
    <p:sldId id="348" r:id="rId66"/>
    <p:sldId id="349" r:id="rId67"/>
    <p:sldId id="350" r:id="rId68"/>
    <p:sldId id="351" r:id="rId69"/>
    <p:sldId id="288" r:id="rId70"/>
  </p:sldIdLst>
  <p:sldSz cx="9144000" cy="5143500" type="screen16x9"/>
  <p:notesSz cx="6858000" cy="9144000"/>
  <p:defaultTextStyle>
    <a:defPPr>
      <a:defRPr lang="nl-NL"/>
    </a:defPPr>
    <a:lvl1pPr marL="0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42871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85743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028614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371485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714356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057228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400099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742970" algn="l" defTabSz="68574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762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1">
          <p15:clr>
            <a:srgbClr val="A4A3A4"/>
          </p15:clr>
        </p15:guide>
        <p15:guide id="5" pos="4829">
          <p15:clr>
            <a:srgbClr val="A4A3A4"/>
          </p15:clr>
        </p15:guide>
        <p15:guide id="6" pos="925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orient="horz" pos="688">
          <p15:clr>
            <a:srgbClr val="A4A3A4"/>
          </p15:clr>
        </p15:guide>
        <p15:guide id="9" pos="5276">
          <p15:clr>
            <a:srgbClr val="A4A3A4"/>
          </p15:clr>
        </p15:guide>
        <p15:guide id="10" pos="4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162"/>
    <a:srgbClr val="34AF7E"/>
    <a:srgbClr val="002E5D"/>
    <a:srgbClr val="CBE4D4"/>
    <a:srgbClr val="4A9E46"/>
    <a:srgbClr val="9D9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32F9B87F-E45E-4CB4-99B9-1CCFCC1FD9A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2F9B87F-E45E-4CB4-99B9-1CCFCC1FD9AC}" styleName="Stibbe table 1">
    <a:wholeTbl>
      <a:tcTxStyle>
        <a:fontRef idx="minor">
          <a:schemeClr val="tx1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lt2"/>
              </a:solidFill>
            </a:ln>
          </a:top>
          <a:bottom>
            <a:ln w="12700" cmpd="sng">
              <a:solidFill>
                <a:schemeClr val="lt2"/>
              </a:solidFill>
            </a:ln>
          </a:bottom>
          <a:insideH>
            <a:ln w="12700" cmpd="sng">
              <a:solidFill>
                <a:schemeClr val="lt2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chemeClr val="accent5"/>
          </a:solidFill>
        </a:fill>
      </a:tcStyle>
    </a:band2H>
    <a:band1V>
      <a:tcStyle>
        <a:tcBdr/>
      </a:tcStyle>
    </a:band1V>
    <a:band2V>
      <a:tcStyle>
        <a:tcBdr/>
        <a:fill>
          <a:solidFill>
            <a:schemeClr val="accent5"/>
          </a:solidFill>
        </a:fill>
      </a:tcStyle>
    </a:band2V>
    <a:lastCol>
      <a:tcTxStyle b="on"/>
      <a:tcStyle>
        <a:tcBdr/>
        <a:fill>
          <a:solidFill>
            <a:schemeClr val="lt1"/>
          </a:solidFill>
        </a:fill>
      </a:tcStyle>
    </a:lastCol>
    <a:firstCol>
      <a:tcTxStyle b="on"/>
      <a:tcStyle>
        <a:tcBdr/>
        <a:fill>
          <a:solidFill>
            <a:schemeClr val="lt1"/>
          </a:solidFill>
        </a:fill>
      </a:tcStyle>
    </a:firstCol>
    <a:lastRow>
      <a:tcTxStyle b="on"/>
      <a:tcStyle>
        <a:tcBdr/>
        <a:fill>
          <a:solidFill>
            <a:schemeClr val="lt1"/>
          </a:solidFill>
        </a:fill>
      </a:tcStyle>
    </a:lastRow>
    <a:firstRow>
      <a:tcTxStyle b="on"/>
      <a:tcStyle>
        <a:tcBdr/>
        <a:fill>
          <a:solidFill>
            <a:schemeClr val="lt1"/>
          </a:solidFill>
        </a:fill>
      </a:tcStyle>
    </a:firstRow>
  </a:tblStyle>
  <a:tblStyle styleId="{503103F0-1367-42A0-81B4-C27F68B18FE9}" styleName="Stibbe table 2">
    <a:wholeTbl>
      <a:tcTxStyle>
        <a:fontRef idx="minor">
          <a:schemeClr val="tx1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lt2"/>
              </a:solidFill>
            </a:ln>
          </a:top>
          <a:bottom>
            <a:ln w="12700" cmpd="sng">
              <a:solidFill>
                <a:schemeClr val="lt2"/>
              </a:solidFill>
            </a:ln>
          </a:bottom>
          <a:insideH>
            <a:ln w="12700" cmpd="sng">
              <a:solidFill>
                <a:schemeClr val="lt2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chemeClr val="lt2"/>
          </a:solidFill>
        </a:fill>
      </a:tcStyle>
    </a:band2H>
    <a:band1V>
      <a:tcStyle>
        <a:tcBdr/>
      </a:tcStyle>
    </a:band1V>
    <a:band2V>
      <a:tcStyle>
        <a:tcBdr/>
        <a:fill>
          <a:solidFill>
            <a:schemeClr val="lt2"/>
          </a:solidFill>
        </a:fill>
      </a:tcStyle>
    </a:band2V>
    <a:lastCol>
      <a:tcTxStyle b="on"/>
      <a:tcStyle>
        <a:tcBdr/>
      </a:tcStyle>
    </a:lastCol>
    <a:firstCol>
      <a:tcTxStyle b="on"/>
      <a:tcStyle>
        <a:tcBdr/>
        <a:fill>
          <a:solidFill>
            <a:schemeClr val="accent5"/>
          </a:solidFill>
        </a:fill>
      </a:tcStyle>
    </a:firstCol>
    <a:lastRow>
      <a:tcTxStyle b="on"/>
      <a:tcStyle>
        <a:tcBdr/>
        <a:fill>
          <a:solidFill>
            <a:schemeClr val="lt1"/>
          </a:solidFill>
        </a:fill>
      </a:tcStyle>
    </a:lastRow>
    <a:firstRow>
      <a:tcTxStyle b="on"/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145" autoAdjust="0"/>
    <p:restoredTop sz="98741" autoAdjust="0"/>
  </p:normalViewPr>
  <p:slideViewPr>
    <p:cSldViewPr snapToGrid="0" showGuides="1">
      <p:cViewPr varScale="1">
        <p:scale>
          <a:sx n="148" d="100"/>
          <a:sy n="148" d="100"/>
        </p:scale>
        <p:origin x="-486" y="-102"/>
      </p:cViewPr>
      <p:guideLst>
        <p:guide orient="horz" pos="3368"/>
        <p:guide orient="horz" pos="1620"/>
        <p:guide orient="horz" pos="2880"/>
        <p:guide orient="horz" pos="643"/>
        <p:guide pos="4762"/>
        <p:guide pos="2881"/>
        <p:guide pos="4829"/>
        <p:guide pos="925"/>
        <p:guide pos="5276"/>
        <p:guide pos="49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DEE9E-4E26-4BD6-94B5-D54657D3F029}" type="datetimeFigureOut">
              <a:rPr lang="nl-NL" smtClean="0"/>
              <a:t>14-5-2019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E6E24-E4D4-444A-9471-D9D273DFBA5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4545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E00A9-E290-429F-A89A-CDEE3625FDB5}" type="datetimeFigureOut">
              <a:rPr lang="nl-NL" smtClean="0"/>
              <a:t>14-5-2019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C2641-9F3E-47E6-891E-9DB192EB610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137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79D00F9-B39D-42E9-8F8F-02D2F64DAABB}" type="slidenum">
              <a:rPr lang="en-US" altLang="en-US" sz="1200" smtClean="0"/>
              <a:pPr eaLnBrk="1" hangingPunct="1">
                <a:defRPr/>
              </a:pPr>
              <a:t>12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A46E772-EE42-46A6-A605-088588131DB9}" type="slidenum">
              <a:rPr lang="en-US" altLang="en-US" sz="1200" smtClean="0"/>
              <a:pPr eaLnBrk="1" hangingPunct="1">
                <a:defRPr/>
              </a:pPr>
              <a:t>13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BA89768-7EB0-4F23-AF8B-A20200BAC45E}" type="slidenum">
              <a:rPr lang="en-US" altLang="en-US" sz="1200" smtClean="0"/>
              <a:pPr eaLnBrk="1" hangingPunct="1">
                <a:defRPr/>
              </a:pPr>
              <a:t>14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814FFBF-9F93-4F2A-B784-0050F38C1FCA}" type="slidenum">
              <a:rPr lang="en-US" altLang="en-US" sz="1200" smtClean="0"/>
              <a:pPr eaLnBrk="1" hangingPunct="1">
                <a:defRPr/>
              </a:pPr>
              <a:t>15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4688051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31"/>
          </p:nvPr>
        </p:nvSpPr>
        <p:spPr>
          <a:xfrm>
            <a:off x="7175500" y="636256"/>
            <a:ext cx="1176338" cy="273844"/>
          </a:xfrm>
          <a:prstGeom prst="rect">
            <a:avLst/>
          </a:prstGeom>
        </p:spPr>
        <p:txBody>
          <a:bodyPr lIns="0" rIns="0" anchor="b"/>
          <a:lstStyle>
            <a:lvl1pPr algn="r">
              <a:defRPr sz="850">
                <a:solidFill>
                  <a:srgbClr val="34AF7E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 smtClean="0"/>
              <a:t>14 mei 2019</a:t>
            </a: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3765"/>
            <a:ext cx="7570800" cy="15236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32"/>
          </p:nvPr>
        </p:nvSpPr>
        <p:spPr>
          <a:xfrm>
            <a:off x="792000" y="1026558"/>
            <a:ext cx="7560000" cy="2926800"/>
          </a:xfrm>
          <a:custGeom>
            <a:avLst/>
            <a:gdLst/>
            <a:ahLst/>
            <a:cxnLst/>
            <a:rect l="l" t="t" r="r" b="b"/>
            <a:pathLst>
              <a:path w="7560000" h="2926800">
                <a:moveTo>
                  <a:pt x="0" y="0"/>
                </a:moveTo>
                <a:lnTo>
                  <a:pt x="284400" y="0"/>
                </a:lnTo>
                <a:lnTo>
                  <a:pt x="413081" y="129600"/>
                </a:lnTo>
                <a:lnTo>
                  <a:pt x="536400" y="0"/>
                </a:lnTo>
                <a:lnTo>
                  <a:pt x="7560000" y="0"/>
                </a:lnTo>
                <a:lnTo>
                  <a:pt x="7560000" y="2926800"/>
                </a:lnTo>
                <a:lnTo>
                  <a:pt x="0" y="2926800"/>
                </a:ln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91999" y="4104000"/>
            <a:ext cx="7560000" cy="774000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subtitle</a:t>
            </a:r>
            <a:r>
              <a:rPr lang="nl-NL" dirty="0" smtClean="0"/>
              <a:t> </a:t>
            </a:r>
            <a:r>
              <a:rPr lang="nl-NL" dirty="0" err="1" smtClean="0"/>
              <a:t>style</a:t>
            </a:r>
            <a:endParaRPr lang="nl-NL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00" y="673200"/>
            <a:ext cx="594000" cy="17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5761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35"/>
          </p:nvPr>
        </p:nvSpPr>
        <p:spPr>
          <a:xfrm>
            <a:off x="792163" y="1231199"/>
            <a:ext cx="7559675" cy="3024000"/>
          </a:xfrm>
        </p:spPr>
        <p:txBody>
          <a:bodyPr>
            <a:noAutofit/>
          </a:bodyPr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  <a:endParaRPr lang="nl-NL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57494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newspaper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35"/>
          </p:nvPr>
        </p:nvSpPr>
        <p:spPr>
          <a:xfrm>
            <a:off x="792163" y="1231198"/>
            <a:ext cx="7559675" cy="3340801"/>
          </a:xfrm>
        </p:spPr>
        <p:txBody>
          <a:bodyPr numCol="2" spcCol="288000">
            <a:noAutofit/>
          </a:bodyPr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  <a:endParaRPr lang="nl-NL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74750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8"/>
          </p:nvPr>
        </p:nvSpPr>
        <p:spPr>
          <a:xfrm>
            <a:off x="792163" y="1231200"/>
            <a:ext cx="3614400" cy="2948400"/>
          </a:xfrm>
          <a:prstGeom prst="rect">
            <a:avLst/>
          </a:prstGeom>
        </p:spPr>
        <p:txBody>
          <a:bodyPr lIns="0" tIns="25200" rIns="0" bIns="25200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39"/>
          </p:nvPr>
        </p:nvSpPr>
        <p:spPr>
          <a:xfrm>
            <a:off x="4680000" y="1231200"/>
            <a:ext cx="3672000" cy="2948400"/>
          </a:xfrm>
        </p:spPr>
        <p:txBody>
          <a:bodyPr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9014313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33"/>
          <p:cNvSpPr>
            <a:spLocks noGrp="1"/>
          </p:cNvSpPr>
          <p:nvPr>
            <p:ph type="pic" sz="quarter" idx="31"/>
          </p:nvPr>
        </p:nvSpPr>
        <p:spPr>
          <a:xfrm>
            <a:off x="4741200" y="1303200"/>
            <a:ext cx="3610800" cy="2548800"/>
          </a:xfrm>
        </p:spPr>
        <p:txBody>
          <a:bodyPr/>
          <a:lstStyle>
            <a:lvl1pPr>
              <a:defRPr/>
            </a:lvl1pPr>
          </a:lstStyle>
          <a:p>
            <a:endParaRPr lang="nl-NL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35"/>
          </p:nvPr>
        </p:nvSpPr>
        <p:spPr>
          <a:xfrm>
            <a:off x="792163" y="1231200"/>
            <a:ext cx="3686400" cy="2948400"/>
          </a:xfrm>
        </p:spPr>
        <p:txBody>
          <a:bodyPr/>
          <a:lstStyle/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6651104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96000" cy="1528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0"/>
          </p:nvPr>
        </p:nvSpPr>
        <p:spPr>
          <a:xfrm>
            <a:off x="792000" y="1231200"/>
            <a:ext cx="7560000" cy="3186000"/>
          </a:xfrm>
        </p:spPr>
        <p:txBody>
          <a:bodyPr lIns="0" tIns="25306" rIns="0" bIns="25306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7479864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"/>
          <p:cNvSpPr>
            <a:spLocks noGrp="1"/>
          </p:cNvSpPr>
          <p:nvPr>
            <p:ph type="body" sz="quarter" idx="34" hasCustomPrompt="1"/>
          </p:nvPr>
        </p:nvSpPr>
        <p:spPr>
          <a:xfrm>
            <a:off x="3402000" y="1263600"/>
            <a:ext cx="4950000" cy="320414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4" name="Tijdelijke aanduiding voor tabel 3"/>
          <p:cNvSpPr>
            <a:spLocks noGrp="1"/>
          </p:cNvSpPr>
          <p:nvPr>
            <p:ph type="tbl" sz="quarter" idx="36"/>
          </p:nvPr>
        </p:nvSpPr>
        <p:spPr>
          <a:xfrm>
            <a:off x="3402012" y="1688400"/>
            <a:ext cx="4968000" cy="2718000"/>
          </a:xfrm>
        </p:spPr>
        <p:txBody>
          <a:bodyPr lIns="0" rIns="0"/>
          <a:lstStyle/>
          <a:p>
            <a:endParaRPr lang="nl-NL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792001" y="1263600"/>
            <a:ext cx="2339999" cy="3139006"/>
          </a:xfrm>
          <a:prstGeom prst="rect">
            <a:avLst/>
          </a:prstGeom>
        </p:spPr>
        <p:txBody>
          <a:bodyPr lIns="0" tIns="25200" rIns="0" bIns="25200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9880578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6"/>
          <p:cNvSpPr>
            <a:spLocks noGrp="1"/>
          </p:cNvSpPr>
          <p:nvPr>
            <p:ph type="body" sz="quarter" idx="35" hasCustomPrompt="1"/>
          </p:nvPr>
        </p:nvSpPr>
        <p:spPr>
          <a:xfrm>
            <a:off x="6033599" y="1231200"/>
            <a:ext cx="2318400" cy="320414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4" name="Tijdelijke aanduiding voor tabel 3"/>
          <p:cNvSpPr>
            <a:spLocks noGrp="1"/>
          </p:cNvSpPr>
          <p:nvPr>
            <p:ph type="tbl" sz="quarter" idx="37"/>
          </p:nvPr>
        </p:nvSpPr>
        <p:spPr>
          <a:xfrm>
            <a:off x="6034088" y="1627200"/>
            <a:ext cx="2317750" cy="270720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792000" y="1231200"/>
            <a:ext cx="4896000" cy="29484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9234124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"/>
          <p:cNvSpPr>
            <a:spLocks noGrp="1"/>
          </p:cNvSpPr>
          <p:nvPr>
            <p:ph type="body" sz="quarter" idx="34" hasCustomPrompt="1"/>
          </p:nvPr>
        </p:nvSpPr>
        <p:spPr>
          <a:xfrm>
            <a:off x="3402000" y="1231200"/>
            <a:ext cx="4949838" cy="320414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4" name="Tijdelijke aanduiding voor grafiek 3"/>
          <p:cNvSpPr>
            <a:spLocks noGrp="1"/>
          </p:cNvSpPr>
          <p:nvPr>
            <p:ph type="chart" sz="quarter" idx="35"/>
          </p:nvPr>
        </p:nvSpPr>
        <p:spPr>
          <a:xfrm>
            <a:off x="3402013" y="1584000"/>
            <a:ext cx="4949825" cy="2441735"/>
          </a:xfrm>
        </p:spPr>
        <p:txBody>
          <a:bodyPr rIns="0"/>
          <a:lstStyle/>
          <a:p>
            <a:endParaRPr lang="nl-NL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3401987" y="4034274"/>
            <a:ext cx="4949851" cy="303810"/>
          </a:xfrm>
        </p:spPr>
        <p:txBody>
          <a:bodyPr l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002E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38"/>
          </p:nvPr>
        </p:nvSpPr>
        <p:spPr>
          <a:xfrm>
            <a:off x="792001" y="1231200"/>
            <a:ext cx="2339999" cy="3031462"/>
          </a:xfrm>
          <a:prstGeom prst="rect">
            <a:avLst/>
          </a:prstGeom>
        </p:spPr>
        <p:txBody>
          <a:bodyPr lIns="0" tIns="25200" rIns="0" bIns="25200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2510921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32"/>
          </p:nvPr>
        </p:nvSpPr>
        <p:spPr>
          <a:xfrm>
            <a:off x="792000" y="1026970"/>
            <a:ext cx="7560000" cy="2926800"/>
          </a:xfrm>
          <a:custGeom>
            <a:avLst/>
            <a:gdLst/>
            <a:ahLst/>
            <a:cxnLst/>
            <a:rect l="l" t="t" r="r" b="b"/>
            <a:pathLst>
              <a:path w="7560000" h="2926800">
                <a:moveTo>
                  <a:pt x="0" y="0"/>
                </a:moveTo>
                <a:lnTo>
                  <a:pt x="284400" y="0"/>
                </a:lnTo>
                <a:lnTo>
                  <a:pt x="413081" y="129600"/>
                </a:lnTo>
                <a:lnTo>
                  <a:pt x="536400" y="0"/>
                </a:lnTo>
                <a:lnTo>
                  <a:pt x="7560000" y="0"/>
                </a:lnTo>
                <a:lnTo>
                  <a:pt x="7560000" y="2926800"/>
                </a:lnTo>
                <a:lnTo>
                  <a:pt x="0" y="2926800"/>
                </a:ln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3420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1414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jdelijke aanduiding voor afbeelding 33"/>
          <p:cNvSpPr>
            <a:spLocks noGrp="1"/>
          </p:cNvSpPr>
          <p:nvPr>
            <p:ph type="pic" sz="quarter" idx="29"/>
          </p:nvPr>
        </p:nvSpPr>
        <p:spPr>
          <a:xfrm>
            <a:off x="1519200" y="1080000"/>
            <a:ext cx="2718000" cy="2016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16" name="Tijdelijke aanduiding voor afbeelding 33"/>
          <p:cNvSpPr>
            <a:spLocks noGrp="1"/>
          </p:cNvSpPr>
          <p:nvPr>
            <p:ph type="pic" sz="quarter" idx="31"/>
          </p:nvPr>
        </p:nvSpPr>
        <p:spPr>
          <a:xfrm>
            <a:off x="4914000" y="2592000"/>
            <a:ext cx="2718000" cy="2016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910458" y="998850"/>
            <a:ext cx="2718000" cy="949325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0">
                <a:latin typeface="Georgia" panose="02040502050405020303" pitchFamily="18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/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nl-NL" dirty="0" smtClean="0"/>
              <a:t>“Quote”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7"/>
            <a:r>
              <a:rPr lang="nl-NL" dirty="0" smtClean="0"/>
              <a:t>9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4910400" y="2024506"/>
            <a:ext cx="2718000" cy="256620"/>
          </a:xfrm>
        </p:spPr>
        <p:txBody>
          <a:bodyPr l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0" i="1">
                <a:solidFill>
                  <a:srgbClr val="34AF7E"/>
                </a:solidFill>
                <a:latin typeface="Georgia" panose="02040502050405020303" pitchFamily="18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9pPr>
          </a:lstStyle>
          <a:p>
            <a:pPr lvl="0"/>
            <a:r>
              <a:rPr lang="nl-NL" dirty="0" smtClean="0"/>
              <a:t>Source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4" hasCustomPrompt="1"/>
          </p:nvPr>
        </p:nvSpPr>
        <p:spPr>
          <a:xfrm>
            <a:off x="1519200" y="3236679"/>
            <a:ext cx="2718000" cy="949325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0">
                <a:latin typeface="Georgia" panose="02040502050405020303" pitchFamily="18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Georgia" panose="02040502050405020303" pitchFamily="18" charset="0"/>
              </a:defRPr>
            </a:lvl9pPr>
          </a:lstStyle>
          <a:p>
            <a:pPr lvl="0"/>
            <a:r>
              <a:rPr lang="nl-NL" dirty="0" smtClean="0"/>
              <a:t>“Quote”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1519200" y="4262335"/>
            <a:ext cx="2718000" cy="256620"/>
          </a:xfrm>
        </p:spPr>
        <p:txBody>
          <a:bodyPr l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0" i="1">
                <a:solidFill>
                  <a:srgbClr val="34AF7E"/>
                </a:solidFill>
                <a:latin typeface="Georgia" panose="02040502050405020303" pitchFamily="18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9pPr>
          </a:lstStyle>
          <a:p>
            <a:pPr lvl="0"/>
            <a:r>
              <a:rPr lang="nl-NL" dirty="0" smtClean="0"/>
              <a:t>Source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4970250"/>
            <a:ext cx="103351" cy="125625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title</a:t>
            </a:r>
            <a:r>
              <a:rPr lang="nl-NL" dirty="0" smtClean="0"/>
              <a:t> </a:t>
            </a:r>
            <a:r>
              <a:rPr lang="nl-NL" dirty="0" err="1" smtClean="0"/>
              <a:t>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173491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1512000" y="1676725"/>
            <a:ext cx="6120000" cy="1865675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000" b="0"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nl-NL" dirty="0" smtClean="0"/>
              <a:t>“Quote”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2628901" y="3686175"/>
            <a:ext cx="5003100" cy="244800"/>
          </a:xfrm>
        </p:spPr>
        <p:txBody>
          <a:bodyPr l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0" i="1">
                <a:solidFill>
                  <a:srgbClr val="34AF7E"/>
                </a:solidFill>
                <a:latin typeface="Georgia" panose="02040502050405020303" pitchFamily="18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500" i="1">
                <a:solidFill>
                  <a:srgbClr val="34AF7E"/>
                </a:solidFill>
                <a:latin typeface="Georgia" panose="02040502050405020303" pitchFamily="18" charset="0"/>
              </a:defRPr>
            </a:lvl9pPr>
          </a:lstStyle>
          <a:p>
            <a:pPr lvl="0"/>
            <a:r>
              <a:rPr lang="nl-NL" dirty="0" smtClean="0"/>
              <a:t>Source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rm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21416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G Intro Tex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36"/>
          </p:nvPr>
        </p:nvSpPr>
        <p:spPr>
          <a:xfrm>
            <a:off x="792163" y="2077200"/>
            <a:ext cx="3600000" cy="2494800"/>
          </a:xfrm>
        </p:spPr>
        <p:txBody>
          <a:bodyPr/>
          <a:lstStyle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91999" y="176400"/>
            <a:ext cx="7559840" cy="775506"/>
          </a:xfrm>
        </p:spPr>
        <p:txBody>
          <a:bodyPr anchor="b">
            <a:normAutofit/>
          </a:bodyPr>
          <a:lstStyle>
            <a:lvl1pPr>
              <a:spcAft>
                <a:spcPts val="900"/>
              </a:spcAft>
              <a:defRPr sz="2600" baseline="0"/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Group or Market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792000" y="1231200"/>
            <a:ext cx="7578000" cy="639757"/>
          </a:xfrm>
          <a:prstGeom prst="rect">
            <a:avLst/>
          </a:prstGeom>
        </p:spPr>
        <p:txBody>
          <a:bodyPr lIns="0" tIns="25200" rIns="0" bIns="25200"/>
          <a:lstStyle>
            <a:lvl1pPr>
              <a:defRPr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Intro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9"/>
          </p:nvPr>
        </p:nvSpPr>
        <p:spPr>
          <a:xfrm>
            <a:off x="4755370" y="2077200"/>
            <a:ext cx="3600000" cy="2494800"/>
          </a:xfrm>
          <a:prstGeom prst="rect">
            <a:avLst/>
          </a:prstGeom>
        </p:spPr>
        <p:txBody>
          <a:bodyPr lIns="0" tIns="25200" rIns="0" bIns="25200"/>
          <a:lstStyle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579626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G Tex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Group or Market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36"/>
          </p:nvPr>
        </p:nvSpPr>
        <p:spPr>
          <a:xfrm>
            <a:off x="792163" y="1231199"/>
            <a:ext cx="3614400" cy="3033759"/>
          </a:xfrm>
        </p:spPr>
        <p:txBody>
          <a:bodyPr/>
          <a:lstStyle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4755370" y="1231200"/>
            <a:ext cx="3595408" cy="3032042"/>
          </a:xfrm>
          <a:prstGeom prst="rect">
            <a:avLst/>
          </a:prstGeom>
        </p:spPr>
        <p:txBody>
          <a:bodyPr/>
          <a:lstStyle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6086765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G and Key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Group or Market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41"/>
          </p:nvPr>
        </p:nvSpPr>
        <p:spPr>
          <a:xfrm>
            <a:off x="6012000" y="1293144"/>
            <a:ext cx="2340000" cy="15156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6012000" y="4593600"/>
            <a:ext cx="23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43"/>
          </p:nvPr>
        </p:nvSpPr>
        <p:spPr>
          <a:xfrm>
            <a:off x="792000" y="1231200"/>
            <a:ext cx="4896000" cy="2946731"/>
          </a:xfrm>
          <a:prstGeom prst="rect">
            <a:avLst/>
          </a:prstGeom>
        </p:spPr>
        <p:txBody>
          <a:bodyPr lIns="0" tIns="25200" rIns="0" bIns="25200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4"/>
          </p:nvPr>
        </p:nvSpPr>
        <p:spPr>
          <a:xfrm>
            <a:off x="6012000" y="2809317"/>
            <a:ext cx="2340000" cy="828000"/>
          </a:xfrm>
          <a:prstGeom prst="rect">
            <a:avLst/>
          </a:prstGeom>
          <a:solidFill>
            <a:schemeClr val="accent5"/>
          </a:solidFill>
        </p:spPr>
        <p:txBody>
          <a:bodyPr lIns="36000" rIns="36000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6012000" y="3636744"/>
            <a:ext cx="2340000" cy="813600"/>
          </a:xfrm>
          <a:prstGeom prst="rect">
            <a:avLst/>
          </a:prstGeom>
        </p:spPr>
        <p:txBody>
          <a:bodyPr lIns="36000" tIns="25306" rIns="3600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7381981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G and 2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Group or Market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762800" y="4593600"/>
            <a:ext cx="360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9"/>
          <p:cNvSpPr>
            <a:spLocks noGrp="1"/>
          </p:cNvSpPr>
          <p:nvPr>
            <p:ph type="pic" sz="quarter" idx="43"/>
          </p:nvPr>
        </p:nvSpPr>
        <p:spPr>
          <a:xfrm>
            <a:off x="4762800" y="1320496"/>
            <a:ext cx="1173600" cy="828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44"/>
          </p:nvPr>
        </p:nvSpPr>
        <p:spPr>
          <a:xfrm>
            <a:off x="5932800" y="1320496"/>
            <a:ext cx="2430000" cy="828000"/>
          </a:xfrm>
          <a:solidFill>
            <a:schemeClr val="accent5"/>
          </a:solidFill>
        </p:spPr>
        <p:txBody>
          <a:bodyPr lIns="72000" rIns="72000"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="1"/>
            </a:lvl1pPr>
            <a:lvl2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2pPr>
            <a:lvl3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3pPr>
            <a:lvl4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4pPr>
            <a:lvl5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49"/>
          </p:nvPr>
        </p:nvSpPr>
        <p:spPr>
          <a:xfrm>
            <a:off x="4762800" y="2947696"/>
            <a:ext cx="1173600" cy="828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50"/>
          </p:nvPr>
        </p:nvSpPr>
        <p:spPr>
          <a:xfrm>
            <a:off x="5932800" y="2947696"/>
            <a:ext cx="2430000" cy="828000"/>
          </a:xfrm>
          <a:solidFill>
            <a:schemeClr val="accent5"/>
          </a:solidFill>
        </p:spPr>
        <p:txBody>
          <a:bodyPr lIns="72000" rIns="72000"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="1"/>
            </a:lvl1pPr>
            <a:lvl2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2pPr>
            <a:lvl3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3pPr>
            <a:lvl4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4pPr>
            <a:lvl5pPr marL="0" indent="0">
              <a:lnSpc>
                <a:spcPct val="120000"/>
              </a:lnSpc>
              <a:spcAft>
                <a:spcPts val="0"/>
              </a:spcAft>
              <a:buFontTx/>
              <a:buNone/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52"/>
          </p:nvPr>
        </p:nvSpPr>
        <p:spPr>
          <a:xfrm>
            <a:off x="792000" y="1231200"/>
            <a:ext cx="3600000" cy="3306651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53"/>
          </p:nvPr>
        </p:nvSpPr>
        <p:spPr>
          <a:xfrm>
            <a:off x="4762800" y="2155696"/>
            <a:ext cx="3600000" cy="756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4762800" y="3784402"/>
            <a:ext cx="3600000" cy="756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ct val="0"/>
              </a:spcAft>
              <a:defRPr sz="1000"/>
            </a:lvl1pPr>
            <a:lvl2pPr>
              <a:lnSpc>
                <a:spcPct val="120000"/>
              </a:lnSpc>
              <a:spcAft>
                <a:spcPct val="0"/>
              </a:spcAft>
              <a:defRPr sz="1000"/>
            </a:lvl2pPr>
            <a:lvl3pPr>
              <a:lnSpc>
                <a:spcPct val="120000"/>
              </a:lnSpc>
              <a:spcAft>
                <a:spcPct val="0"/>
              </a:spcAft>
              <a:defRPr sz="1000"/>
            </a:lvl3pPr>
            <a:lvl4pPr>
              <a:lnSpc>
                <a:spcPct val="120000"/>
              </a:lnSpc>
              <a:spcAft>
                <a:spcPct val="0"/>
              </a:spcAft>
              <a:defRPr sz="1000"/>
            </a:lvl4pPr>
            <a:lvl5pPr>
              <a:lnSpc>
                <a:spcPct val="120000"/>
              </a:lnSpc>
              <a:spcAft>
                <a:spcPct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79092802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G or Mark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sz="quarter" idx="38"/>
          </p:nvPr>
        </p:nvSpPr>
        <p:spPr>
          <a:xfrm>
            <a:off x="3402013" y="1350000"/>
            <a:ext cx="4949825" cy="2947616"/>
          </a:xfrm>
          <a:solidFill>
            <a:schemeClr val="accent5"/>
          </a:solidFill>
        </p:spPr>
        <p:txBody>
          <a:bodyPr lIns="72000" rIns="72000"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b="0">
                <a:solidFill>
                  <a:schemeClr val="accent1"/>
                </a:solidFill>
                <a:latin typeface="Georgia" panose="02040502050405020303" pitchFamily="18" charset="0"/>
              </a:defRPr>
            </a:lvl1pPr>
            <a:lvl2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98000" indent="-197260" algn="l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98000" indent="-19726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Group or Market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40"/>
          </p:nvPr>
        </p:nvSpPr>
        <p:spPr>
          <a:xfrm>
            <a:off x="792001" y="1350000"/>
            <a:ext cx="2339999" cy="3031462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b="0">
                <a:solidFill>
                  <a:schemeClr val="tx2"/>
                </a:solidFill>
                <a:latin typeface="+mj-lt"/>
              </a:defRPr>
            </a:lvl1pPr>
            <a:lvl3pPr indent="198000" algn="l">
              <a:defRPr/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8497869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41"/>
          </p:nvPr>
        </p:nvSpPr>
        <p:spPr>
          <a:xfrm>
            <a:off x="792000" y="1401144"/>
            <a:ext cx="2340000" cy="1404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92000" y="4515029"/>
            <a:ext cx="23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92000" y="1296744"/>
            <a:ext cx="23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3448800" y="1408318"/>
            <a:ext cx="1440000" cy="9828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448800" y="1296744"/>
            <a:ext cx="14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6948264" y="1408318"/>
            <a:ext cx="1440000" cy="9828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6948264" y="1296744"/>
            <a:ext cx="14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5198532" y="1408318"/>
            <a:ext cx="1440000" cy="9828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5198532" y="1296744"/>
            <a:ext cx="14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52"/>
          </p:nvPr>
        </p:nvSpPr>
        <p:spPr>
          <a:xfrm>
            <a:off x="792000" y="2799973"/>
            <a:ext cx="2340000" cy="828000"/>
          </a:xfrm>
          <a:prstGeom prst="rect">
            <a:avLst/>
          </a:prstGeom>
          <a:solidFill>
            <a:schemeClr val="accent5"/>
          </a:solidFill>
        </p:spPr>
        <p:txBody>
          <a:bodyPr lIns="72000" tIns="25306" rIns="72000" bIns="25306"/>
          <a:lstStyle>
            <a:lvl1pPr>
              <a:lnSpc>
                <a:spcPct val="120000"/>
              </a:lnSpc>
              <a:spcAft>
                <a:spcPct val="0"/>
              </a:spcAft>
              <a:defRPr sz="1000"/>
            </a:lvl1pPr>
            <a:lvl2pPr>
              <a:lnSpc>
                <a:spcPct val="120000"/>
              </a:lnSpc>
              <a:spcAft>
                <a:spcPct val="0"/>
              </a:spcAft>
              <a:defRPr sz="1000"/>
            </a:lvl2pPr>
            <a:lvl3pPr>
              <a:lnSpc>
                <a:spcPct val="120000"/>
              </a:lnSpc>
              <a:spcAft>
                <a:spcPct val="0"/>
              </a:spcAft>
              <a:defRPr sz="1000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Aft>
                <a:spcPct val="0"/>
              </a:spcAft>
              <a:defRPr sz="1000"/>
            </a:lvl4pPr>
            <a:lvl5pPr>
              <a:lnSpc>
                <a:spcPct val="120000"/>
              </a:lnSpc>
              <a:spcAft>
                <a:spcPct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3"/>
          </p:nvPr>
        </p:nvSpPr>
        <p:spPr>
          <a:xfrm>
            <a:off x="792000" y="3622114"/>
            <a:ext cx="2340000" cy="8136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4"/>
          </p:nvPr>
        </p:nvSpPr>
        <p:spPr>
          <a:xfrm>
            <a:off x="3448800" y="2399037"/>
            <a:ext cx="1440000" cy="1162769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55"/>
          </p:nvPr>
        </p:nvSpPr>
        <p:spPr>
          <a:xfrm>
            <a:off x="5198532" y="2399037"/>
            <a:ext cx="1440000" cy="1162769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56"/>
          </p:nvPr>
        </p:nvSpPr>
        <p:spPr>
          <a:xfrm>
            <a:off x="6948264" y="2399037"/>
            <a:ext cx="1440000" cy="1162769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5904915"/>
      </p:ext>
    </p:extLst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41"/>
          </p:nvPr>
        </p:nvSpPr>
        <p:spPr>
          <a:xfrm>
            <a:off x="792000" y="1401144"/>
            <a:ext cx="2340000" cy="1404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92000" y="4515029"/>
            <a:ext cx="23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92000" y="1296744"/>
            <a:ext cx="23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3448800" y="1408318"/>
            <a:ext cx="1440000" cy="9828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448800" y="1296744"/>
            <a:ext cx="14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6948264" y="1408318"/>
            <a:ext cx="1440000" cy="9828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6948264" y="1296744"/>
            <a:ext cx="14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5198532" y="1408318"/>
            <a:ext cx="1440000" cy="9828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5198532" y="1296744"/>
            <a:ext cx="144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52"/>
          </p:nvPr>
        </p:nvSpPr>
        <p:spPr>
          <a:xfrm>
            <a:off x="792000" y="2799973"/>
            <a:ext cx="2340000" cy="828000"/>
          </a:xfrm>
          <a:prstGeom prst="rect">
            <a:avLst/>
          </a:prstGeom>
          <a:solidFill>
            <a:schemeClr val="accent5"/>
          </a:solidFill>
        </p:spPr>
        <p:txBody>
          <a:bodyPr lIns="72000" tIns="25306" rIns="72000" bIns="25306"/>
          <a:lstStyle>
            <a:lvl1pPr>
              <a:lnSpc>
                <a:spcPct val="120000"/>
              </a:lnSpc>
              <a:spcAft>
                <a:spcPct val="0"/>
              </a:spcAft>
              <a:defRPr sz="1000"/>
            </a:lvl1pPr>
            <a:lvl2pPr>
              <a:lnSpc>
                <a:spcPct val="120000"/>
              </a:lnSpc>
              <a:spcAft>
                <a:spcPct val="0"/>
              </a:spcAft>
              <a:defRPr sz="1000"/>
            </a:lvl2pPr>
            <a:lvl3pPr>
              <a:lnSpc>
                <a:spcPct val="120000"/>
              </a:lnSpc>
              <a:spcAft>
                <a:spcPct val="0"/>
              </a:spcAft>
              <a:defRPr sz="1000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Aft>
                <a:spcPct val="0"/>
              </a:spcAft>
              <a:defRPr sz="1000"/>
            </a:lvl4pPr>
            <a:lvl5pPr>
              <a:lnSpc>
                <a:spcPct val="120000"/>
              </a:lnSpc>
              <a:spcAft>
                <a:spcPct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3"/>
          </p:nvPr>
        </p:nvSpPr>
        <p:spPr>
          <a:xfrm>
            <a:off x="792000" y="3622114"/>
            <a:ext cx="2340000" cy="8136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4"/>
          </p:nvPr>
        </p:nvSpPr>
        <p:spPr>
          <a:xfrm>
            <a:off x="3448800" y="2399037"/>
            <a:ext cx="1440000" cy="1162769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55"/>
          </p:nvPr>
        </p:nvSpPr>
        <p:spPr>
          <a:xfrm>
            <a:off x="5198532" y="2399037"/>
            <a:ext cx="1440000" cy="1162769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56"/>
          </p:nvPr>
        </p:nvSpPr>
        <p:spPr>
          <a:xfrm>
            <a:off x="6948264" y="2399037"/>
            <a:ext cx="1440000" cy="1162769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4625598"/>
      </p:ext>
    </p:extLst>
  </p:cSld>
  <p:clrMapOvr>
    <a:masterClrMapping/>
  </p:clrMapOvr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6" name="Picture Placeholder 9"/>
          <p:cNvSpPr>
            <a:spLocks noGrp="1"/>
          </p:cNvSpPr>
          <p:nvPr>
            <p:ph type="pic" sz="quarter" idx="41"/>
          </p:nvPr>
        </p:nvSpPr>
        <p:spPr>
          <a:xfrm>
            <a:off x="792000" y="1296744"/>
            <a:ext cx="1173600" cy="828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92000" y="4522344"/>
            <a:ext cx="360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762800" y="4522344"/>
            <a:ext cx="3600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9"/>
          <p:cNvSpPr>
            <a:spLocks noGrp="1"/>
          </p:cNvSpPr>
          <p:nvPr>
            <p:ph type="pic" sz="quarter" idx="43"/>
          </p:nvPr>
        </p:nvSpPr>
        <p:spPr>
          <a:xfrm>
            <a:off x="4762800" y="1296744"/>
            <a:ext cx="1173600" cy="828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46"/>
          </p:nvPr>
        </p:nvSpPr>
        <p:spPr>
          <a:xfrm>
            <a:off x="792000" y="2929638"/>
            <a:ext cx="1173600" cy="828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49"/>
          </p:nvPr>
        </p:nvSpPr>
        <p:spPr>
          <a:xfrm>
            <a:off x="4762800" y="2923944"/>
            <a:ext cx="1173600" cy="828000"/>
          </a:xfrm>
        </p:spPr>
        <p:txBody>
          <a:bodyPr/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52"/>
          </p:nvPr>
        </p:nvSpPr>
        <p:spPr>
          <a:xfrm>
            <a:off x="1962000" y="1296744"/>
            <a:ext cx="2430000" cy="828000"/>
          </a:xfrm>
          <a:prstGeom prst="rect">
            <a:avLst/>
          </a:prstGeom>
          <a:solidFill>
            <a:schemeClr val="accent5"/>
          </a:solidFill>
        </p:spPr>
        <p:txBody>
          <a:bodyPr lIns="72000" tIns="25306" rIns="7200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53"/>
          </p:nvPr>
        </p:nvSpPr>
        <p:spPr>
          <a:xfrm>
            <a:off x="5932800" y="1296744"/>
            <a:ext cx="2430000" cy="828000"/>
          </a:xfrm>
          <a:prstGeom prst="rect">
            <a:avLst/>
          </a:prstGeom>
          <a:solidFill>
            <a:schemeClr val="accent5"/>
          </a:solidFill>
        </p:spPr>
        <p:txBody>
          <a:bodyPr lIns="72000" tIns="25306" rIns="7200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54"/>
          </p:nvPr>
        </p:nvSpPr>
        <p:spPr>
          <a:xfrm>
            <a:off x="1962000" y="2929638"/>
            <a:ext cx="2430000" cy="828000"/>
          </a:xfrm>
          <a:prstGeom prst="rect">
            <a:avLst/>
          </a:prstGeom>
          <a:solidFill>
            <a:schemeClr val="accent5"/>
          </a:solidFill>
        </p:spPr>
        <p:txBody>
          <a:bodyPr lIns="72000" tIns="25306" rIns="7200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55"/>
          </p:nvPr>
        </p:nvSpPr>
        <p:spPr>
          <a:xfrm>
            <a:off x="5932800" y="2923944"/>
            <a:ext cx="2430000" cy="828000"/>
          </a:xfrm>
          <a:prstGeom prst="rect">
            <a:avLst/>
          </a:prstGeom>
          <a:solidFill>
            <a:schemeClr val="accent5"/>
          </a:solidFill>
        </p:spPr>
        <p:txBody>
          <a:bodyPr lIns="72000" tIns="25306" rIns="7200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56"/>
          </p:nvPr>
        </p:nvSpPr>
        <p:spPr>
          <a:xfrm>
            <a:off x="792000" y="2133450"/>
            <a:ext cx="3600000" cy="756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57"/>
          </p:nvPr>
        </p:nvSpPr>
        <p:spPr>
          <a:xfrm>
            <a:off x="4762800" y="2131944"/>
            <a:ext cx="3600000" cy="756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58"/>
          </p:nvPr>
        </p:nvSpPr>
        <p:spPr>
          <a:xfrm>
            <a:off x="792000" y="3766344"/>
            <a:ext cx="3600000" cy="756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59"/>
          </p:nvPr>
        </p:nvSpPr>
        <p:spPr>
          <a:xfrm>
            <a:off x="4762800" y="3760650"/>
            <a:ext cx="3600000" cy="756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22449832"/>
      </p:ext>
    </p:extLst>
  </p:cSld>
  <p:clrMapOvr>
    <a:masterClrMapping/>
  </p:clrMapOvr>
  <p:hf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risprud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39"/>
          </p:nvPr>
        </p:nvSpPr>
        <p:spPr>
          <a:xfrm>
            <a:off x="792000" y="1231200"/>
            <a:ext cx="7560000" cy="2946731"/>
          </a:xfrm>
        </p:spPr>
        <p:txBody>
          <a:bodyPr/>
          <a:lstStyle>
            <a:lvl3pPr indent="0" algn="l"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9441694"/>
      </p:ext>
    </p:extLst>
  </p:cSld>
  <p:clrMapOvr>
    <a:masterClrMapping/>
  </p:clrMapOvr>
  <p:hf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risprudenc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33"/>
          <p:cNvSpPr>
            <a:spLocks noGrp="1"/>
          </p:cNvSpPr>
          <p:nvPr>
            <p:ph type="pic" sz="quarter" idx="37"/>
          </p:nvPr>
        </p:nvSpPr>
        <p:spPr>
          <a:xfrm>
            <a:off x="6012000" y="1317600"/>
            <a:ext cx="2340000" cy="2088000"/>
          </a:xfrm>
        </p:spPr>
        <p:txBody>
          <a:bodyPr/>
          <a:lstStyle/>
          <a:p>
            <a:endParaRPr lang="nl-NL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39"/>
          </p:nvPr>
        </p:nvSpPr>
        <p:spPr>
          <a:xfrm>
            <a:off x="792163" y="1231200"/>
            <a:ext cx="4896000" cy="2948400"/>
          </a:xfrm>
          <a:prstGeom prst="rect">
            <a:avLst/>
          </a:prstGeom>
        </p:spPr>
        <p:txBody>
          <a:bodyPr lIns="0"/>
          <a:lstStyle>
            <a:lvl3pPr indent="0" algn="l"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2257977"/>
      </p:ext>
    </p:extLst>
  </p:cSld>
  <p:clrMapOvr>
    <a:masterClrMapping/>
  </p:clrMapOvr>
  <p:hf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quarter" idx="41"/>
          </p:nvPr>
        </p:nvSpPr>
        <p:spPr>
          <a:xfrm>
            <a:off x="792000" y="1335600"/>
            <a:ext cx="3614400" cy="774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2"/>
          </p:nvPr>
        </p:nvSpPr>
        <p:spPr>
          <a:xfrm>
            <a:off x="4680000" y="1335600"/>
            <a:ext cx="3672000" cy="774000"/>
          </a:xfrm>
          <a:prstGeom prst="rect">
            <a:avLst/>
          </a:prstGeom>
        </p:spPr>
        <p:txBody>
          <a:bodyPr lIns="0" tIns="25306" rIns="0" bIns="25306"/>
          <a:lstStyle>
            <a:lvl1pPr>
              <a:lnSpc>
                <a:spcPct val="120000"/>
              </a:lnSpc>
              <a:spcAft>
                <a:spcPts val="0"/>
              </a:spcAft>
              <a:defRPr sz="1000"/>
            </a:lvl1pPr>
            <a:lvl2pPr>
              <a:lnSpc>
                <a:spcPct val="120000"/>
              </a:lnSpc>
              <a:spcAft>
                <a:spcPts val="0"/>
              </a:spcAft>
              <a:defRPr sz="1000"/>
            </a:lvl2pPr>
            <a:lvl3pPr>
              <a:lnSpc>
                <a:spcPct val="120000"/>
              </a:lnSpc>
              <a:spcAft>
                <a:spcPts val="0"/>
              </a:spcAft>
              <a:defRPr sz="1000"/>
            </a:lvl3pPr>
            <a:lvl4pPr>
              <a:lnSpc>
                <a:spcPct val="120000"/>
              </a:lnSpc>
              <a:spcAft>
                <a:spcPts val="0"/>
              </a:spcAft>
              <a:defRPr sz="1000"/>
            </a:lvl4pPr>
            <a:lvl5pPr>
              <a:lnSpc>
                <a:spcPct val="12000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43"/>
          </p:nvPr>
        </p:nvSpPr>
        <p:spPr>
          <a:xfrm>
            <a:off x="792000" y="2257200"/>
            <a:ext cx="3614400" cy="1959655"/>
          </a:xfrm>
          <a:prstGeom prst="rect">
            <a:avLst/>
          </a:prstGeom>
        </p:spPr>
        <p:txBody>
          <a:bodyPr lIns="0" tIns="25306" rIns="0" bIns="25306"/>
          <a:lstStyle/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44"/>
          </p:nvPr>
        </p:nvSpPr>
        <p:spPr>
          <a:xfrm>
            <a:off x="4680000" y="2257200"/>
            <a:ext cx="3672000" cy="1959655"/>
          </a:xfrm>
        </p:spPr>
        <p:txBody>
          <a:bodyPr lIns="0" tIns="25306" rIns="0" bIns="25306"/>
          <a:lstStyle/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2797555"/>
      </p:ext>
    </p:extLst>
  </p:cSld>
  <p:clrMapOvr>
    <a:masterClrMapping/>
  </p:clrMapOvr>
  <p:hf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1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35"/>
          </p:nvPr>
        </p:nvSpPr>
        <p:spPr>
          <a:xfrm>
            <a:off x="1044000" y="1332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36"/>
          </p:nvPr>
        </p:nvSpPr>
        <p:spPr>
          <a:xfrm>
            <a:off x="3751200" y="1332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37"/>
          </p:nvPr>
        </p:nvSpPr>
        <p:spPr>
          <a:xfrm>
            <a:off x="6454800" y="1332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38"/>
          </p:nvPr>
        </p:nvSpPr>
        <p:spPr>
          <a:xfrm>
            <a:off x="1044000" y="2124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9"/>
          </p:nvPr>
        </p:nvSpPr>
        <p:spPr>
          <a:xfrm>
            <a:off x="3751200" y="2124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0"/>
          </p:nvPr>
        </p:nvSpPr>
        <p:spPr>
          <a:xfrm>
            <a:off x="6454800" y="2124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1"/>
          </p:nvPr>
        </p:nvSpPr>
        <p:spPr>
          <a:xfrm>
            <a:off x="1044000" y="2916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2"/>
          </p:nvPr>
        </p:nvSpPr>
        <p:spPr>
          <a:xfrm>
            <a:off x="3751200" y="2916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3"/>
          </p:nvPr>
        </p:nvSpPr>
        <p:spPr>
          <a:xfrm>
            <a:off x="6454800" y="2916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4"/>
          </p:nvPr>
        </p:nvSpPr>
        <p:spPr>
          <a:xfrm>
            <a:off x="1044000" y="3708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5"/>
          </p:nvPr>
        </p:nvSpPr>
        <p:spPr>
          <a:xfrm>
            <a:off x="3751200" y="3708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6" name="Content Placeholder 15"/>
          <p:cNvSpPr>
            <a:spLocks noGrp="1"/>
          </p:cNvSpPr>
          <p:nvPr>
            <p:ph idx="46"/>
          </p:nvPr>
        </p:nvSpPr>
        <p:spPr>
          <a:xfrm>
            <a:off x="6454800" y="3708000"/>
            <a:ext cx="1836000" cy="576000"/>
          </a:xfrm>
        </p:spPr>
        <p:txBody>
          <a:bodyPr lIns="0" tIns="25306" rIns="0" bIns="25306">
            <a:no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4322110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9 pictures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1044000" y="1332000"/>
            <a:ext cx="1836000" cy="576000"/>
          </a:xfrm>
        </p:spPr>
        <p:txBody>
          <a:bodyPr anchor="b" anchorCtr="0">
            <a:noAutofit/>
          </a:bodyPr>
          <a:lstStyle>
            <a:lvl1pPr algn="ctr">
              <a:defRPr sz="2200" b="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3pPr>
            <a:lvl4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4"/>
          </p:nvPr>
        </p:nvSpPr>
        <p:spPr>
          <a:xfrm>
            <a:off x="3751200" y="1332000"/>
            <a:ext cx="1836000" cy="576000"/>
          </a:xfrm>
        </p:spPr>
        <p:txBody>
          <a:bodyPr anchor="b" anchorCtr="0">
            <a:noAutofit/>
          </a:bodyPr>
          <a:lstStyle>
            <a:lvl1pPr algn="ctr">
              <a:defRPr sz="2200" b="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3pPr>
            <a:lvl4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6454800" y="1332000"/>
            <a:ext cx="1836000" cy="576000"/>
          </a:xfrm>
        </p:spPr>
        <p:txBody>
          <a:bodyPr anchor="b" anchorCtr="0">
            <a:noAutofit/>
          </a:bodyPr>
          <a:lstStyle>
            <a:lvl1pPr algn="ctr">
              <a:defRPr sz="2200" b="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3pPr>
            <a:lvl4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0" indent="0" algn="ctr">
              <a:buFontTx/>
              <a:buNone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9" name="Content Placeholder 38"/>
          <p:cNvSpPr>
            <a:spLocks noGrp="1"/>
          </p:cNvSpPr>
          <p:nvPr>
            <p:ph sz="quarter" idx="44"/>
          </p:nvPr>
        </p:nvSpPr>
        <p:spPr>
          <a:xfrm>
            <a:off x="1044000" y="2124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0" name="Content Placeholder 39"/>
          <p:cNvSpPr>
            <a:spLocks noGrp="1"/>
          </p:cNvSpPr>
          <p:nvPr>
            <p:ph sz="quarter" idx="45"/>
          </p:nvPr>
        </p:nvSpPr>
        <p:spPr>
          <a:xfrm>
            <a:off x="3751200" y="2124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1" name="Content Placeholder 40"/>
          <p:cNvSpPr>
            <a:spLocks noGrp="1"/>
          </p:cNvSpPr>
          <p:nvPr>
            <p:ph sz="quarter" idx="46"/>
          </p:nvPr>
        </p:nvSpPr>
        <p:spPr>
          <a:xfrm>
            <a:off x="6454800" y="2124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2" name="Content Placeholder 41"/>
          <p:cNvSpPr>
            <a:spLocks noGrp="1"/>
          </p:cNvSpPr>
          <p:nvPr>
            <p:ph sz="quarter" idx="47"/>
          </p:nvPr>
        </p:nvSpPr>
        <p:spPr>
          <a:xfrm>
            <a:off x="1044000" y="2916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3" name="Content Placeholder 42"/>
          <p:cNvSpPr>
            <a:spLocks noGrp="1"/>
          </p:cNvSpPr>
          <p:nvPr>
            <p:ph sz="quarter" idx="48"/>
          </p:nvPr>
        </p:nvSpPr>
        <p:spPr>
          <a:xfrm>
            <a:off x="3751200" y="2916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4" name="Content Placeholder 43"/>
          <p:cNvSpPr>
            <a:spLocks noGrp="1"/>
          </p:cNvSpPr>
          <p:nvPr>
            <p:ph sz="quarter" idx="49"/>
          </p:nvPr>
        </p:nvSpPr>
        <p:spPr>
          <a:xfrm>
            <a:off x="6454800" y="2916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50"/>
          </p:nvPr>
        </p:nvSpPr>
        <p:spPr>
          <a:xfrm>
            <a:off x="1044000" y="3708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6" name="Content Placeholder 45"/>
          <p:cNvSpPr>
            <a:spLocks noGrp="1"/>
          </p:cNvSpPr>
          <p:nvPr>
            <p:ph sz="quarter" idx="51"/>
          </p:nvPr>
        </p:nvSpPr>
        <p:spPr>
          <a:xfrm>
            <a:off x="3751200" y="3708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47" name="Content Placeholder 46"/>
          <p:cNvSpPr>
            <a:spLocks noGrp="1"/>
          </p:cNvSpPr>
          <p:nvPr>
            <p:ph sz="quarter" idx="52"/>
          </p:nvPr>
        </p:nvSpPr>
        <p:spPr>
          <a:xfrm>
            <a:off x="6454800" y="3708000"/>
            <a:ext cx="1836000" cy="576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089829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8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35"/>
          </p:nvPr>
        </p:nvSpPr>
        <p:spPr>
          <a:xfrm>
            <a:off x="1106032" y="1301856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4"/>
          </p:nvPr>
        </p:nvSpPr>
        <p:spPr>
          <a:xfrm>
            <a:off x="782752" y="1738962"/>
            <a:ext cx="1756800" cy="1044000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45"/>
          </p:nvPr>
        </p:nvSpPr>
        <p:spPr>
          <a:xfrm>
            <a:off x="3049200" y="1301856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46"/>
          </p:nvPr>
        </p:nvSpPr>
        <p:spPr>
          <a:xfrm>
            <a:off x="2723755" y="1738962"/>
            <a:ext cx="1756800" cy="1044000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47"/>
          </p:nvPr>
        </p:nvSpPr>
        <p:spPr>
          <a:xfrm>
            <a:off x="4996800" y="1301856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48"/>
          </p:nvPr>
        </p:nvSpPr>
        <p:spPr>
          <a:xfrm>
            <a:off x="4674007" y="1738962"/>
            <a:ext cx="1756800" cy="1044000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3" name="Content Placeholder 2"/>
          <p:cNvSpPr>
            <a:spLocks noGrp="1"/>
          </p:cNvSpPr>
          <p:nvPr>
            <p:ph sz="quarter" idx="49"/>
          </p:nvPr>
        </p:nvSpPr>
        <p:spPr>
          <a:xfrm>
            <a:off x="6944400" y="1301856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50"/>
          </p:nvPr>
        </p:nvSpPr>
        <p:spPr>
          <a:xfrm>
            <a:off x="6620034" y="1738962"/>
            <a:ext cx="1756800" cy="1044000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5" name="Content Placeholder 2"/>
          <p:cNvSpPr>
            <a:spLocks noGrp="1"/>
          </p:cNvSpPr>
          <p:nvPr>
            <p:ph sz="quarter" idx="51"/>
          </p:nvPr>
        </p:nvSpPr>
        <p:spPr>
          <a:xfrm>
            <a:off x="1106032" y="3086152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52"/>
          </p:nvPr>
        </p:nvSpPr>
        <p:spPr>
          <a:xfrm>
            <a:off x="781200" y="3528283"/>
            <a:ext cx="1756800" cy="1043717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7" name="Content Placeholder 2"/>
          <p:cNvSpPr>
            <a:spLocks noGrp="1"/>
          </p:cNvSpPr>
          <p:nvPr>
            <p:ph sz="quarter" idx="53"/>
          </p:nvPr>
        </p:nvSpPr>
        <p:spPr>
          <a:xfrm>
            <a:off x="3049200" y="3086152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54"/>
          </p:nvPr>
        </p:nvSpPr>
        <p:spPr>
          <a:xfrm>
            <a:off x="2725200" y="3528283"/>
            <a:ext cx="1756800" cy="1043717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29" name="Content Placeholder 2"/>
          <p:cNvSpPr>
            <a:spLocks noGrp="1"/>
          </p:cNvSpPr>
          <p:nvPr>
            <p:ph sz="quarter" idx="55"/>
          </p:nvPr>
        </p:nvSpPr>
        <p:spPr>
          <a:xfrm>
            <a:off x="4996800" y="3086152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56"/>
          </p:nvPr>
        </p:nvSpPr>
        <p:spPr>
          <a:xfrm>
            <a:off x="4672800" y="3528283"/>
            <a:ext cx="1756800" cy="1043717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1" name="Content Placeholder 2"/>
          <p:cNvSpPr>
            <a:spLocks noGrp="1"/>
          </p:cNvSpPr>
          <p:nvPr>
            <p:ph sz="quarter" idx="57"/>
          </p:nvPr>
        </p:nvSpPr>
        <p:spPr>
          <a:xfrm>
            <a:off x="6944400" y="3086152"/>
            <a:ext cx="1116000" cy="432000"/>
          </a:xfrm>
          <a:prstGeom prst="rect">
            <a:avLst/>
          </a:prstGeom>
        </p:spPr>
        <p:txBody>
          <a:bodyPr lIns="0" tIns="25306" rIns="0" bIns="25306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58"/>
          </p:nvPr>
        </p:nvSpPr>
        <p:spPr>
          <a:xfrm>
            <a:off x="6620400" y="3528283"/>
            <a:ext cx="1756800" cy="1043717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141439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 -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32"/>
          </p:nvPr>
        </p:nvSpPr>
        <p:spPr>
          <a:xfrm>
            <a:off x="792000" y="1026558"/>
            <a:ext cx="7560000" cy="2750400"/>
          </a:xfrm>
          <a:custGeom>
            <a:avLst/>
            <a:gdLst/>
            <a:ahLst/>
            <a:cxnLst/>
            <a:rect l="l" t="t" r="r" b="b"/>
            <a:pathLst>
              <a:path w="7560000" h="2926800">
                <a:moveTo>
                  <a:pt x="0" y="0"/>
                </a:moveTo>
                <a:lnTo>
                  <a:pt x="284400" y="0"/>
                </a:lnTo>
                <a:lnTo>
                  <a:pt x="413081" y="129600"/>
                </a:lnTo>
                <a:lnTo>
                  <a:pt x="536400" y="0"/>
                </a:lnTo>
                <a:lnTo>
                  <a:pt x="7560000" y="0"/>
                </a:lnTo>
                <a:lnTo>
                  <a:pt x="7560000" y="2926800"/>
                </a:lnTo>
                <a:lnTo>
                  <a:pt x="0" y="2926800"/>
                </a:ln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3765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33773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 -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3765"/>
            <a:ext cx="7570800" cy="152368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792000" y="1026558"/>
            <a:ext cx="1753200" cy="1332000"/>
          </a:xfrm>
          <a:custGeom>
            <a:avLst/>
            <a:gdLst/>
            <a:ahLst/>
            <a:cxnLst/>
            <a:rect l="l" t="t" r="r" b="b"/>
            <a:pathLst>
              <a:path w="1753200" h="1332000">
                <a:moveTo>
                  <a:pt x="0" y="0"/>
                </a:moveTo>
                <a:lnTo>
                  <a:pt x="284151" y="0"/>
                </a:lnTo>
                <a:lnTo>
                  <a:pt x="412832" y="129600"/>
                </a:lnTo>
                <a:lnTo>
                  <a:pt x="536151" y="0"/>
                </a:lnTo>
                <a:lnTo>
                  <a:pt x="1753200" y="0"/>
                </a:lnTo>
                <a:lnTo>
                  <a:pt x="1753200" y="1332000"/>
                </a:lnTo>
                <a:lnTo>
                  <a:pt x="0" y="133200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726323" y="1026558"/>
            <a:ext cx="1753200" cy="1332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660646" y="1026558"/>
            <a:ext cx="1753200" cy="1332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92000" y="2837358"/>
            <a:ext cx="1753200" cy="1332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726323" y="2837358"/>
            <a:ext cx="1753200" cy="1332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660646" y="2837358"/>
            <a:ext cx="1753200" cy="13320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GB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92000" y="2359083"/>
            <a:ext cx="17532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792000" y="2633377"/>
            <a:ext cx="1753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2726323" y="2359083"/>
            <a:ext cx="1753200" cy="0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2726323" y="2633377"/>
            <a:ext cx="1753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4660646" y="2359083"/>
            <a:ext cx="1753200" cy="0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4660646" y="2633377"/>
            <a:ext cx="1753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792000" y="4178029"/>
            <a:ext cx="17532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792000" y="4446328"/>
            <a:ext cx="1753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2726323" y="4178029"/>
            <a:ext cx="17532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2726323" y="4446328"/>
            <a:ext cx="1753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660646" y="4178029"/>
            <a:ext cx="17532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4660646" y="4445865"/>
            <a:ext cx="1753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567338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 - adres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3765"/>
            <a:ext cx="7570800" cy="15236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92000" y="1031582"/>
            <a:ext cx="1756800" cy="1670400"/>
          </a:xfrm>
          <a:custGeom>
            <a:avLst/>
            <a:gdLst>
              <a:gd name="connsiteX0" fmla="*/ 0 w 1756800"/>
              <a:gd name="connsiteY0" fmla="*/ 0 h 1670400"/>
              <a:gd name="connsiteX1" fmla="*/ 281237 w 1756800"/>
              <a:gd name="connsiteY1" fmla="*/ 0 h 1670400"/>
              <a:gd name="connsiteX2" fmla="*/ 409918 w 1756800"/>
              <a:gd name="connsiteY2" fmla="*/ 129600 h 1670400"/>
              <a:gd name="connsiteX3" fmla="*/ 533237 w 1756800"/>
              <a:gd name="connsiteY3" fmla="*/ 0 h 1670400"/>
              <a:gd name="connsiteX4" fmla="*/ 1756800 w 1756800"/>
              <a:gd name="connsiteY4" fmla="*/ 0 h 1670400"/>
              <a:gd name="connsiteX5" fmla="*/ 1756800 w 1756800"/>
              <a:gd name="connsiteY5" fmla="*/ 1670400 h 1670400"/>
              <a:gd name="connsiteX6" fmla="*/ 0 w 1756800"/>
              <a:gd name="connsiteY6" fmla="*/ 1670400 h 16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6800" h="1670400">
                <a:moveTo>
                  <a:pt x="0" y="0"/>
                </a:moveTo>
                <a:lnTo>
                  <a:pt x="281237" y="0"/>
                </a:lnTo>
                <a:lnTo>
                  <a:pt x="409918" y="129600"/>
                </a:lnTo>
                <a:lnTo>
                  <a:pt x="533237" y="0"/>
                </a:lnTo>
                <a:lnTo>
                  <a:pt x="1756800" y="0"/>
                </a:lnTo>
                <a:lnTo>
                  <a:pt x="1756800" y="1670400"/>
                </a:lnTo>
                <a:lnTo>
                  <a:pt x="0" y="16704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180000" tIns="180000" rIns="180000" bIns="180000">
            <a:noAutofit/>
          </a:bodyPr>
          <a:lstStyle>
            <a:lvl1pPr>
              <a:spcAft>
                <a:spcPts val="0"/>
              </a:spcAft>
              <a:defRPr sz="900"/>
            </a:lvl1pPr>
            <a:lvl2pPr>
              <a:spcAft>
                <a:spcPts val="0"/>
              </a:spcAft>
              <a:defRPr sz="900"/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/>
            </a:lvl4pPr>
            <a:lvl5pPr>
              <a:spcAft>
                <a:spcPts val="0"/>
              </a:spcAft>
              <a:defRPr sz="900"/>
            </a:lvl5pPr>
            <a:lvl6pPr marL="1026000" indent="-342000">
              <a:spcAft>
                <a:spcPts val="0"/>
              </a:spcAft>
              <a:buFont typeface="Arial" panose="020B0604020202020204" pitchFamily="34" charset="0"/>
              <a:buChar char="-"/>
              <a:defRPr sz="1000"/>
            </a:lvl6pPr>
            <a:lvl7pPr>
              <a:spcAft>
                <a:spcPts val="0"/>
              </a:spcAft>
              <a:defRPr sz="1000"/>
            </a:lvl7pPr>
            <a:lvl8pPr>
              <a:spcAft>
                <a:spcPts val="0"/>
              </a:spcAft>
              <a:defRPr sz="1000"/>
            </a:lvl8pPr>
            <a:lvl9pPr>
              <a:spcAft>
                <a:spcPts val="0"/>
              </a:spcAft>
              <a:defRPr sz="10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719387" y="1031582"/>
            <a:ext cx="1756800" cy="1670400"/>
          </a:xfrm>
          <a:solidFill>
            <a:schemeClr val="accent5"/>
          </a:solidFill>
        </p:spPr>
        <p:txBody>
          <a:bodyPr lIns="180000" tIns="180000" rIns="180000" bIns="180000">
            <a:noAutofit/>
          </a:bodyPr>
          <a:lstStyle>
            <a:lvl1pPr>
              <a:spcAft>
                <a:spcPts val="0"/>
              </a:spcAft>
              <a:defRPr sz="900">
                <a:latin typeface="+mn-lt"/>
              </a:defRPr>
            </a:lvl1pPr>
            <a:lvl2pPr>
              <a:spcAft>
                <a:spcPts val="0"/>
              </a:spcAft>
              <a:defRPr sz="900">
                <a:latin typeface="+mn-lt"/>
              </a:defRPr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>
                <a:latin typeface="+mn-lt"/>
              </a:defRPr>
            </a:lvl4pPr>
            <a:lvl5pPr>
              <a:spcAft>
                <a:spcPts val="0"/>
              </a:spcAft>
              <a:defRPr sz="900">
                <a:latin typeface="+mn-lt"/>
              </a:defRPr>
            </a:lvl5pPr>
            <a:lvl6pPr>
              <a:spcAft>
                <a:spcPts val="0"/>
              </a:spcAft>
              <a:defRPr sz="900"/>
            </a:lvl6pPr>
            <a:lvl7pPr>
              <a:spcAft>
                <a:spcPts val="0"/>
              </a:spcAft>
              <a:buAutoNum type="arabicPeriod"/>
              <a:defRPr sz="900"/>
            </a:lvl7pPr>
            <a:lvl8pPr>
              <a:spcAft>
                <a:spcPts val="0"/>
              </a:spcAft>
              <a:buAutoNum type="alphaLcPeriod"/>
              <a:defRPr sz="900"/>
            </a:lvl8pPr>
            <a:lvl9pPr>
              <a:spcAft>
                <a:spcPts val="0"/>
              </a:spcAft>
              <a:defRPr sz="9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4658518" y="1031582"/>
            <a:ext cx="1756800" cy="1670400"/>
          </a:xfrm>
          <a:solidFill>
            <a:schemeClr val="accent5"/>
          </a:solidFill>
        </p:spPr>
        <p:txBody>
          <a:bodyPr lIns="180000" tIns="180000" rIns="180000" bIns="180000">
            <a:noAutofit/>
          </a:bodyPr>
          <a:lstStyle>
            <a:lvl1pPr>
              <a:spcAft>
                <a:spcPts val="0"/>
              </a:spcAft>
              <a:defRPr sz="900">
                <a:latin typeface="+mn-lt"/>
              </a:defRPr>
            </a:lvl1pPr>
            <a:lvl2pPr>
              <a:spcAft>
                <a:spcPts val="0"/>
              </a:spcAft>
              <a:defRPr sz="900">
                <a:latin typeface="+mn-lt"/>
              </a:defRPr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>
                <a:latin typeface="+mn-lt"/>
              </a:defRPr>
            </a:lvl4pPr>
            <a:lvl5pPr>
              <a:spcAft>
                <a:spcPts val="0"/>
              </a:spcAft>
              <a:defRPr sz="900">
                <a:latin typeface="+mn-lt"/>
              </a:defRPr>
            </a:lvl5pPr>
            <a:lvl6pPr>
              <a:spcAft>
                <a:spcPts val="0"/>
              </a:spcAft>
              <a:defRPr sz="900"/>
            </a:lvl6pPr>
            <a:lvl7pPr>
              <a:spcAft>
                <a:spcPts val="0"/>
              </a:spcAft>
              <a:buAutoNum type="arabicPeriod"/>
              <a:defRPr sz="900"/>
            </a:lvl7pPr>
            <a:lvl8pPr>
              <a:spcAft>
                <a:spcPts val="0"/>
              </a:spcAft>
              <a:buAutoNum type="alphaLcPeriod"/>
              <a:defRPr sz="900"/>
            </a:lvl8pPr>
            <a:lvl9pPr>
              <a:spcAft>
                <a:spcPts val="0"/>
              </a:spcAft>
              <a:defRPr sz="9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792000" y="2846656"/>
            <a:ext cx="1756800" cy="1670400"/>
          </a:xfrm>
          <a:solidFill>
            <a:schemeClr val="accent5"/>
          </a:solidFill>
        </p:spPr>
        <p:txBody>
          <a:bodyPr lIns="180000" tIns="180000" rIns="180000" bIns="180000">
            <a:noAutofit/>
          </a:bodyPr>
          <a:lstStyle>
            <a:lvl1pPr>
              <a:spcAft>
                <a:spcPts val="0"/>
              </a:spcAft>
              <a:defRPr sz="900">
                <a:latin typeface="+mn-lt"/>
              </a:defRPr>
            </a:lvl1pPr>
            <a:lvl2pPr>
              <a:spcAft>
                <a:spcPts val="0"/>
              </a:spcAft>
              <a:defRPr sz="900">
                <a:latin typeface="+mn-lt"/>
              </a:defRPr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>
                <a:latin typeface="+mn-lt"/>
              </a:defRPr>
            </a:lvl4pPr>
            <a:lvl5pPr>
              <a:spcAft>
                <a:spcPts val="0"/>
              </a:spcAft>
              <a:defRPr sz="900">
                <a:latin typeface="+mn-lt"/>
              </a:defRPr>
            </a:lvl5pPr>
            <a:lvl6pPr>
              <a:spcAft>
                <a:spcPts val="0"/>
              </a:spcAft>
              <a:defRPr sz="900"/>
            </a:lvl6pPr>
            <a:lvl7pPr>
              <a:spcAft>
                <a:spcPts val="0"/>
              </a:spcAft>
              <a:buAutoNum type="arabicPeriod"/>
              <a:defRPr sz="900"/>
            </a:lvl7pPr>
            <a:lvl8pPr>
              <a:spcAft>
                <a:spcPts val="0"/>
              </a:spcAft>
              <a:buAutoNum type="alphaLcPeriod"/>
              <a:defRPr sz="900"/>
            </a:lvl8pPr>
            <a:lvl9pPr>
              <a:spcAft>
                <a:spcPts val="0"/>
              </a:spcAft>
              <a:defRPr sz="9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30"/>
          </p:nvPr>
        </p:nvSpPr>
        <p:spPr>
          <a:xfrm>
            <a:off x="2719387" y="2846656"/>
            <a:ext cx="1756800" cy="1670400"/>
          </a:xfrm>
          <a:solidFill>
            <a:schemeClr val="accent5"/>
          </a:solidFill>
        </p:spPr>
        <p:txBody>
          <a:bodyPr lIns="180000" tIns="180000" rIns="180000" bIns="180000">
            <a:noAutofit/>
          </a:bodyPr>
          <a:lstStyle>
            <a:lvl1pPr>
              <a:spcAft>
                <a:spcPts val="0"/>
              </a:spcAft>
              <a:defRPr sz="900">
                <a:latin typeface="+mn-lt"/>
              </a:defRPr>
            </a:lvl1pPr>
            <a:lvl2pPr>
              <a:spcAft>
                <a:spcPts val="0"/>
              </a:spcAft>
              <a:defRPr sz="900">
                <a:latin typeface="+mn-lt"/>
              </a:defRPr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>
                <a:latin typeface="+mn-lt"/>
              </a:defRPr>
            </a:lvl4pPr>
            <a:lvl5pPr>
              <a:spcAft>
                <a:spcPts val="0"/>
              </a:spcAft>
              <a:defRPr sz="900">
                <a:latin typeface="+mn-lt"/>
              </a:defRPr>
            </a:lvl5pPr>
            <a:lvl6pPr>
              <a:spcAft>
                <a:spcPts val="0"/>
              </a:spcAft>
              <a:defRPr sz="900"/>
            </a:lvl6pPr>
            <a:lvl7pPr>
              <a:spcAft>
                <a:spcPts val="0"/>
              </a:spcAft>
              <a:buAutoNum type="arabicPeriod"/>
              <a:defRPr sz="900"/>
            </a:lvl7pPr>
            <a:lvl8pPr>
              <a:spcAft>
                <a:spcPts val="0"/>
              </a:spcAft>
              <a:buAutoNum type="alphaLcPeriod"/>
              <a:defRPr sz="900"/>
            </a:lvl8pPr>
            <a:lvl9pPr>
              <a:spcAft>
                <a:spcPts val="0"/>
              </a:spcAft>
              <a:defRPr sz="9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31"/>
          </p:nvPr>
        </p:nvSpPr>
        <p:spPr>
          <a:xfrm>
            <a:off x="4658518" y="2846656"/>
            <a:ext cx="1756800" cy="1670400"/>
          </a:xfrm>
          <a:solidFill>
            <a:schemeClr val="accent5"/>
          </a:solidFill>
        </p:spPr>
        <p:txBody>
          <a:bodyPr lIns="180000" tIns="180000" rIns="180000" bIns="180000">
            <a:noAutofit/>
          </a:bodyPr>
          <a:lstStyle>
            <a:lvl1pPr>
              <a:spcAft>
                <a:spcPts val="0"/>
              </a:spcAft>
              <a:defRPr sz="900">
                <a:latin typeface="+mn-lt"/>
              </a:defRPr>
            </a:lvl1pPr>
            <a:lvl2pPr>
              <a:spcAft>
                <a:spcPts val="0"/>
              </a:spcAft>
              <a:defRPr sz="900">
                <a:latin typeface="+mn-lt"/>
              </a:defRPr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>
                <a:latin typeface="+mn-lt"/>
              </a:defRPr>
            </a:lvl4pPr>
            <a:lvl5pPr>
              <a:spcAft>
                <a:spcPts val="0"/>
              </a:spcAft>
              <a:defRPr sz="900">
                <a:latin typeface="+mn-lt"/>
              </a:defRPr>
            </a:lvl5pPr>
            <a:lvl6pPr>
              <a:spcAft>
                <a:spcPts val="0"/>
              </a:spcAft>
              <a:defRPr sz="900"/>
            </a:lvl6pPr>
            <a:lvl7pPr>
              <a:spcAft>
                <a:spcPts val="0"/>
              </a:spcAft>
              <a:buAutoNum type="arabicPeriod"/>
              <a:defRPr sz="900"/>
            </a:lvl7pPr>
            <a:lvl8pPr>
              <a:spcAft>
                <a:spcPts val="0"/>
              </a:spcAft>
              <a:buAutoNum type="alphaLcPeriod"/>
              <a:defRPr sz="900"/>
            </a:lvl8pPr>
            <a:lvl9pPr>
              <a:spcAft>
                <a:spcPts val="0"/>
              </a:spcAft>
              <a:defRPr sz="9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/>
          </p:nvPr>
        </p:nvSpPr>
        <p:spPr>
          <a:xfrm>
            <a:off x="6591777" y="2846656"/>
            <a:ext cx="1756800" cy="1670400"/>
          </a:xfrm>
          <a:solidFill>
            <a:schemeClr val="accent5"/>
          </a:solidFill>
        </p:spPr>
        <p:txBody>
          <a:bodyPr lIns="180000" tIns="180000" rIns="180000" bIns="180000">
            <a:noAutofit/>
          </a:bodyPr>
          <a:lstStyle>
            <a:lvl1pPr>
              <a:spcAft>
                <a:spcPts val="0"/>
              </a:spcAft>
              <a:defRPr sz="900">
                <a:latin typeface="+mn-lt"/>
              </a:defRPr>
            </a:lvl1pPr>
            <a:lvl2pPr>
              <a:spcAft>
                <a:spcPts val="0"/>
              </a:spcAft>
              <a:defRPr sz="900">
                <a:latin typeface="+mn-lt"/>
              </a:defRPr>
            </a:lvl2pPr>
            <a:lvl3pPr algn="l"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3pPr>
            <a:lvl4pPr>
              <a:spcAft>
                <a:spcPts val="0"/>
              </a:spcAft>
              <a:defRPr sz="900">
                <a:latin typeface="+mn-lt"/>
              </a:defRPr>
            </a:lvl4pPr>
            <a:lvl5pPr>
              <a:spcAft>
                <a:spcPts val="0"/>
              </a:spcAft>
              <a:defRPr sz="900">
                <a:latin typeface="+mn-lt"/>
              </a:defRPr>
            </a:lvl5pPr>
            <a:lvl6pPr>
              <a:spcAft>
                <a:spcPts val="0"/>
              </a:spcAft>
              <a:defRPr sz="900"/>
            </a:lvl6pPr>
            <a:lvl7pPr>
              <a:spcAft>
                <a:spcPts val="0"/>
              </a:spcAft>
              <a:buAutoNum type="arabicPeriod"/>
              <a:defRPr sz="900"/>
            </a:lvl7pPr>
            <a:lvl8pPr>
              <a:spcAft>
                <a:spcPts val="0"/>
              </a:spcAft>
              <a:buAutoNum type="alphaLcPeriod"/>
              <a:defRPr sz="900"/>
            </a:lvl8pPr>
            <a:lvl9pPr>
              <a:spcAft>
                <a:spcPts val="0"/>
              </a:spcAft>
              <a:defRPr sz="900"/>
            </a:lvl9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939392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 - specif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92000" y="1026558"/>
            <a:ext cx="7560000" cy="1620000"/>
          </a:xfrm>
          <a:custGeom>
            <a:avLst/>
            <a:gdLst/>
            <a:ahLst/>
            <a:cxnLst/>
            <a:rect l="l" t="t" r="r" b="b"/>
            <a:pathLst>
              <a:path w="7560000" h="1620000">
                <a:moveTo>
                  <a:pt x="0" y="0"/>
                </a:moveTo>
                <a:lnTo>
                  <a:pt x="282805" y="0"/>
                </a:lnTo>
                <a:lnTo>
                  <a:pt x="411486" y="129600"/>
                </a:lnTo>
                <a:lnTo>
                  <a:pt x="534805" y="0"/>
                </a:lnTo>
                <a:lnTo>
                  <a:pt x="7560000" y="0"/>
                </a:lnTo>
                <a:lnTo>
                  <a:pt x="7560000" y="1620000"/>
                </a:lnTo>
                <a:lnTo>
                  <a:pt x="0" y="1620000"/>
                </a:ln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792162" y="2753918"/>
            <a:ext cx="3492000" cy="176464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870800" y="2758322"/>
            <a:ext cx="3492000" cy="176023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573588" y="2826557"/>
            <a:ext cx="0" cy="17280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3765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92880"/>
      </p:ext>
    </p:extLst>
  </p:cSld>
  <p:clrMapOvr>
    <a:masterClrMapping/>
  </p:clrMapOvr>
  <p:hf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34"/>
          </p:nvPr>
        </p:nvSpPr>
        <p:spPr>
          <a:xfrm>
            <a:off x="792000" y="1026558"/>
            <a:ext cx="7560000" cy="2926800"/>
          </a:xfrm>
          <a:custGeom>
            <a:avLst/>
            <a:gdLst/>
            <a:ahLst/>
            <a:cxnLst/>
            <a:rect l="l" t="t" r="r" b="b"/>
            <a:pathLst>
              <a:path w="7560000" h="2926800">
                <a:moveTo>
                  <a:pt x="0" y="0"/>
                </a:moveTo>
                <a:lnTo>
                  <a:pt x="284400" y="0"/>
                </a:lnTo>
                <a:lnTo>
                  <a:pt x="413081" y="129600"/>
                </a:lnTo>
                <a:lnTo>
                  <a:pt x="536400" y="0"/>
                </a:lnTo>
                <a:lnTo>
                  <a:pt x="7560000" y="0"/>
                </a:lnTo>
                <a:lnTo>
                  <a:pt x="7560000" y="2926800"/>
                </a:lnTo>
                <a:lnTo>
                  <a:pt x="0" y="2926800"/>
                </a:ln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  <p:sp>
        <p:nvSpPr>
          <p:cNvPr id="2" name="Tekstvak 1"/>
          <p:cNvSpPr txBox="1"/>
          <p:nvPr userDrawn="1"/>
        </p:nvSpPr>
        <p:spPr>
          <a:xfrm>
            <a:off x="3992999" y="4769901"/>
            <a:ext cx="1191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spc="160" baseline="0" dirty="0" smtClean="0">
                <a:solidFill>
                  <a:srgbClr val="0031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Stibbe.com</a:t>
            </a:r>
            <a:endParaRPr lang="nl-NL" sz="1200" spc="160" baseline="0" dirty="0">
              <a:solidFill>
                <a:srgbClr val="0031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758"/>
            <a:ext cx="7570800" cy="152368"/>
          </a:xfrm>
          <a:prstGeom prst="rect">
            <a:avLst/>
          </a:prstGeom>
        </p:spPr>
      </p:pic>
      <p:cxnSp>
        <p:nvCxnSpPr>
          <p:cNvPr id="6" name="Rechte verbindingslijn 5"/>
          <p:cNvCxnSpPr/>
          <p:nvPr userDrawn="1"/>
        </p:nvCxnSpPr>
        <p:spPr>
          <a:xfrm>
            <a:off x="4107600" y="4694400"/>
            <a:ext cx="932400" cy="0"/>
          </a:xfrm>
          <a:prstGeom prst="line">
            <a:avLst/>
          </a:prstGeom>
          <a:ln>
            <a:solidFill>
              <a:srgbClr val="34AF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/>
          <p:cNvSpPr>
            <a:spLocks noGrp="1"/>
          </p:cNvSpPr>
          <p:nvPr>
            <p:ph type="title" idx="35"/>
          </p:nvPr>
        </p:nvSpPr>
        <p:spPr>
          <a:xfrm>
            <a:off x="3364708" y="1981296"/>
            <a:ext cx="2414587" cy="873125"/>
          </a:xfrm>
        </p:spPr>
        <p:txBody>
          <a:bodyPr lIns="0" tIns="25306" rIns="0" bIns="25306" anchor="t"/>
          <a:lstStyle>
            <a:lvl1pPr algn="ctr">
              <a:spcAft>
                <a:spcPts val="900"/>
              </a:spcAft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edit</a:t>
            </a:r>
            <a:r>
              <a:rPr lang="nl-NL" dirty="0" smtClean="0"/>
              <a:t> Master </a:t>
            </a:r>
            <a:r>
              <a:rPr lang="nl-NL" dirty="0" err="1" smtClean="0"/>
              <a:t>title</a:t>
            </a:r>
            <a:r>
              <a:rPr lang="nl-NL" dirty="0" smtClean="0"/>
              <a:t> </a:t>
            </a:r>
            <a:r>
              <a:rPr lang="nl-NL" dirty="0" err="1" smtClean="0"/>
              <a:t>style</a:t>
            </a: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00" y="4305600"/>
            <a:ext cx="932400" cy="2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5846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7828724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59840" cy="775506"/>
          </a:xfrm>
        </p:spPr>
        <p:txBody>
          <a:bodyPr anchor="b">
            <a:noAutofit/>
          </a:bodyPr>
          <a:lstStyle>
            <a:lvl1pPr>
              <a:spcAft>
                <a:spcPts val="900"/>
              </a:spcAft>
              <a:defRPr sz="26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1015200"/>
            <a:ext cx="7570800" cy="15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34980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1999" y="176400"/>
            <a:ext cx="7560000" cy="774000"/>
          </a:xfrm>
          <a:prstGeom prst="rect">
            <a:avLst/>
          </a:prstGeom>
        </p:spPr>
        <p:txBody>
          <a:bodyPr vert="horz" lIns="0" tIns="25306" rIns="0" bIns="25306" rtlCol="0" anchor="b" anchorCtr="0">
            <a:noAutofit/>
          </a:bodyPr>
          <a:lstStyle/>
          <a:p>
            <a:pPr lvl="0">
              <a:spcAft>
                <a:spcPts val="900"/>
              </a:spcAft>
            </a:pPr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1999" y="1029600"/>
            <a:ext cx="7560000" cy="2926800"/>
          </a:xfrm>
          <a:prstGeom prst="rect">
            <a:avLst/>
          </a:prstGeom>
        </p:spPr>
        <p:txBody>
          <a:bodyPr vert="horz" lIns="0" tIns="25306" rIns="0" bIns="25306" rtlCol="0">
            <a:no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5"/>
            <a:r>
              <a:rPr lang="nl-NL" dirty="0" smtClean="0"/>
              <a:t>6</a:t>
            </a:r>
          </a:p>
          <a:p>
            <a:pPr lvl="6"/>
            <a:r>
              <a:rPr lang="nl-NL" dirty="0" smtClean="0"/>
              <a:t>7</a:t>
            </a:r>
          </a:p>
          <a:p>
            <a:pPr lvl="7"/>
            <a:r>
              <a:rPr lang="nl-NL" dirty="0" smtClean="0"/>
              <a:t>8</a:t>
            </a:r>
          </a:p>
          <a:p>
            <a:pPr lvl="8"/>
            <a:r>
              <a:rPr lang="nl-NL" dirty="0" smtClean="0"/>
              <a:t>9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0550" y="4767263"/>
            <a:ext cx="2057400" cy="273844"/>
          </a:xfrm>
          <a:prstGeom prst="rect">
            <a:avLst/>
          </a:prstGeom>
        </p:spPr>
        <p:txBody>
          <a:bodyPr vert="horz" lIns="50612" tIns="25306" rIns="50612" bIns="25306" rtlCol="0" anchor="ctr"/>
          <a:lstStyle>
            <a:lvl1pPr algn="r">
              <a:defRPr sz="1000">
                <a:solidFill>
                  <a:srgbClr val="34AF7E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fld id="{2CD022E4-5A93-42CA-A1F8-F6A12DAE4056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boxStatus"/>
          <p:cNvSpPr txBox="1"/>
          <p:nvPr/>
        </p:nvSpPr>
        <p:spPr>
          <a:xfrm rot="5400000">
            <a:off x="7612232" y="3328937"/>
            <a:ext cx="2520000" cy="2160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r"/>
            <a:endParaRPr lang="nl-NL" sz="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6" y="4818959"/>
            <a:ext cx="475200" cy="13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82" r:id="rId2"/>
    <p:sldLayoutId id="2147483719" r:id="rId3"/>
    <p:sldLayoutId id="2147483693" r:id="rId4"/>
    <p:sldLayoutId id="2147483684" r:id="rId5"/>
    <p:sldLayoutId id="2147483687" r:id="rId6"/>
    <p:sldLayoutId id="2147483688" r:id="rId7"/>
    <p:sldLayoutId id="2147483689" r:id="rId8"/>
    <p:sldLayoutId id="2147483690" r:id="rId9"/>
    <p:sldLayoutId id="2147483677" r:id="rId10"/>
    <p:sldLayoutId id="2147483678" r:id="rId11"/>
    <p:sldLayoutId id="2147483691" r:id="rId12"/>
    <p:sldLayoutId id="2147483680" r:id="rId13"/>
    <p:sldLayoutId id="2147483681" r:id="rId14"/>
    <p:sldLayoutId id="2147483712" r:id="rId15"/>
    <p:sldLayoutId id="2147483715" r:id="rId16"/>
    <p:sldLayoutId id="2147483700" r:id="rId17"/>
    <p:sldLayoutId id="2147483713" r:id="rId18"/>
    <p:sldLayoutId id="2147483721" r:id="rId19"/>
    <p:sldLayoutId id="2147483714" r:id="rId20"/>
    <p:sldLayoutId id="2147483716" r:id="rId21"/>
    <p:sldLayoutId id="2147483692" r:id="rId22"/>
    <p:sldLayoutId id="2147483694" r:id="rId23"/>
    <p:sldLayoutId id="2147483720" r:id="rId24"/>
    <p:sldLayoutId id="2147483711" r:id="rId25"/>
    <p:sldLayoutId id="2147483710" r:id="rId26"/>
    <p:sldLayoutId id="2147483679" r:id="rId27"/>
    <p:sldLayoutId id="2147483708" r:id="rId28"/>
    <p:sldLayoutId id="2147483718" r:id="rId29"/>
    <p:sldLayoutId id="2147483709" r:id="rId30"/>
    <p:sldLayoutId id="2147483702" r:id="rId31"/>
    <p:sldLayoutId id="2147483686" r:id="rId32"/>
    <p:sldLayoutId id="2147483699" r:id="rId3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789042" rtl="0" eaLnBrk="1" latinLnBrk="0" hangingPunct="1">
        <a:lnSpc>
          <a:spcPct val="90000"/>
        </a:lnSpc>
        <a:spcBef>
          <a:spcPct val="0"/>
        </a:spcBef>
        <a:buNone/>
        <a:defRPr lang="en-US" sz="2600" kern="1200" dirty="0">
          <a:solidFill>
            <a:schemeClr val="accent1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Tx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rgbClr val="34AF7E"/>
        </a:buClr>
        <a:buFontTx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1980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Tx/>
        <a:buNone/>
        <a:defRPr sz="1800" kern="1200">
          <a:solidFill>
            <a:schemeClr val="tx2"/>
          </a:solidFill>
          <a:latin typeface="+mj-lt"/>
          <a:ea typeface="+mn-ea"/>
          <a:cs typeface="Arial" panose="020B0604020202020204" pitchFamily="34" charset="0"/>
        </a:defRPr>
      </a:lvl3pPr>
      <a:lvl4pPr marL="342000" indent="-3420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684000" indent="-3420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026000" indent="-3420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Tx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42000" indent="-3429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648900" indent="-3429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026000" indent="-342000" algn="l" defTabSz="789042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1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4521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89042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3562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78083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72604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67125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61646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6167" algn="l" defTabSz="7890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367" userDrawn="1">
          <p15:clr>
            <a:srgbClr val="F26B43"/>
          </p15:clr>
        </p15:guide>
        <p15:guide id="2" pos="47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5" Type="http://schemas.openxmlformats.org/officeDocument/2006/relationships/image" Target="../media/image28.jpe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Algoritmische discriminatie</a:t>
            </a:r>
            <a:endParaRPr lang="nl-NL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nl-NL" dirty="0" smtClean="0"/>
              <a:t>14 mei 2019</a:t>
            </a:r>
            <a:endParaRPr lang="nl-NL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mtClean="0"/>
              <a:t>Marko Jovovic</a:t>
            </a:r>
            <a:endParaRPr lang="nl-NL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3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" r="34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72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 descr="https://static01.nyt.com/images/2018/10/14/opinion/sunday/14rosenblat/14rosenblat-articleLarge.gif?quality=75&amp;auto=webp&amp;disable=upsca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989" y="2585556"/>
            <a:ext cx="3487738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1" y="93910"/>
            <a:ext cx="79498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2" y="2050569"/>
            <a:ext cx="3141663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873" y="1448907"/>
            <a:ext cx="4697412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14" y="3320324"/>
            <a:ext cx="3276130" cy="97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79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 descr="https://static01.nyt.com/images/2018/10/14/opinion/sunday/14rosenblat/14rosenblat-articleLarge.gif?quality=75&amp;auto=webp&amp;disable=upsca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989" y="2585556"/>
            <a:ext cx="3487738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1" y="93910"/>
            <a:ext cx="79498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2" y="2050569"/>
            <a:ext cx="3141663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873" y="1448907"/>
            <a:ext cx="4697412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14" y="3680932"/>
            <a:ext cx="3276130" cy="97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2" y="440979"/>
            <a:ext cx="6939838" cy="351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35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 descr="https://static01.nyt.com/images/2018/10/14/opinion/sunday/14rosenblat/14rosenblat-articleLarge.gif?quality=75&amp;auto=webp&amp;disable=upsca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989" y="2585556"/>
            <a:ext cx="3487738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1" y="93910"/>
            <a:ext cx="79498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2" y="2050569"/>
            <a:ext cx="3141663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873" y="1448907"/>
            <a:ext cx="4697412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14" y="3680932"/>
            <a:ext cx="3276130" cy="97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2" y="440979"/>
            <a:ext cx="6939838" cy="351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144" y="3225621"/>
            <a:ext cx="6323527" cy="156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0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/>
        <p:txBody>
          <a:bodyPr/>
          <a:lstStyle/>
          <a:p>
            <a:pPr marL="0" lvl="3" indent="0">
              <a:buNone/>
            </a:pPr>
            <a:endParaRPr lang="nl-NL" dirty="0" smtClean="0"/>
          </a:p>
          <a:p>
            <a:pPr marL="0" lvl="3" indent="0">
              <a:buNone/>
            </a:pPr>
            <a:r>
              <a:rPr lang="nl-NL" dirty="0" smtClean="0"/>
              <a:t>Vandaag gaan we:</a:t>
            </a:r>
          </a:p>
          <a:p>
            <a:pPr marL="0" lvl="3" indent="0">
              <a:buNone/>
            </a:pPr>
            <a:endParaRPr lang="nl-NL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3"/>
            <a:r>
              <a:rPr lang="nl-NL" dirty="0"/>
              <a:t>v</a:t>
            </a:r>
            <a:r>
              <a:rPr lang="nl-NL" dirty="0" smtClean="0"/>
              <a:t>oortborduren op onze nieuwe kennis van ‘</a:t>
            </a:r>
            <a:r>
              <a:rPr lang="nl-NL" b="1" dirty="0" smtClean="0"/>
              <a:t>het algoritme</a:t>
            </a:r>
            <a:r>
              <a:rPr lang="nl-NL" dirty="0" smtClean="0"/>
              <a:t>’, door: </a:t>
            </a:r>
          </a:p>
          <a:p>
            <a:pPr lvl="4"/>
            <a:r>
              <a:rPr lang="nl-NL" dirty="0" smtClean="0"/>
              <a:t>een aantal eigenaardigheden van algoritmes te bespreken en te plaatsen; </a:t>
            </a:r>
          </a:p>
          <a:p>
            <a:pPr lvl="4"/>
            <a:r>
              <a:rPr lang="nl-NL" dirty="0" smtClean="0"/>
              <a:t>te bespreken hoe deze in het arbeidsrecht zouden kunnen passen.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nl-NL" dirty="0" smtClean="0"/>
              <a:t>Doelen van deze presentatie: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200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/>
        <p:txBody>
          <a:bodyPr/>
          <a:lstStyle/>
          <a:p>
            <a:pPr marL="0" lvl="3" indent="0">
              <a:buNone/>
            </a:pPr>
            <a:endParaRPr lang="nl-NL" dirty="0" smtClean="0"/>
          </a:p>
          <a:p>
            <a:pPr marL="0" lvl="3" indent="0">
              <a:buNone/>
            </a:pPr>
            <a:endParaRPr lang="nl-NL" dirty="0"/>
          </a:p>
          <a:p>
            <a:pPr marL="0" lvl="3" indent="0">
              <a:buNone/>
            </a:pPr>
            <a:endParaRPr lang="nl-NL" dirty="0" smtClean="0"/>
          </a:p>
          <a:p>
            <a:pPr marL="684000" lvl="5" indent="0">
              <a:buNone/>
            </a:pPr>
            <a:r>
              <a:rPr lang="nl-NL" dirty="0" smtClean="0"/>
              <a:t>… een korte, high-level introductie op de voor dit onderwerp meest relevante punten van het gelijkebehandelingsrecht!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nl-NL" dirty="0" smtClean="0"/>
              <a:t>Maar eerst…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14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&lt;</a:t>
            </a:r>
            <a:r>
              <a:rPr lang="en-GB" dirty="0" err="1" smtClean="0"/>
              <a:t>juridisch</a:t>
            </a:r>
            <a:r>
              <a:rPr lang="en-GB" dirty="0" smtClean="0"/>
              <a:t> </a:t>
            </a:r>
            <a:r>
              <a:rPr lang="en-GB" dirty="0" err="1" smtClean="0"/>
              <a:t>kader</a:t>
            </a:r>
            <a:r>
              <a:rPr lang="en-GB" dirty="0" smtClean="0"/>
              <a:t> </a:t>
            </a:r>
            <a:r>
              <a:rPr lang="en-GB" dirty="0" err="1" smtClean="0"/>
              <a:t>gelijke</a:t>
            </a:r>
            <a:r>
              <a:rPr lang="en-GB" dirty="0" smtClean="0"/>
              <a:t> </a:t>
            </a:r>
            <a:r>
              <a:rPr lang="en-GB" dirty="0" err="1" smtClean="0"/>
              <a:t>behandeling</a:t>
            </a:r>
            <a:r>
              <a:rPr lang="en-GB" dirty="0" smtClean="0"/>
              <a:t>&gt;</a:t>
            </a:r>
            <a:endParaRPr lang="en-GB" dirty="0"/>
          </a:p>
        </p:txBody>
      </p:sp>
      <p:sp>
        <p:nvSpPr>
          <p:cNvPr id="614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5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5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5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5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5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6156" name="Picture 2" descr="Afbeeldingsresultaat voor law rob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691878"/>
            <a:ext cx="7735888" cy="208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8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en-GB" dirty="0" err="1" smtClean="0"/>
              <a:t>Een</a:t>
            </a:r>
            <a:r>
              <a:rPr lang="en-GB" dirty="0" smtClean="0"/>
              <a:t> </a:t>
            </a:r>
            <a:r>
              <a:rPr lang="en-GB" dirty="0" err="1" smtClean="0"/>
              <a:t>aantal</a:t>
            </a:r>
            <a:r>
              <a:rPr lang="en-GB" dirty="0" smtClean="0"/>
              <a:t> </a:t>
            </a:r>
            <a:r>
              <a:rPr lang="en-GB" dirty="0" err="1" smtClean="0"/>
              <a:t>gelijkebehandelingswetten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717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r>
              <a:rPr lang="en-GB" altLang="nl-NL" sz="1600" dirty="0" smtClean="0"/>
              <a:t>Art</a:t>
            </a:r>
            <a:r>
              <a:rPr lang="en-GB" altLang="nl-NL" sz="1600" dirty="0"/>
              <a:t>. 157 VWEU (</a:t>
            </a:r>
            <a:r>
              <a:rPr lang="en-GB" altLang="nl-NL" sz="1600" dirty="0" err="1"/>
              <a:t>gelijke</a:t>
            </a:r>
            <a:r>
              <a:rPr lang="en-GB" altLang="nl-NL" sz="1600" dirty="0"/>
              <a:t> </a:t>
            </a:r>
            <a:r>
              <a:rPr lang="en-GB" altLang="nl-NL" sz="1600" dirty="0" err="1"/>
              <a:t>beloning</a:t>
            </a:r>
            <a:r>
              <a:rPr lang="en-GB" altLang="nl-NL" sz="1600" dirty="0"/>
              <a:t> </a:t>
            </a:r>
            <a:r>
              <a:rPr lang="en-GB" altLang="nl-NL" sz="1600" dirty="0" err="1"/>
              <a:t>mannen</a:t>
            </a:r>
            <a:r>
              <a:rPr lang="en-GB" altLang="nl-NL" sz="1600" dirty="0"/>
              <a:t> </a:t>
            </a:r>
            <a:r>
              <a:rPr lang="en-GB" altLang="nl-NL" sz="1600" dirty="0" err="1"/>
              <a:t>en</a:t>
            </a:r>
            <a:r>
              <a:rPr lang="en-GB" altLang="nl-NL" sz="1600" dirty="0"/>
              <a:t> </a:t>
            </a:r>
            <a:r>
              <a:rPr lang="en-GB" altLang="nl-NL" sz="1600" dirty="0" err="1"/>
              <a:t>vrouwen</a:t>
            </a:r>
            <a:r>
              <a:rPr lang="en-GB" altLang="nl-NL" sz="1600" dirty="0"/>
              <a:t>);</a:t>
            </a:r>
          </a:p>
          <a:p>
            <a:pPr marL="342900" lvl="1">
              <a:buFont typeface="Arial" charset="0"/>
              <a:buChar char="•"/>
              <a:defRPr/>
            </a:pPr>
            <a:r>
              <a:rPr lang="en-GB" altLang="nl-NL" sz="1600" dirty="0"/>
              <a:t>Art. 45 lid 2 VWEU (</a:t>
            </a:r>
            <a:r>
              <a:rPr lang="en-GB" altLang="nl-NL" sz="1600" dirty="0" err="1"/>
              <a:t>vrij</a:t>
            </a:r>
            <a:r>
              <a:rPr lang="en-GB" altLang="nl-NL" sz="1600" dirty="0"/>
              <a:t> </a:t>
            </a:r>
            <a:r>
              <a:rPr lang="en-GB" altLang="nl-NL" sz="1600" dirty="0" err="1"/>
              <a:t>werkeer</a:t>
            </a:r>
            <a:r>
              <a:rPr lang="en-GB" altLang="nl-NL" sz="1600" dirty="0"/>
              <a:t> van </a:t>
            </a:r>
            <a:r>
              <a:rPr lang="en-GB" altLang="nl-NL" sz="1600" dirty="0" err="1"/>
              <a:t>werknemers</a:t>
            </a:r>
            <a:r>
              <a:rPr lang="en-GB" altLang="nl-NL" sz="1600" dirty="0"/>
              <a:t>);</a:t>
            </a:r>
          </a:p>
          <a:p>
            <a:pPr marL="342900" lvl="1">
              <a:buFont typeface="Arial" charset="0"/>
              <a:buChar char="•"/>
              <a:defRPr/>
            </a:pPr>
            <a:r>
              <a:rPr lang="en-GB" altLang="nl-NL" sz="1600" dirty="0"/>
              <a:t>Wet </a:t>
            </a:r>
            <a:r>
              <a:rPr lang="en-GB" altLang="nl-NL" sz="1600" dirty="0" err="1"/>
              <a:t>gelijke</a:t>
            </a:r>
            <a:r>
              <a:rPr lang="en-GB" altLang="nl-NL" sz="1600" dirty="0"/>
              <a:t> </a:t>
            </a:r>
            <a:r>
              <a:rPr lang="en-GB" altLang="nl-NL" sz="1600" dirty="0" err="1"/>
              <a:t>behandeling</a:t>
            </a:r>
            <a:r>
              <a:rPr lang="en-GB" altLang="nl-NL" sz="1600" dirty="0"/>
              <a:t> op </a:t>
            </a:r>
            <a:r>
              <a:rPr lang="en-GB" altLang="nl-NL" sz="1600" dirty="0" err="1"/>
              <a:t>grond</a:t>
            </a:r>
            <a:r>
              <a:rPr lang="en-GB" altLang="nl-NL" sz="1600" dirty="0"/>
              <a:t> van </a:t>
            </a:r>
            <a:r>
              <a:rPr lang="en-GB" altLang="nl-NL" sz="1600" dirty="0" err="1"/>
              <a:t>leeftijd</a:t>
            </a:r>
            <a:r>
              <a:rPr lang="en-GB" altLang="nl-NL" sz="1600" dirty="0"/>
              <a:t> (WGBL);</a:t>
            </a:r>
          </a:p>
          <a:p>
            <a:pPr marL="342900" lvl="1">
              <a:buFont typeface="Arial" charset="0"/>
              <a:buChar char="•"/>
              <a:defRPr/>
            </a:pPr>
            <a:r>
              <a:rPr lang="en-GB" altLang="nl-NL" sz="1600" dirty="0"/>
              <a:t>Wet </a:t>
            </a:r>
            <a:r>
              <a:rPr lang="en-GB" altLang="nl-NL" sz="1600" dirty="0" err="1"/>
              <a:t>gelijke</a:t>
            </a:r>
            <a:r>
              <a:rPr lang="en-GB" altLang="nl-NL" sz="1600" dirty="0"/>
              <a:t> </a:t>
            </a:r>
            <a:r>
              <a:rPr lang="en-GB" altLang="nl-NL" sz="1600" dirty="0" err="1"/>
              <a:t>behandeling</a:t>
            </a:r>
            <a:r>
              <a:rPr lang="en-GB" altLang="nl-NL" sz="1600" dirty="0"/>
              <a:t> op </a:t>
            </a:r>
            <a:r>
              <a:rPr lang="en-GB" altLang="nl-NL" sz="1600" dirty="0" err="1"/>
              <a:t>grond</a:t>
            </a:r>
            <a:r>
              <a:rPr lang="en-GB" altLang="nl-NL" sz="1600" dirty="0"/>
              <a:t> van handicap of </a:t>
            </a:r>
            <a:r>
              <a:rPr lang="en-GB" altLang="nl-NL" sz="1600" dirty="0" err="1"/>
              <a:t>chronische</a:t>
            </a:r>
            <a:r>
              <a:rPr lang="en-GB" altLang="nl-NL" sz="1600" dirty="0"/>
              <a:t> </a:t>
            </a:r>
            <a:r>
              <a:rPr lang="en-GB" altLang="nl-NL" sz="1600" dirty="0" err="1"/>
              <a:t>ziekte</a:t>
            </a:r>
            <a:r>
              <a:rPr lang="en-GB" altLang="nl-NL" sz="1600" dirty="0"/>
              <a:t> (WGBH/CZ);</a:t>
            </a:r>
          </a:p>
          <a:p>
            <a:pPr marL="342900" lvl="1">
              <a:buFont typeface="Arial" charset="0"/>
              <a:buChar char="•"/>
              <a:defRPr/>
            </a:pPr>
            <a:r>
              <a:rPr lang="en-GB" altLang="nl-NL" sz="1600" dirty="0"/>
              <a:t>Wet </a:t>
            </a:r>
            <a:r>
              <a:rPr lang="en-GB" altLang="nl-NL" sz="1600" dirty="0" err="1"/>
              <a:t>gelijke</a:t>
            </a:r>
            <a:r>
              <a:rPr lang="en-GB" altLang="nl-NL" sz="1600" dirty="0"/>
              <a:t> </a:t>
            </a:r>
            <a:r>
              <a:rPr lang="en-GB" altLang="nl-NL" sz="1600" dirty="0" err="1"/>
              <a:t>behandeling</a:t>
            </a:r>
            <a:r>
              <a:rPr lang="en-GB" altLang="nl-NL" sz="1600" dirty="0"/>
              <a:t> van </a:t>
            </a:r>
            <a:r>
              <a:rPr lang="en-GB" altLang="nl-NL" sz="1600" dirty="0" err="1"/>
              <a:t>mannen</a:t>
            </a:r>
            <a:r>
              <a:rPr lang="en-GB" altLang="nl-NL" sz="1600" dirty="0"/>
              <a:t> </a:t>
            </a:r>
            <a:r>
              <a:rPr lang="en-GB" altLang="nl-NL" sz="1600" dirty="0" err="1"/>
              <a:t>en</a:t>
            </a:r>
            <a:r>
              <a:rPr lang="en-GB" altLang="nl-NL" sz="1600" dirty="0"/>
              <a:t> </a:t>
            </a:r>
            <a:r>
              <a:rPr lang="en-GB" altLang="nl-NL" sz="1600" dirty="0" err="1"/>
              <a:t>vrouwen</a:t>
            </a:r>
            <a:r>
              <a:rPr lang="en-GB" altLang="nl-NL" sz="1600" dirty="0"/>
              <a:t> (WGB); </a:t>
            </a:r>
          </a:p>
          <a:p>
            <a:pPr marL="342900" lvl="1">
              <a:buFont typeface="Arial" charset="0"/>
              <a:buChar char="•"/>
              <a:defRPr/>
            </a:pPr>
            <a:r>
              <a:rPr lang="en-GB" altLang="nl-NL" sz="1600" dirty="0"/>
              <a:t>Wet </a:t>
            </a:r>
            <a:r>
              <a:rPr lang="en-GB" altLang="nl-NL" sz="1600" dirty="0" err="1"/>
              <a:t>onderscheid</a:t>
            </a:r>
            <a:r>
              <a:rPr lang="en-GB" altLang="nl-NL" sz="1600" dirty="0"/>
              <a:t> </a:t>
            </a:r>
            <a:r>
              <a:rPr lang="en-GB" altLang="nl-NL" sz="1600" dirty="0" err="1"/>
              <a:t>arbeidsduur</a:t>
            </a:r>
            <a:r>
              <a:rPr lang="en-GB" altLang="nl-NL" sz="1600" dirty="0"/>
              <a:t> (WOA);</a:t>
            </a:r>
          </a:p>
          <a:p>
            <a:pPr marL="342900" lvl="1">
              <a:buFont typeface="Arial" charset="0"/>
              <a:buChar char="•"/>
              <a:defRPr/>
            </a:pPr>
            <a:r>
              <a:rPr lang="nl-NL" altLang="nl-NL" sz="1600" dirty="0"/>
              <a:t>Wet onderscheid bepaalde en onbepaalde tijd (WOBOT);</a:t>
            </a:r>
            <a:endParaRPr lang="en-GB" altLang="nl-NL" sz="1600" dirty="0"/>
          </a:p>
          <a:p>
            <a:pPr marL="342900" lvl="1">
              <a:buFont typeface="Arial" charset="0"/>
              <a:buChar char="•"/>
              <a:defRPr/>
            </a:pPr>
            <a:endParaRPr lang="en-GB" altLang="nl-NL" sz="3200" dirty="0" smtClean="0"/>
          </a:p>
          <a:p>
            <a:pPr marL="342900" lvl="1">
              <a:defRPr/>
            </a:pPr>
            <a:endParaRPr lang="en-GB" altLang="nl-NL" sz="3200" dirty="0" smtClean="0"/>
          </a:p>
        </p:txBody>
      </p:sp>
    </p:spTree>
    <p:extLst>
      <p:ext uri="{BB962C8B-B14F-4D97-AF65-F5344CB8AC3E}">
        <p14:creationId xmlns:p14="http://schemas.microsoft.com/office/powerpoint/2010/main" val="5199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en-GB" dirty="0" err="1" smtClean="0"/>
              <a:t>Allemaal</a:t>
            </a:r>
            <a:r>
              <a:rPr lang="en-GB" dirty="0" smtClean="0"/>
              <a:t> </a:t>
            </a:r>
            <a:r>
              <a:rPr lang="en-GB" dirty="0" err="1" smtClean="0"/>
              <a:t>werkingssferen</a:t>
            </a:r>
            <a:r>
              <a:rPr lang="en-GB" dirty="0" smtClean="0"/>
              <a:t>…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717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34691"/>
            <a:ext cx="5025779" cy="83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395336"/>
            <a:ext cx="5997463" cy="81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3603982"/>
            <a:ext cx="7452360" cy="63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72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Maar </a:t>
            </a:r>
            <a:r>
              <a:rPr lang="en-GB" dirty="0" err="1" smtClean="0"/>
              <a:t>hetzelfde</a:t>
            </a:r>
            <a:r>
              <a:rPr lang="en-GB" dirty="0" smtClean="0"/>
              <a:t> </a:t>
            </a:r>
            <a:r>
              <a:rPr lang="en-GB" dirty="0" err="1" smtClean="0"/>
              <a:t>mechanisme</a:t>
            </a:r>
            <a:r>
              <a:rPr lang="en-GB" dirty="0" smtClean="0"/>
              <a:t>…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717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17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93" y="1448991"/>
            <a:ext cx="6497726" cy="19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6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Direct onderscheid</a:t>
            </a:r>
            <a:endParaRPr lang="nl-NL" dirty="0"/>
          </a:p>
        </p:txBody>
      </p:sp>
      <p:sp>
        <p:nvSpPr>
          <p:cNvPr id="819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819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819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819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820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820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820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defRPr/>
            </a:pPr>
            <a:endParaRPr lang="nl-NL" altLang="nl-NL" smtClean="0"/>
          </a:p>
        </p:txBody>
      </p:sp>
      <p:pic>
        <p:nvPicPr>
          <p:cNvPr id="820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3538"/>
            <a:ext cx="9566275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73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Direct onderscheid</a:t>
            </a:r>
            <a:endParaRPr lang="nl-NL" dirty="0"/>
          </a:p>
        </p:txBody>
      </p:sp>
      <p:sp>
        <p:nvSpPr>
          <p:cNvPr id="922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922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922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922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922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922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922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r>
              <a:rPr lang="nl-NL" i="1" dirty="0" smtClean="0"/>
              <a:t>“Indien </a:t>
            </a:r>
            <a:r>
              <a:rPr lang="nl-NL" i="1" dirty="0"/>
              <a:t>een persoon op een andere wijze wordt behandeld dan een ander 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in een vergelijkbare situatie wordt, is of zou worden behandeld, op grond van godsdienst, levensovertuiging, politieke gezindheid, ras, geslacht, nationaliteit, hetero- of homoseksuele gerichtheid of burgerlijke </a:t>
            </a:r>
            <a:r>
              <a:rPr lang="nl-NL" i="1" dirty="0" smtClean="0">
                <a:solidFill>
                  <a:schemeClr val="bg1">
                    <a:lumMod val="75000"/>
                  </a:schemeClr>
                </a:solidFill>
              </a:rPr>
              <a:t>staat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r>
              <a:rPr lang="nl-NL" i="1" dirty="0" smtClean="0">
                <a:solidFill>
                  <a:schemeClr val="bg1">
                    <a:lumMod val="75000"/>
                  </a:schemeClr>
                </a:solidFill>
              </a:rPr>
              <a:t>”</a:t>
            </a:r>
            <a:endParaRPr lang="nl-NL" altLang="nl-NL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  <p:pic>
        <p:nvPicPr>
          <p:cNvPr id="922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3538"/>
            <a:ext cx="9566275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79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Direct onderscheid</a:t>
            </a:r>
            <a:endParaRPr lang="nl-NL" dirty="0"/>
          </a:p>
        </p:txBody>
      </p:sp>
      <p:sp>
        <p:nvSpPr>
          <p:cNvPr id="1024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024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024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024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024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024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025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r>
              <a:rPr lang="nl-NL" b="0" i="1" dirty="0">
                <a:solidFill>
                  <a:schemeClr val="bg1">
                    <a:lumMod val="75000"/>
                  </a:schemeClr>
                </a:solidFill>
              </a:rPr>
              <a:t>“Indien een persoon op een andere wijze wordt behandeld </a:t>
            </a:r>
            <a:r>
              <a:rPr lang="nl-NL" b="0" i="1" dirty="0"/>
              <a:t>dan een ander in een vergelijkbare situatie wordt, is of zou worden behandeld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, op grond van godsdienst, levensovertuiging, politieke gezindheid, ras, geslacht, nationaliteit, hetero- of homoseksuele gerichtheid of burgerlijke staat.”</a:t>
            </a:r>
            <a:endParaRPr lang="nl-NL" altLang="nl-NL" i="1" dirty="0">
              <a:solidFill>
                <a:schemeClr val="bg1">
                  <a:lumMod val="75000"/>
                </a:schemeClr>
              </a:solidFill>
            </a:endParaRPr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  <p:pic>
        <p:nvPicPr>
          <p:cNvPr id="1025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3538"/>
            <a:ext cx="9566275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64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Direct onderscheid</a:t>
            </a:r>
            <a:endParaRPr lang="nl-NL" dirty="0"/>
          </a:p>
        </p:txBody>
      </p:sp>
      <p:sp>
        <p:nvSpPr>
          <p:cNvPr id="1126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126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127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127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127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127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127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72816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>
              <a:defRPr/>
            </a:pPr>
            <a:r>
              <a:rPr lang="nl-NL" b="0" i="1" dirty="0">
                <a:solidFill>
                  <a:schemeClr val="bg1">
                    <a:lumMod val="75000"/>
                  </a:schemeClr>
                </a:solidFill>
              </a:rPr>
              <a:t>“Indien een persoon op een andere wijze wordt behandeld dan een ander in een vergelijkbare situatie wordt, is of zou worden behandeld, </a:t>
            </a:r>
            <a:r>
              <a:rPr lang="nl-NL" b="0" i="1" dirty="0"/>
              <a:t>op grond van </a:t>
            </a:r>
            <a:r>
              <a:rPr lang="nl-NL" b="0" i="1" dirty="0">
                <a:solidFill>
                  <a:schemeClr val="bg1">
                    <a:lumMod val="75000"/>
                  </a:schemeClr>
                </a:solidFill>
              </a:rPr>
              <a:t>godsdienst, levensovertuiging, politieke gezindheid, ras, geslacht, nationaliteit, hetero- of homoseksuele gerichtheid of burgerlijke staat.”</a:t>
            </a:r>
            <a:endParaRPr lang="nl-NL" altLang="nl-NL" b="0" i="1" dirty="0">
              <a:solidFill>
                <a:schemeClr val="bg1">
                  <a:lumMod val="75000"/>
                </a:schemeClr>
              </a:solidFill>
            </a:endParaRPr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  <p:pic>
        <p:nvPicPr>
          <p:cNvPr id="1127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3538"/>
            <a:ext cx="9566275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0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Direct onderscheid</a:t>
            </a:r>
            <a:endParaRPr lang="nl-NL" dirty="0"/>
          </a:p>
        </p:txBody>
      </p:sp>
      <p:sp>
        <p:nvSpPr>
          <p:cNvPr id="1229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29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29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29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29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29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29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>
              <a:defRPr/>
            </a:pPr>
            <a:r>
              <a:rPr lang="nl-NL" b="0" i="1" dirty="0">
                <a:solidFill>
                  <a:schemeClr val="bg1">
                    <a:lumMod val="75000"/>
                  </a:schemeClr>
                </a:solidFill>
              </a:rPr>
              <a:t>“Indien een persoon op een andere wijze wordt behandeld dan een ander in een vergelijkbare situatie wordt, is of zou worden behandeld, op grond van </a:t>
            </a:r>
            <a:r>
              <a:rPr lang="nl-NL" b="0" i="1" dirty="0"/>
              <a:t>godsdienst, levensovertuiging, politieke gezindheid, ras, geslacht, nationaliteit, hetero- of homoseksuele gerichtheid of burgerlijke </a:t>
            </a:r>
            <a:r>
              <a:rPr lang="nl-NL" b="0" i="1" dirty="0" smtClean="0"/>
              <a:t>staat</a:t>
            </a:r>
            <a:r>
              <a:rPr lang="nl-NL" b="0" i="1" dirty="0"/>
              <a:t>.</a:t>
            </a:r>
            <a:r>
              <a:rPr lang="nl-NL" b="0" i="1" dirty="0" smtClean="0"/>
              <a:t>”</a:t>
            </a:r>
            <a:endParaRPr lang="nl-NL" altLang="nl-NL" b="0" i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  <p:pic>
        <p:nvPicPr>
          <p:cNvPr id="1230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3538"/>
            <a:ext cx="9566275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Direct onderscheid</a:t>
            </a:r>
            <a:endParaRPr lang="nl-NL" dirty="0"/>
          </a:p>
        </p:txBody>
      </p:sp>
      <p:sp>
        <p:nvSpPr>
          <p:cNvPr id="1331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331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331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331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332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332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332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smtClean="0"/>
          </a:p>
          <a:p>
            <a:pPr marL="342900" lvl="1">
              <a:defRPr/>
            </a:pPr>
            <a:endParaRPr lang="nl-NL" altLang="nl-NL" smtClean="0"/>
          </a:p>
        </p:txBody>
      </p:sp>
      <p:pic>
        <p:nvPicPr>
          <p:cNvPr id="133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3538"/>
            <a:ext cx="9566275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6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+mn-lt"/>
              </a:defRPr>
            </a:lvl2pPr>
            <a:lvl3pPr marL="12573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+mn-lt"/>
              </a:defRPr>
            </a:lvl3pPr>
            <a:lvl4pPr marL="17145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+mn-lt"/>
              </a:defRPr>
            </a:lvl4pPr>
            <a:lvl5pPr marL="21717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+mn-lt"/>
              </a:defRPr>
            </a:lvl5pPr>
            <a:lvl6pPr marL="2628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+mn-lt"/>
              </a:defRPr>
            </a:lvl6pPr>
            <a:lvl7pPr marL="30861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+mn-lt"/>
              </a:defRPr>
            </a:lvl7pPr>
            <a:lvl8pPr marL="35433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+mn-lt"/>
              </a:defRPr>
            </a:lvl8pPr>
            <a:lvl9pPr marL="40005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>
              <a:defRPr/>
            </a:pPr>
            <a:endParaRPr lang="nl-NL" altLang="nl-NL" kern="0" dirty="0" smtClean="0">
              <a:cs typeface="+mn-cs"/>
            </a:endParaRPr>
          </a:p>
          <a:p>
            <a:pPr marL="342900" lvl="1">
              <a:defRPr/>
            </a:pPr>
            <a:endParaRPr lang="nl-NL" altLang="nl-NL" kern="0" dirty="0">
              <a:cs typeface="+mn-cs"/>
            </a:endParaRPr>
          </a:p>
          <a:p>
            <a:pPr marL="342900" lvl="1">
              <a:defRPr/>
            </a:pPr>
            <a:r>
              <a:rPr lang="nl-NL" altLang="nl-NL" kern="0" dirty="0" smtClean="0">
                <a:cs typeface="+mn-cs"/>
              </a:rPr>
              <a:t>(Zo goed als) niet te rechtvaardigen!</a:t>
            </a:r>
          </a:p>
        </p:txBody>
      </p:sp>
    </p:spTree>
    <p:extLst>
      <p:ext uri="{BB962C8B-B14F-4D97-AF65-F5344CB8AC3E}">
        <p14:creationId xmlns:p14="http://schemas.microsoft.com/office/powerpoint/2010/main" val="265274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Indirect onderscheid</a:t>
            </a:r>
            <a:endParaRPr lang="nl-NL" dirty="0"/>
          </a:p>
        </p:txBody>
      </p:sp>
      <p:sp>
        <p:nvSpPr>
          <p:cNvPr id="1434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434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434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434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434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434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434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000" lvl="4" indent="0">
              <a:buNone/>
              <a:defRPr/>
            </a:pPr>
            <a:r>
              <a:rPr lang="nl-NL" altLang="nl-NL" sz="2000" i="1" dirty="0">
                <a:solidFill>
                  <a:schemeClr val="bg1">
                    <a:lumMod val="75000"/>
                  </a:schemeClr>
                </a:solidFill>
              </a:rPr>
              <a:t>“Indien </a:t>
            </a:r>
            <a:r>
              <a:rPr lang="nl-NL" altLang="nl-NL" sz="2000" i="1" dirty="0">
                <a:cs typeface="+mn-cs"/>
              </a:rPr>
              <a:t>een ogenschijnlijk neutrale bepaling</a:t>
            </a:r>
            <a:r>
              <a:rPr lang="nl-NL" altLang="nl-NL" sz="2000" i="1" dirty="0">
                <a:solidFill>
                  <a:schemeClr val="bg1">
                    <a:lumMod val="75000"/>
                  </a:schemeClr>
                </a:solidFill>
              </a:rPr>
              <a:t>, maatstaf of handelwijze personen met een bepaalde godsdienst, levensovertuiging, politieke gezindheid, ras, geslacht, nationaliteit, hetero- of homoseksuele gerichtheid of burgerlijke staat in vergelijking met andere personen bijzonder treft.”</a:t>
            </a:r>
          </a:p>
          <a:p>
            <a:pPr lvl="1">
              <a:defRPr/>
            </a:pPr>
            <a:endParaRPr lang="nl-NL" altLang="nl-N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Indirect onderscheid</a:t>
            </a:r>
            <a:endParaRPr lang="nl-NL" dirty="0"/>
          </a:p>
        </p:txBody>
      </p:sp>
      <p:sp>
        <p:nvSpPr>
          <p:cNvPr id="1536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36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36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36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36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36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37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000" lvl="4" indent="0">
              <a:buNone/>
              <a:defRPr/>
            </a:pPr>
            <a:r>
              <a:rPr lang="nl-NL" altLang="nl-NL" sz="2000" i="1" dirty="0">
                <a:solidFill>
                  <a:schemeClr val="bg1">
                    <a:lumMod val="75000"/>
                  </a:schemeClr>
                </a:solidFill>
              </a:rPr>
              <a:t>“Indien een ogenschijnlijk neutrale bepaling, maatstaf of handelwijze personen met een bepaalde godsdienst, levensovertuiging, politieke gezindheid, ras, geslacht, nationaliteit, hetero- of homoseksuele gerichtheid of burgerlijke staat </a:t>
            </a:r>
            <a:r>
              <a:rPr lang="nl-NL" altLang="nl-NL" sz="2000" i="1" dirty="0">
                <a:cs typeface="+mn-cs"/>
              </a:rPr>
              <a:t>in vergelijking met andere personen </a:t>
            </a:r>
            <a:r>
              <a:rPr lang="nl-NL" altLang="nl-NL" sz="2000" i="1" dirty="0">
                <a:solidFill>
                  <a:schemeClr val="bg1">
                    <a:lumMod val="75000"/>
                  </a:schemeClr>
                </a:solidFill>
              </a:rPr>
              <a:t>bijzonder treft.”</a:t>
            </a:r>
          </a:p>
          <a:p>
            <a:pPr lvl="1">
              <a:defRPr/>
            </a:pPr>
            <a:endParaRPr lang="nl-NL" altLang="nl-N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Indirect onderscheid</a:t>
            </a:r>
            <a:endParaRPr lang="nl-NL" dirty="0"/>
          </a:p>
        </p:txBody>
      </p:sp>
      <p:sp>
        <p:nvSpPr>
          <p:cNvPr id="1638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638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639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639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639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639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639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spcBef>
                <a:spcPct val="20000"/>
              </a:spcBef>
              <a:defRPr/>
            </a:pP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  <a:cs typeface="+mn-cs"/>
              </a:rPr>
              <a:t>“Indien een ogenschijnlijk neutrale bepaling, maatstaf of handelwijze personen met een bepaalde godsdienst, levensovertuiging, politieke gezindheid, ras, geslacht, nationaliteit, hetero- of homoseksuele gerichtheid of burgerlijke staat in vergelijking met andere personen </a:t>
            </a:r>
            <a:r>
              <a:rPr lang="nl-NL" altLang="nl-NL" i="1" dirty="0">
                <a:cs typeface="+mn-cs"/>
              </a:rPr>
              <a:t>bijzonder treft.”</a:t>
            </a:r>
          </a:p>
          <a:p>
            <a:pPr lvl="1">
              <a:defRPr/>
            </a:pPr>
            <a:endParaRPr lang="nl-NL" altLang="nl-N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0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Indirect onderscheid</a:t>
            </a:r>
            <a:endParaRPr lang="nl-NL" dirty="0"/>
          </a:p>
        </p:txBody>
      </p:sp>
      <p:sp>
        <p:nvSpPr>
          <p:cNvPr id="1741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741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741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741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741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741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741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r>
              <a:rPr lang="nl-NL" altLang="nl-NL" b="1" dirty="0" smtClean="0"/>
              <a:t>Kun je rechtvaardigen, mits:</a:t>
            </a:r>
          </a:p>
          <a:p>
            <a:pPr lvl="1">
              <a:defRPr/>
            </a:pPr>
            <a:endParaRPr lang="nl-NL" altLang="nl-NL" b="1" dirty="0" smtClean="0"/>
          </a:p>
          <a:p>
            <a:pPr marL="1025525" lvl="4">
              <a:defRPr/>
            </a:pPr>
            <a:r>
              <a:rPr lang="nl-NL" altLang="nl-NL" dirty="0" smtClean="0"/>
              <a:t>Legitiem doel;</a:t>
            </a:r>
            <a:endParaRPr lang="nl-NL" altLang="nl-NL" i="1" dirty="0" smtClean="0"/>
          </a:p>
          <a:p>
            <a:pPr marL="1025525" lvl="4">
              <a:defRPr/>
            </a:pPr>
            <a:r>
              <a:rPr lang="nl-NL" altLang="nl-NL" dirty="0" smtClean="0"/>
              <a:t>Middel is geschikt; en</a:t>
            </a:r>
          </a:p>
          <a:p>
            <a:pPr marL="1025525" lvl="4">
              <a:defRPr/>
            </a:pPr>
            <a:r>
              <a:rPr lang="nl-NL" altLang="nl-NL" dirty="0" smtClean="0"/>
              <a:t>Middel is passend en noodzakelijk.</a:t>
            </a:r>
          </a:p>
          <a:p>
            <a:pPr lvl="1">
              <a:defRPr/>
            </a:pPr>
            <a:endParaRPr lang="nl-NL" altLang="nl-NL" b="1" dirty="0" smtClean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56348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Legitiem doel</a:t>
            </a:r>
            <a:endParaRPr lang="nl-NL" dirty="0"/>
          </a:p>
        </p:txBody>
      </p:sp>
      <p:sp>
        <p:nvSpPr>
          <p:cNvPr id="1843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43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43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43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44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44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44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804863" lvl="4" indent="0" defTabSz="488950">
              <a:buFont typeface="Wingdings 2" pitchFamily="18" charset="2"/>
              <a:buNone/>
              <a:defRPr/>
            </a:pPr>
            <a:r>
              <a:rPr lang="en-CA" altLang="nl-NL" dirty="0" err="1" smtClean="0"/>
              <a:t>Een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legitiem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doel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moet</a:t>
            </a:r>
            <a:r>
              <a:rPr lang="en-CA" altLang="nl-NL" dirty="0" smtClean="0"/>
              <a:t>:</a:t>
            </a:r>
          </a:p>
          <a:p>
            <a:pPr marL="804863" lvl="4" indent="0" defTabSz="488950">
              <a:buFont typeface="Wingdings 2" pitchFamily="18" charset="2"/>
              <a:buNone/>
              <a:defRPr/>
            </a:pPr>
            <a:endParaRPr lang="en-CA" altLang="nl-NL" dirty="0" smtClean="0">
              <a:solidFill>
                <a:srgbClr val="999999"/>
              </a:solidFill>
            </a:endParaRPr>
          </a:p>
          <a:p>
            <a:pPr lvl="4" indent="0">
              <a:defRPr/>
            </a:pPr>
            <a:r>
              <a:rPr lang="en-CA" altLang="nl-NL" dirty="0" err="1" smtClean="0"/>
              <a:t>voldoende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zwaarwegend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zijn</a:t>
            </a:r>
            <a:r>
              <a:rPr lang="en-CA" altLang="nl-NL" dirty="0" smtClean="0"/>
              <a:t>;</a:t>
            </a:r>
          </a:p>
          <a:p>
            <a:pPr lvl="4" indent="0">
              <a:defRPr/>
            </a:pPr>
            <a:r>
              <a:rPr lang="en-CA" altLang="nl-NL" dirty="0" err="1" smtClean="0">
                <a:solidFill>
                  <a:srgbClr val="999999"/>
                </a:solidFill>
              </a:rPr>
              <a:t>wettig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zijn</a:t>
            </a:r>
            <a:r>
              <a:rPr lang="en-CA" altLang="nl-NL" dirty="0" smtClean="0">
                <a:solidFill>
                  <a:srgbClr val="999999"/>
                </a:solidFill>
              </a:rPr>
              <a:t>;</a:t>
            </a:r>
          </a:p>
          <a:p>
            <a:pPr lvl="4" indent="0">
              <a:defRPr/>
            </a:pPr>
            <a:r>
              <a:rPr lang="en-CA" altLang="nl-NL" dirty="0" err="1" smtClean="0">
                <a:solidFill>
                  <a:srgbClr val="999999"/>
                </a:solidFill>
              </a:rPr>
              <a:t>volstrekt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gespeend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zijn</a:t>
            </a:r>
            <a:r>
              <a:rPr lang="en-CA" altLang="nl-NL" dirty="0" smtClean="0">
                <a:solidFill>
                  <a:srgbClr val="999999"/>
                </a:solidFill>
              </a:rPr>
              <a:t> van </a:t>
            </a:r>
            <a:r>
              <a:rPr lang="en-CA" altLang="nl-NL" dirty="0" err="1" smtClean="0">
                <a:solidFill>
                  <a:srgbClr val="999999"/>
                </a:solidFill>
              </a:rPr>
              <a:t>oogmerk</a:t>
            </a:r>
            <a:r>
              <a:rPr lang="en-CA" altLang="nl-NL" dirty="0" smtClean="0">
                <a:solidFill>
                  <a:srgbClr val="999999"/>
                </a:solidFill>
              </a:rPr>
              <a:t> van discriminatie;</a:t>
            </a:r>
          </a:p>
          <a:p>
            <a:pPr marL="457200" lvl="1" indent="0">
              <a:buFont typeface="Wingdings 2" pitchFamily="18" charset="2"/>
              <a:buNone/>
              <a:defRPr/>
            </a:pPr>
            <a:endParaRPr lang="en-CA" altLang="nl-NL" b="1" dirty="0" smtClean="0"/>
          </a:p>
          <a:p>
            <a:pPr marL="457200" lvl="1" indent="0">
              <a:defRPr/>
            </a:pPr>
            <a:endParaRPr lang="en-CA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dirty="0" smtClean="0"/>
          </a:p>
          <a:p>
            <a:pPr marL="457200" lvl="1" indent="0">
              <a:defRPr/>
            </a:pPr>
            <a:endParaRPr lang="en-CA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6066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Legitiem doel</a:t>
            </a:r>
            <a:endParaRPr lang="nl-NL" dirty="0"/>
          </a:p>
        </p:txBody>
      </p:sp>
      <p:sp>
        <p:nvSpPr>
          <p:cNvPr id="1946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946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946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946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946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946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946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804863" lvl="4" indent="0" defTabSz="488950">
              <a:buFont typeface="Wingdings 2" pitchFamily="18" charset="2"/>
              <a:buNone/>
              <a:defRPr/>
            </a:pPr>
            <a:r>
              <a:rPr lang="en-CA" altLang="nl-NL" dirty="0" err="1"/>
              <a:t>Een</a:t>
            </a:r>
            <a:r>
              <a:rPr lang="en-CA" altLang="nl-NL" dirty="0"/>
              <a:t> </a:t>
            </a:r>
            <a:r>
              <a:rPr lang="en-CA" altLang="nl-NL" dirty="0" err="1"/>
              <a:t>legitiem</a:t>
            </a:r>
            <a:r>
              <a:rPr lang="en-CA" altLang="nl-NL" dirty="0"/>
              <a:t> </a:t>
            </a:r>
            <a:r>
              <a:rPr lang="en-CA" altLang="nl-NL" dirty="0" err="1"/>
              <a:t>doel</a:t>
            </a:r>
            <a:r>
              <a:rPr lang="en-CA" altLang="nl-NL" dirty="0"/>
              <a:t> </a:t>
            </a:r>
            <a:r>
              <a:rPr lang="en-CA" altLang="nl-NL" dirty="0" err="1"/>
              <a:t>moet</a:t>
            </a:r>
            <a:r>
              <a:rPr lang="en-CA" altLang="nl-NL" dirty="0"/>
              <a:t>:</a:t>
            </a:r>
          </a:p>
          <a:p>
            <a:pPr marL="804863" lvl="4" indent="0" defTabSz="488950">
              <a:buFont typeface="Wingdings 2" pitchFamily="18" charset="2"/>
              <a:buNone/>
              <a:defRPr/>
            </a:pPr>
            <a:endParaRPr lang="en-CA" altLang="nl-NL" dirty="0">
              <a:solidFill>
                <a:srgbClr val="999999"/>
              </a:solidFill>
            </a:endParaRPr>
          </a:p>
          <a:p>
            <a:pPr lvl="4" indent="0">
              <a:defRPr/>
            </a:pPr>
            <a:r>
              <a:rPr lang="en-CA" altLang="nl-NL" dirty="0" err="1" smtClean="0">
                <a:solidFill>
                  <a:srgbClr val="999999"/>
                </a:solidFill>
              </a:rPr>
              <a:t>voldoende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zwaarwegend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zijn</a:t>
            </a:r>
            <a:r>
              <a:rPr lang="en-CA" altLang="nl-NL" dirty="0" smtClean="0">
                <a:solidFill>
                  <a:srgbClr val="999999"/>
                </a:solidFill>
              </a:rPr>
              <a:t>;</a:t>
            </a:r>
          </a:p>
          <a:p>
            <a:pPr lvl="4" indent="0">
              <a:defRPr/>
            </a:pPr>
            <a:r>
              <a:rPr lang="en-CA" altLang="nl-NL" dirty="0" err="1" smtClean="0"/>
              <a:t>wettig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zijn</a:t>
            </a:r>
            <a:r>
              <a:rPr lang="en-CA" altLang="nl-NL" dirty="0" smtClean="0"/>
              <a:t>;</a:t>
            </a:r>
          </a:p>
          <a:p>
            <a:pPr lvl="4" indent="0">
              <a:defRPr/>
            </a:pPr>
            <a:r>
              <a:rPr lang="en-CA" altLang="nl-NL" dirty="0" err="1" smtClean="0">
                <a:solidFill>
                  <a:srgbClr val="999999"/>
                </a:solidFill>
              </a:rPr>
              <a:t>volstrekt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gespeend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zijn</a:t>
            </a:r>
            <a:r>
              <a:rPr lang="en-CA" altLang="nl-NL" dirty="0" smtClean="0">
                <a:solidFill>
                  <a:srgbClr val="999999"/>
                </a:solidFill>
              </a:rPr>
              <a:t> van </a:t>
            </a:r>
            <a:r>
              <a:rPr lang="en-CA" altLang="nl-NL" dirty="0" err="1" smtClean="0">
                <a:solidFill>
                  <a:srgbClr val="999999"/>
                </a:solidFill>
              </a:rPr>
              <a:t>oogmerk</a:t>
            </a:r>
            <a:r>
              <a:rPr lang="en-CA" altLang="nl-NL" dirty="0" smtClean="0">
                <a:solidFill>
                  <a:srgbClr val="999999"/>
                </a:solidFill>
              </a:rPr>
              <a:t> van discriminatie;</a:t>
            </a:r>
          </a:p>
          <a:p>
            <a:pPr marL="457200" lvl="1" indent="0">
              <a:buFont typeface="Wingdings 2" pitchFamily="18" charset="2"/>
              <a:buNone/>
              <a:defRPr/>
            </a:pPr>
            <a:endParaRPr lang="en-CA" altLang="nl-NL" b="1" dirty="0" smtClean="0"/>
          </a:p>
          <a:p>
            <a:pPr marL="457200" lvl="1" indent="0">
              <a:defRPr/>
            </a:pPr>
            <a:endParaRPr lang="en-CA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marL="457200" lvl="1" indent="0">
              <a:buFont typeface="Arial" charset="0"/>
              <a:buChar char="•"/>
              <a:defRPr/>
            </a:pPr>
            <a:endParaRPr lang="en-CA" altLang="nl-NL" dirty="0" smtClean="0"/>
          </a:p>
          <a:p>
            <a:pPr marL="457200" lvl="1" indent="0">
              <a:defRPr/>
            </a:pPr>
            <a:endParaRPr lang="en-CA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3303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Legitiem doel</a:t>
            </a:r>
            <a:endParaRPr lang="nl-NL" dirty="0"/>
          </a:p>
        </p:txBody>
      </p:sp>
      <p:sp>
        <p:nvSpPr>
          <p:cNvPr id="2048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048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048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048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048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048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049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804863" lvl="4" indent="0" defTabSz="488950">
              <a:buFont typeface="Wingdings 2" pitchFamily="18" charset="2"/>
              <a:buNone/>
              <a:defRPr/>
            </a:pPr>
            <a:r>
              <a:rPr lang="en-CA" altLang="nl-NL" dirty="0" err="1"/>
              <a:t>Een</a:t>
            </a:r>
            <a:r>
              <a:rPr lang="en-CA" altLang="nl-NL" dirty="0"/>
              <a:t> </a:t>
            </a:r>
            <a:r>
              <a:rPr lang="en-CA" altLang="nl-NL" dirty="0" err="1"/>
              <a:t>legitiem</a:t>
            </a:r>
            <a:r>
              <a:rPr lang="en-CA" altLang="nl-NL" dirty="0"/>
              <a:t> </a:t>
            </a:r>
            <a:r>
              <a:rPr lang="en-CA" altLang="nl-NL" dirty="0" err="1"/>
              <a:t>doel</a:t>
            </a:r>
            <a:r>
              <a:rPr lang="en-CA" altLang="nl-NL" dirty="0"/>
              <a:t> </a:t>
            </a:r>
            <a:r>
              <a:rPr lang="en-CA" altLang="nl-NL" dirty="0" err="1"/>
              <a:t>moet</a:t>
            </a:r>
            <a:r>
              <a:rPr lang="en-CA" altLang="nl-NL" dirty="0"/>
              <a:t>:</a:t>
            </a:r>
          </a:p>
          <a:p>
            <a:pPr marL="804863" lvl="4" indent="0" defTabSz="488950">
              <a:buFont typeface="Wingdings 2" pitchFamily="18" charset="2"/>
              <a:buNone/>
              <a:defRPr/>
            </a:pPr>
            <a:endParaRPr lang="en-CA" altLang="nl-NL" dirty="0">
              <a:solidFill>
                <a:srgbClr val="999999"/>
              </a:solidFill>
            </a:endParaRPr>
          </a:p>
          <a:p>
            <a:pPr lvl="4" indent="0">
              <a:defRPr/>
            </a:pPr>
            <a:r>
              <a:rPr lang="en-CA" altLang="nl-NL" dirty="0" err="1" smtClean="0">
                <a:solidFill>
                  <a:srgbClr val="999999"/>
                </a:solidFill>
              </a:rPr>
              <a:t>voldoende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zwaarwegend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zijn</a:t>
            </a:r>
            <a:r>
              <a:rPr lang="en-CA" altLang="nl-NL" dirty="0" smtClean="0">
                <a:solidFill>
                  <a:srgbClr val="999999"/>
                </a:solidFill>
              </a:rPr>
              <a:t>;</a:t>
            </a:r>
          </a:p>
          <a:p>
            <a:pPr lvl="4" indent="0">
              <a:defRPr/>
            </a:pPr>
            <a:r>
              <a:rPr lang="en-CA" altLang="nl-NL" dirty="0" err="1" smtClean="0">
                <a:solidFill>
                  <a:srgbClr val="999999"/>
                </a:solidFill>
              </a:rPr>
              <a:t>wettig</a:t>
            </a:r>
            <a:r>
              <a:rPr lang="en-CA" altLang="nl-NL" dirty="0" smtClean="0">
                <a:solidFill>
                  <a:srgbClr val="999999"/>
                </a:solidFill>
              </a:rPr>
              <a:t> </a:t>
            </a:r>
            <a:r>
              <a:rPr lang="en-CA" altLang="nl-NL" dirty="0" err="1" smtClean="0">
                <a:solidFill>
                  <a:srgbClr val="999999"/>
                </a:solidFill>
              </a:rPr>
              <a:t>zijn</a:t>
            </a:r>
            <a:r>
              <a:rPr lang="en-CA" altLang="nl-NL" dirty="0" smtClean="0">
                <a:solidFill>
                  <a:srgbClr val="999999"/>
                </a:solidFill>
              </a:rPr>
              <a:t>;</a:t>
            </a:r>
          </a:p>
          <a:p>
            <a:pPr lvl="4" indent="0">
              <a:defRPr/>
            </a:pPr>
            <a:r>
              <a:rPr lang="en-CA" altLang="nl-NL" dirty="0" err="1" smtClean="0"/>
              <a:t>volstrekt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gespeend</a:t>
            </a:r>
            <a:r>
              <a:rPr lang="en-CA" altLang="nl-NL" dirty="0" smtClean="0"/>
              <a:t> </a:t>
            </a:r>
            <a:r>
              <a:rPr lang="en-CA" altLang="nl-NL" dirty="0" err="1" smtClean="0"/>
              <a:t>zijn</a:t>
            </a:r>
            <a:r>
              <a:rPr lang="en-CA" altLang="nl-NL" dirty="0" smtClean="0"/>
              <a:t> van </a:t>
            </a:r>
            <a:r>
              <a:rPr lang="en-CA" altLang="nl-NL" dirty="0" err="1" smtClean="0"/>
              <a:t>oogmerk</a:t>
            </a:r>
            <a:r>
              <a:rPr lang="en-CA" altLang="nl-NL" dirty="0" smtClean="0"/>
              <a:t> van discriminatie.</a:t>
            </a:r>
          </a:p>
          <a:p>
            <a:pPr lvl="1">
              <a:defRPr/>
            </a:pPr>
            <a:endParaRPr lang="en-CA" altLang="nl-NL" b="1" dirty="0" smtClean="0"/>
          </a:p>
          <a:p>
            <a:pPr lvl="1">
              <a:defRPr/>
            </a:pPr>
            <a:endParaRPr lang="en-CA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en-CA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en-CA" altLang="nl-NL" dirty="0" smtClean="0"/>
          </a:p>
          <a:p>
            <a:pPr lvl="1">
              <a:defRPr/>
            </a:pPr>
            <a:endParaRPr lang="en-CA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42978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Geschiktheid</a:t>
            </a:r>
            <a:endParaRPr lang="nl-NL" dirty="0"/>
          </a:p>
        </p:txBody>
      </p:sp>
      <p:sp>
        <p:nvSpPr>
          <p:cNvPr id="2150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150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151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151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151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151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151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r>
              <a:rPr lang="nl-NL" altLang="nl-NL" dirty="0" smtClean="0"/>
              <a:t>Vormt het onderscheid een redelijk middel om het legitieme doel te bereiken?</a:t>
            </a:r>
          </a:p>
        </p:txBody>
      </p:sp>
    </p:spTree>
    <p:extLst>
      <p:ext uri="{BB962C8B-B14F-4D97-AF65-F5344CB8AC3E}">
        <p14:creationId xmlns:p14="http://schemas.microsoft.com/office/powerpoint/2010/main" val="177439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err="1" smtClean="0"/>
              <a:t>Passendheid</a:t>
            </a:r>
            <a:r>
              <a:rPr lang="nl-NL" dirty="0" smtClean="0"/>
              <a:t> en noodzakelijkheid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253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253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253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253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253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253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253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r>
              <a:rPr lang="nl-NL" altLang="nl-NL" dirty="0"/>
              <a:t>Maakt het gemaakte onderscheid meer inbreuk dan noodzakelijk om het doel te bereiken?</a:t>
            </a:r>
          </a:p>
        </p:txBody>
      </p:sp>
    </p:spTree>
    <p:extLst>
      <p:ext uri="{BB962C8B-B14F-4D97-AF65-F5344CB8AC3E}">
        <p14:creationId xmlns:p14="http://schemas.microsoft.com/office/powerpoint/2010/main" val="287940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“Objectief gerechtvaardigd”</a:t>
            </a:r>
            <a:endParaRPr lang="nl-NL" dirty="0"/>
          </a:p>
        </p:txBody>
      </p:sp>
      <p:sp>
        <p:nvSpPr>
          <p:cNvPr id="2355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355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355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355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356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356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356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r>
              <a:rPr lang="nl-NL" altLang="nl-NL" dirty="0" smtClean="0"/>
              <a:t>Algemeen:</a:t>
            </a:r>
          </a:p>
          <a:p>
            <a:pPr lvl="1">
              <a:defRPr/>
            </a:pPr>
            <a:endParaRPr lang="nl-NL" altLang="nl-NL" dirty="0" smtClean="0"/>
          </a:p>
          <a:p>
            <a:pPr lvl="3">
              <a:defRPr/>
            </a:pPr>
            <a:r>
              <a:rPr lang="nl-NL" altLang="nl-NL" dirty="0" smtClean="0"/>
              <a:t>Er moet een redelijke verhouding bestaan tussen het beoogde doel en het gehanteerde middel. </a:t>
            </a:r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198161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Bewijslast verschuift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458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458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458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458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458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458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458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AutoNum type="arabicPeriod"/>
              <a:defRPr/>
            </a:pPr>
            <a:r>
              <a:rPr lang="nl-NL" altLang="nl-NL" dirty="0" smtClean="0"/>
              <a:t>Werk(</a:t>
            </a:r>
            <a:r>
              <a:rPr lang="nl-NL" altLang="nl-NL" dirty="0" err="1" smtClean="0"/>
              <a:t>nem</a:t>
            </a:r>
            <a:r>
              <a:rPr lang="nl-NL" altLang="nl-NL" dirty="0" smtClean="0"/>
              <a:t>)er maakt aannemelijk dat hij ongelijk is behandeld</a:t>
            </a:r>
          </a:p>
          <a:p>
            <a:pPr marL="342900" lvl="1">
              <a:buFont typeface="Arial" charset="0"/>
              <a:buChar char="•"/>
              <a:defRPr/>
            </a:pPr>
            <a:endParaRPr lang="nl-NL" altLang="nl-NL" i="1" dirty="0" smtClean="0"/>
          </a:p>
          <a:p>
            <a:pPr marL="342900" lvl="1">
              <a:buFont typeface="Arial" charset="0"/>
              <a:buAutoNum type="arabicPeriod" startAt="2"/>
              <a:defRPr/>
            </a:pPr>
            <a:r>
              <a:rPr lang="nl-NL" altLang="nl-NL" i="1" dirty="0" smtClean="0">
                <a:solidFill>
                  <a:srgbClr val="D1D1F0"/>
                </a:solidFill>
              </a:rPr>
              <a:t>Werkgever moet bewijzen dat hij niet ongelijk heeft behandeld</a:t>
            </a:r>
          </a:p>
          <a:p>
            <a:pPr marL="684213" lvl="3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b="1" dirty="0" smtClean="0"/>
          </a:p>
          <a:p>
            <a:pPr marL="342900"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15303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Bewijslast verschuift</a:t>
            </a:r>
            <a:endParaRPr lang="nl-NL" dirty="0"/>
          </a:p>
        </p:txBody>
      </p:sp>
      <p:sp>
        <p:nvSpPr>
          <p:cNvPr id="2560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560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560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560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560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560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561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342900" lvl="1">
              <a:buFont typeface="Arial" charset="0"/>
              <a:buAutoNum type="arabicPeriod"/>
              <a:defRPr/>
            </a:pPr>
            <a:r>
              <a:rPr lang="nl-NL" altLang="nl-NL" i="1" dirty="0" smtClean="0">
                <a:solidFill>
                  <a:srgbClr val="D1D1F0"/>
                </a:solidFill>
              </a:rPr>
              <a:t>Werk(</a:t>
            </a:r>
            <a:r>
              <a:rPr lang="nl-NL" altLang="nl-NL" i="1" dirty="0" err="1" smtClean="0">
                <a:solidFill>
                  <a:srgbClr val="D1D1F0"/>
                </a:solidFill>
              </a:rPr>
              <a:t>nem</a:t>
            </a:r>
            <a:r>
              <a:rPr lang="nl-NL" altLang="nl-NL" i="1" dirty="0" smtClean="0">
                <a:solidFill>
                  <a:srgbClr val="D1D1F0"/>
                </a:solidFill>
              </a:rPr>
              <a:t>)er maakt aannemelijk dat hij ongelijk is behandeld</a:t>
            </a:r>
          </a:p>
          <a:p>
            <a:pPr marL="342900" lvl="1">
              <a:buFont typeface="Arial" charset="0"/>
              <a:buChar char="•"/>
              <a:defRPr/>
            </a:pPr>
            <a:endParaRPr lang="nl-NL" altLang="nl-NL" i="1" dirty="0" smtClean="0"/>
          </a:p>
          <a:p>
            <a:pPr marL="342900" lvl="1">
              <a:buFont typeface="Arial" charset="0"/>
              <a:buAutoNum type="arabicPeriod" startAt="2"/>
              <a:defRPr/>
            </a:pPr>
            <a:r>
              <a:rPr lang="nl-NL" altLang="nl-NL" dirty="0" smtClean="0"/>
              <a:t>Werkgever moet bewijzen dat hij niet ongelijk heeft behandeld</a:t>
            </a:r>
          </a:p>
          <a:p>
            <a:pPr marL="684213" lvl="3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b="1" dirty="0" smtClean="0"/>
          </a:p>
          <a:p>
            <a:pPr marL="342900"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63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‘Aannemelijk’?</a:t>
            </a:r>
            <a:endParaRPr lang="nl-NL" dirty="0"/>
          </a:p>
        </p:txBody>
      </p:sp>
      <p:sp>
        <p:nvSpPr>
          <p:cNvPr id="2662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662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663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663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663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663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663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>
              <a:defRPr/>
            </a:pPr>
            <a:r>
              <a:rPr lang="nl-NL" altLang="nl-NL" dirty="0" smtClean="0"/>
              <a:t>Artikel 10 Awgb:</a:t>
            </a:r>
          </a:p>
          <a:p>
            <a:pPr>
              <a:defRPr/>
            </a:pPr>
            <a:endParaRPr lang="nl-NL" altLang="nl-NL" b="1" dirty="0"/>
          </a:p>
          <a:p>
            <a:pPr lvl="1">
              <a:defRPr/>
            </a:pPr>
            <a:r>
              <a:rPr lang="nl-NL" i="1" dirty="0" smtClean="0">
                <a:solidFill>
                  <a:schemeClr val="accent3">
                    <a:lumMod val="75000"/>
                  </a:schemeClr>
                </a:solidFill>
              </a:rPr>
              <a:t>“</a:t>
            </a:r>
            <a:r>
              <a:rPr lang="nl-NL" i="1" dirty="0"/>
              <a:t>Indien degene die meent dat in zijn nadeel een onderscheid is 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nl-NL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wordt</a:t>
            </a:r>
            <a:r>
              <a:rPr lang="nl-NL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nl-NL" i="1" dirty="0"/>
              <a:t>gemaakt 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als bedoeld in deze wet, </a:t>
            </a:r>
            <a:r>
              <a:rPr lang="nl-NL" i="1" dirty="0"/>
              <a:t>in rechte feiten aanvoert die</a:t>
            </a:r>
            <a:r>
              <a:rPr lang="nl-NL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dat</a:t>
            </a:r>
            <a:r>
              <a:rPr lang="nl-NL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nl-NL" i="1" dirty="0"/>
              <a:t>onderscheid kunnen doen vermoeden</a:t>
            </a: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, dient de wederpartij te bewijzen dat niet in strijd met deze wet is gehandeld.”</a:t>
            </a:r>
            <a:br>
              <a:rPr lang="nl-NL" i="1" dirty="0">
                <a:solidFill>
                  <a:schemeClr val="bg1">
                    <a:lumMod val="75000"/>
                  </a:schemeClr>
                </a:solidFill>
              </a:rPr>
            </a:br>
            <a:endParaRPr lang="nl-NL" altLang="nl-NL" i="1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3487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/>
              <a:t>‘Aannemelijk’?</a:t>
            </a:r>
          </a:p>
        </p:txBody>
      </p:sp>
      <p:sp>
        <p:nvSpPr>
          <p:cNvPr id="2765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765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765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765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765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765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765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>
              <a:defRPr/>
            </a:pPr>
            <a:r>
              <a:rPr lang="nl-NL" altLang="nl-NL" dirty="0" smtClean="0"/>
              <a:t>Artikel 10 Awgb:</a:t>
            </a:r>
          </a:p>
          <a:p>
            <a:pPr>
              <a:defRPr/>
            </a:pPr>
            <a:endParaRPr lang="nl-NL" altLang="nl-NL" b="1" dirty="0"/>
          </a:p>
          <a:p>
            <a:pPr lvl="1">
              <a:defRPr/>
            </a:pPr>
            <a:r>
              <a:rPr lang="nl-NL" i="1" dirty="0">
                <a:solidFill>
                  <a:schemeClr val="bg1">
                    <a:lumMod val="75000"/>
                  </a:schemeClr>
                </a:solidFill>
              </a:rPr>
              <a:t>“Indien degene die meent dat in zijn nadeel een onderscheid is of wordt gemaakt als bedoeld in deze wet, in rechte feiten aanvoert die dat onderscheid kunnen doen vermoeden, </a:t>
            </a:r>
            <a:r>
              <a:rPr lang="nl-NL" i="1" dirty="0"/>
              <a:t>dient de wederpartij te bewijzen dat niet in strijd met deze wet is gehandeld.”</a:t>
            </a:r>
            <a:br>
              <a:rPr lang="nl-NL" i="1" dirty="0"/>
            </a:br>
            <a:endParaRPr lang="nl-NL" altLang="nl-NL" i="1" dirty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183299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Richtlijn 2000/78/EG</a:t>
            </a:r>
            <a:endParaRPr lang="nl-NL" dirty="0"/>
          </a:p>
        </p:txBody>
      </p:sp>
      <p:sp>
        <p:nvSpPr>
          <p:cNvPr id="2867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867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867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867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868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868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868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  <a:t>“(15)</a:t>
            </a:r>
            <a:r>
              <a:rPr lang="nl-NL" altLang="nl-NL" i="1" dirty="0" smtClean="0">
                <a:solidFill>
                  <a:srgbClr val="D1D1F0"/>
                </a:solidFill>
              </a:rPr>
              <a:t> </a:t>
            </a:r>
            <a:r>
              <a:rPr lang="nl-NL" altLang="nl-NL" i="1" dirty="0"/>
              <a:t>Feiten op grond waarvan geconcludeerd kan worden dat er sprake is van directe of indirecte discriminatie </a:t>
            </a: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  <a:t>dienen beoordeeld te worden door nationale rechterlijke of andere bevoegde instanties overeenkomstig de regels van de nationale wetgeving en praktijk; deze regels </a:t>
            </a:r>
            <a:r>
              <a:rPr lang="nl-NL" altLang="nl-NL" i="1" dirty="0"/>
              <a:t>kunnen</a:t>
            </a:r>
            <a:r>
              <a:rPr lang="nl-NL" altLang="nl-NL" i="1" dirty="0" smtClean="0">
                <a:solidFill>
                  <a:srgbClr val="D1D1F0"/>
                </a:solidFill>
              </a:rPr>
              <a:t> </a:t>
            </a: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  <a:t>met name inhouden dat indirecte discriminatie </a:t>
            </a:r>
            <a:r>
              <a:rPr lang="nl-NL" altLang="nl-NL" i="1" dirty="0"/>
              <a:t>op enigerlei wijze, ook op basis van </a:t>
            </a:r>
            <a:r>
              <a:rPr lang="nl-NL" altLang="nl-NL" i="1" dirty="0" smtClean="0"/>
              <a:t>statistische gegevens</a:t>
            </a: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  <a:t>, kan worden aangetoond.”</a:t>
            </a:r>
            <a:b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</a:br>
            <a:endParaRPr lang="nl-NL" altLang="nl-NL" i="1" dirty="0">
              <a:solidFill>
                <a:schemeClr val="bg1">
                  <a:lumMod val="75000"/>
                </a:schemeClr>
              </a:solidFill>
            </a:endParaRPr>
          </a:p>
          <a:p>
            <a:pPr marL="342900"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marL="342900"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marL="342900"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121470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HvJ </a:t>
            </a:r>
            <a:r>
              <a:rPr lang="nl-NL" dirty="0" err="1" smtClean="0"/>
              <a:t>Danfoss</a:t>
            </a:r>
            <a:r>
              <a:rPr lang="nl-NL" dirty="0"/>
              <a:t> (</a:t>
            </a:r>
            <a:r>
              <a:rPr lang="nl-NL" dirty="0" smtClean="0"/>
              <a:t>ECLI:EU:C:1989:383)</a:t>
            </a:r>
            <a:endParaRPr lang="nl-NL" dirty="0"/>
          </a:p>
        </p:txBody>
      </p:sp>
      <p:sp>
        <p:nvSpPr>
          <p:cNvPr id="2970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970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970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970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970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970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2970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610916"/>
            <a:ext cx="78930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838450"/>
            <a:ext cx="79184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44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Positief onderscheid?</a:t>
            </a:r>
            <a:endParaRPr lang="nl-NL" dirty="0"/>
          </a:p>
        </p:txBody>
      </p:sp>
      <p:sp>
        <p:nvSpPr>
          <p:cNvPr id="3072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072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072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072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072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072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073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>
              <a:defRPr/>
            </a:pPr>
            <a:r>
              <a:rPr lang="nl-NL" altLang="nl-NL" i="1" dirty="0" smtClean="0"/>
              <a:t>HvJ EG 17 okt. 1995, JAR 1995/234 (</a:t>
            </a:r>
            <a:r>
              <a:rPr lang="nl-NL" altLang="nl-NL" i="1" dirty="0" err="1" smtClean="0"/>
              <a:t>Kalanke</a:t>
            </a:r>
            <a:r>
              <a:rPr lang="nl-NL" altLang="nl-NL" i="1" dirty="0" smtClean="0"/>
              <a:t>)</a:t>
            </a:r>
          </a:p>
          <a:p>
            <a:pPr marL="1142100" lvl="3">
              <a:spcBef>
                <a:spcPct val="20000"/>
              </a:spcBef>
              <a:buFont typeface="Wingdings 2" pitchFamily="18" charset="2"/>
              <a:buChar char="¢"/>
              <a:defRPr/>
            </a:pPr>
            <a:r>
              <a:rPr lang="nl-NL" altLang="nl-NL" sz="1400" i="1" dirty="0">
                <a:ea typeface="+mn-ea"/>
                <a:cs typeface="+mn-cs"/>
              </a:rPr>
              <a:t>De mogelijkheid van voorkeursbehandeling moet strikt worden geïnterpreteerd</a:t>
            </a:r>
            <a:r>
              <a:rPr lang="nl-NL" altLang="nl-NL" sz="1400" i="1" dirty="0" smtClean="0">
                <a:ea typeface="+mn-ea"/>
                <a:cs typeface="+mn-cs"/>
              </a:rPr>
              <a:t>;</a:t>
            </a:r>
          </a:p>
          <a:p>
            <a:pPr marL="800100" lvl="2">
              <a:spcBef>
                <a:spcPct val="20000"/>
              </a:spcBef>
              <a:buFont typeface="Wingdings 2" pitchFamily="18" charset="2"/>
              <a:buChar char="¢"/>
              <a:defRPr/>
            </a:pPr>
            <a:endParaRPr lang="nl-NL" altLang="nl-NL" sz="1400" i="1" dirty="0" smtClean="0">
              <a:ea typeface="+mn-ea"/>
              <a:cs typeface="+mn-cs"/>
            </a:endParaRPr>
          </a:p>
          <a:p>
            <a:pPr>
              <a:defRPr/>
            </a:pP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  <a:t>HvJ EG </a:t>
            </a:r>
            <a:r>
              <a:rPr lang="nl-NL" altLang="nl-NL" i="1" dirty="0" smtClean="0">
                <a:solidFill>
                  <a:schemeClr val="bg1">
                    <a:lumMod val="75000"/>
                  </a:schemeClr>
                </a:solidFill>
              </a:rPr>
              <a:t>11 nov. 1997, </a:t>
            </a:r>
            <a:r>
              <a:rPr lang="nl-NL" altLang="nl-NL" i="1" dirty="0">
                <a:solidFill>
                  <a:schemeClr val="bg1">
                    <a:lumMod val="75000"/>
                  </a:schemeClr>
                </a:solidFill>
              </a:rPr>
              <a:t>JAR </a:t>
            </a:r>
            <a:r>
              <a:rPr lang="nl-NL" altLang="nl-NL" i="1" dirty="0" smtClean="0">
                <a:solidFill>
                  <a:schemeClr val="bg1">
                    <a:lumMod val="75000"/>
                  </a:schemeClr>
                </a:solidFill>
              </a:rPr>
              <a:t>1997/264 (Marshall)</a:t>
            </a:r>
            <a:endParaRPr lang="nl-NL" altLang="nl-NL" i="1" dirty="0">
              <a:solidFill>
                <a:schemeClr val="bg1">
                  <a:lumMod val="75000"/>
                </a:schemeClr>
              </a:solidFill>
            </a:endParaRPr>
          </a:p>
          <a:p>
            <a:pPr marL="1142100" lvl="3">
              <a:spcBef>
                <a:spcPct val="20000"/>
              </a:spcBef>
              <a:buFont typeface="Wingdings 2" pitchFamily="18" charset="2"/>
              <a:buChar char="¢"/>
              <a:defRPr/>
            </a:pPr>
            <a:r>
              <a:rPr lang="nl-NL" altLang="nl-NL" sz="1400" i="1" dirty="0" smtClean="0">
                <a:solidFill>
                  <a:schemeClr val="bg1">
                    <a:lumMod val="75000"/>
                  </a:schemeClr>
                </a:solidFill>
              </a:rPr>
              <a:t>Elk individueel geval wordt objectief beoordeeld en de criteria mogen niet discriminerend zijn t.o.v. kandidaten uit de achtergestelde groep.</a:t>
            </a:r>
            <a:endParaRPr lang="nl-NL" altLang="nl-NL" sz="1400" i="1" dirty="0">
              <a:solidFill>
                <a:schemeClr val="bg1">
                  <a:lumMod val="75000"/>
                </a:schemeClr>
              </a:solidFill>
            </a:endParaRPr>
          </a:p>
          <a:p>
            <a:pPr marL="342900"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90425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Positief onderscheid?</a:t>
            </a:r>
            <a:endParaRPr lang="nl-NL" dirty="0"/>
          </a:p>
        </p:txBody>
      </p:sp>
      <p:sp>
        <p:nvSpPr>
          <p:cNvPr id="3174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174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175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175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175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175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175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>
              <a:defRPr/>
            </a:pPr>
            <a:r>
              <a:rPr lang="nl-NL" altLang="nl-NL" i="1" dirty="0" smtClean="0">
                <a:solidFill>
                  <a:schemeClr val="bg1">
                    <a:lumMod val="75000"/>
                  </a:schemeClr>
                </a:solidFill>
              </a:rPr>
              <a:t>HvJ EG 17 okt. 1995, JAR 1995/234 (</a:t>
            </a:r>
            <a:r>
              <a:rPr lang="nl-NL" altLang="nl-NL" i="1" dirty="0" err="1" smtClean="0">
                <a:solidFill>
                  <a:schemeClr val="bg1">
                    <a:lumMod val="75000"/>
                  </a:schemeClr>
                </a:solidFill>
              </a:rPr>
              <a:t>Kalanke</a:t>
            </a:r>
            <a:r>
              <a:rPr lang="nl-NL" altLang="nl-NL" i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1142100" lvl="3">
              <a:spcBef>
                <a:spcPct val="20000"/>
              </a:spcBef>
              <a:buFont typeface="Wingdings 2" pitchFamily="18" charset="2"/>
              <a:buChar char="¢"/>
              <a:defRPr/>
            </a:pPr>
            <a:r>
              <a:rPr lang="nl-NL" altLang="nl-NL" sz="1400" i="1" dirty="0">
                <a:solidFill>
                  <a:schemeClr val="bg1">
                    <a:lumMod val="75000"/>
                  </a:schemeClr>
                </a:solidFill>
              </a:rPr>
              <a:t>De mogelijkheid van voorkeursbehandeling moet strikt worden geïnterpreteerd;</a:t>
            </a:r>
          </a:p>
          <a:p>
            <a:pPr marL="800100" lvl="2">
              <a:spcBef>
                <a:spcPct val="20000"/>
              </a:spcBef>
              <a:buFont typeface="Wingdings 2" pitchFamily="18" charset="2"/>
              <a:buChar char="¢"/>
              <a:defRPr/>
            </a:pPr>
            <a:endParaRPr lang="nl-NL" altLang="nl-NL" sz="1400" i="1" dirty="0" smtClean="0">
              <a:solidFill>
                <a:srgbClr val="D1D1F0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nl-NL" altLang="nl-NL" i="1" dirty="0"/>
              <a:t>HvJ EG </a:t>
            </a:r>
            <a:r>
              <a:rPr lang="nl-NL" altLang="nl-NL" i="1" dirty="0" smtClean="0"/>
              <a:t>11 nov. 1997, </a:t>
            </a:r>
            <a:r>
              <a:rPr lang="nl-NL" altLang="nl-NL" i="1" dirty="0"/>
              <a:t>JAR </a:t>
            </a:r>
            <a:r>
              <a:rPr lang="nl-NL" altLang="nl-NL" i="1" dirty="0" smtClean="0"/>
              <a:t>1997/264 (Marshall)</a:t>
            </a:r>
            <a:endParaRPr lang="nl-NL" altLang="nl-NL" i="1" dirty="0"/>
          </a:p>
          <a:p>
            <a:pPr marL="1142100" lvl="3">
              <a:spcBef>
                <a:spcPct val="20000"/>
              </a:spcBef>
              <a:buFont typeface="Wingdings 2" pitchFamily="18" charset="2"/>
              <a:buChar char="¢"/>
              <a:defRPr/>
            </a:pPr>
            <a:r>
              <a:rPr lang="nl-NL" altLang="nl-NL" sz="1400" i="1" dirty="0" smtClean="0"/>
              <a:t>Elk individueel geval wordt objectief beoordeeld en de criteria mogen niet discriminerend zijn t.o.v. kandidaten uit de achtergestelde groep.</a:t>
            </a:r>
            <a:endParaRPr lang="nl-NL" altLang="nl-NL" sz="1400" i="1" dirty="0"/>
          </a:p>
          <a:p>
            <a:pPr marL="800100" lvl="2" indent="0">
              <a:spcBef>
                <a:spcPct val="20000"/>
              </a:spcBef>
              <a:defRPr/>
            </a:pPr>
            <a:endParaRPr lang="nl-NL" altLang="nl-NL" sz="1400" i="1" dirty="0">
              <a:solidFill>
                <a:srgbClr val="D1D1F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7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&lt;/juridisch kader gelijke behandeling&gt;</a:t>
            </a:r>
            <a:endParaRPr lang="nl-NL" dirty="0"/>
          </a:p>
        </p:txBody>
      </p:sp>
      <p:sp>
        <p:nvSpPr>
          <p:cNvPr id="3277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277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277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277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277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277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277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32780" name="Picture 2" descr="Afbeeldingsresultaat voor law rob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691878"/>
            <a:ext cx="7735888" cy="208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93432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Zo </a:t>
            </a:r>
            <a:r>
              <a:rPr lang="en-GB" dirty="0" err="1" smtClean="0"/>
              <a:t>heb</a:t>
            </a:r>
            <a:r>
              <a:rPr lang="en-GB" dirty="0" smtClean="0"/>
              <a:t> je </a:t>
            </a:r>
            <a:r>
              <a:rPr lang="en-GB" dirty="0" err="1" smtClean="0"/>
              <a:t>bijvoorbeeld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379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379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379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379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380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380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380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 smtClean="0"/>
              <a:t>Ranking-algoritmes;</a:t>
            </a:r>
            <a:endParaRPr lang="nl-NL" dirty="0"/>
          </a:p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 smtClean="0">
                <a:solidFill>
                  <a:schemeClr val="bg1">
                    <a:lumMod val="75000"/>
                  </a:schemeClr>
                </a:solidFill>
              </a:rPr>
              <a:t>Matching-algoritmes; en</a:t>
            </a:r>
            <a:endParaRPr lang="nl-NL" dirty="0">
              <a:solidFill>
                <a:schemeClr val="bg1">
                  <a:lumMod val="75000"/>
                </a:schemeClr>
              </a:solidFill>
            </a:endParaRPr>
          </a:p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 smtClean="0">
                <a:solidFill>
                  <a:schemeClr val="bg1">
                    <a:lumMod val="75000"/>
                  </a:schemeClr>
                </a:solidFill>
              </a:rPr>
              <a:t>Beloningsalgoritmes.</a:t>
            </a:r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2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93432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Zo </a:t>
            </a:r>
            <a:r>
              <a:rPr lang="en-GB" dirty="0" err="1" smtClean="0"/>
              <a:t>heb</a:t>
            </a:r>
            <a:r>
              <a:rPr lang="en-GB" dirty="0" smtClean="0"/>
              <a:t> je </a:t>
            </a:r>
            <a:r>
              <a:rPr lang="en-GB" dirty="0" err="1" smtClean="0"/>
              <a:t>bijvoorbeeld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482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482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482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482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482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482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482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chemeClr val="bg1">
                    <a:lumMod val="75000"/>
                  </a:schemeClr>
                </a:solidFill>
              </a:rPr>
              <a:t>Ranking-algoritmes;</a:t>
            </a:r>
          </a:p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/>
              <a:t>Matching-algoritmes</a:t>
            </a:r>
            <a:r>
              <a:rPr lang="nl-NL" dirty="0" smtClean="0"/>
              <a:t>; en</a:t>
            </a:r>
            <a:endParaRPr lang="nl-NL" dirty="0"/>
          </a:p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chemeClr val="bg1">
                    <a:lumMod val="75000"/>
                  </a:schemeClr>
                </a:solidFill>
              </a:rPr>
              <a:t>Beloningsalgoritmes.</a:t>
            </a:r>
          </a:p>
        </p:txBody>
      </p:sp>
    </p:spTree>
    <p:extLst>
      <p:ext uri="{BB962C8B-B14F-4D97-AF65-F5344CB8AC3E}">
        <p14:creationId xmlns:p14="http://schemas.microsoft.com/office/powerpoint/2010/main" val="399185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93432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Zo </a:t>
            </a:r>
            <a:r>
              <a:rPr lang="en-GB" dirty="0" err="1" smtClean="0"/>
              <a:t>heb</a:t>
            </a:r>
            <a:r>
              <a:rPr lang="en-GB" dirty="0" smtClean="0"/>
              <a:t> je </a:t>
            </a:r>
            <a:r>
              <a:rPr lang="en-GB" dirty="0" err="1" smtClean="0"/>
              <a:t>bijvoorbeeld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584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584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584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584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584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584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585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chemeClr val="bg1">
                    <a:lumMod val="75000"/>
                  </a:schemeClr>
                </a:solidFill>
              </a:rPr>
              <a:t>Ranking-algoritmes;</a:t>
            </a:r>
          </a:p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chemeClr val="bg1">
                    <a:lumMod val="75000"/>
                  </a:schemeClr>
                </a:solidFill>
              </a:rPr>
              <a:t>Matching-algoritmes; en</a:t>
            </a:r>
          </a:p>
          <a:p>
            <a:pPr marL="684900" lvl="3">
              <a:buFont typeface="Arial" panose="020B0604020202020204" pitchFamily="34" charset="0"/>
              <a:buChar char="•"/>
              <a:defRPr/>
            </a:pPr>
            <a:r>
              <a:rPr lang="nl-NL" dirty="0" smtClean="0"/>
              <a:t>Beloningsalgoritmes.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3388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93432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“Ranking”</a:t>
            </a:r>
            <a:endParaRPr lang="en-GB" dirty="0"/>
          </a:p>
        </p:txBody>
      </p:sp>
      <p:sp>
        <p:nvSpPr>
          <p:cNvPr id="3686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686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687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687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687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687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687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3687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71587"/>
            <a:ext cx="3354388" cy="330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042" y="74171"/>
            <a:ext cx="4673152" cy="50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1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93432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“Matching”</a:t>
            </a:r>
            <a:endParaRPr lang="en-GB" dirty="0"/>
          </a:p>
        </p:txBody>
      </p:sp>
      <p:sp>
        <p:nvSpPr>
          <p:cNvPr id="3789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789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789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789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789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789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789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37899" name="Picture 2" descr="Afbeeldingsresultaat voor uber matc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1220391"/>
            <a:ext cx="60769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4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934325" cy="7762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“</a:t>
            </a:r>
            <a:r>
              <a:rPr lang="en-GB" dirty="0" err="1" smtClean="0"/>
              <a:t>Beloning</a:t>
            </a:r>
            <a:r>
              <a:rPr lang="en-GB" dirty="0" smtClean="0"/>
              <a:t>”</a:t>
            </a:r>
            <a:endParaRPr lang="en-GB" dirty="0"/>
          </a:p>
        </p:txBody>
      </p:sp>
      <p:sp>
        <p:nvSpPr>
          <p:cNvPr id="3891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891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891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891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892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892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892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389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1220392"/>
            <a:ext cx="1631950" cy="359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Picture 2" descr="Afbeeldingsresultaat voor price sur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088" y="1106091"/>
            <a:ext cx="2063750" cy="2546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5" name="AutoShape 4" descr="Afbeeldingsresultaat voor price surge"/>
          <p:cNvSpPr>
            <a:spLocks noChangeAspect="1" noChangeArrowheads="1"/>
          </p:cNvSpPr>
          <p:nvPr/>
        </p:nvSpPr>
        <p:spPr bwMode="auto">
          <a:xfrm>
            <a:off x="155575" y="-144066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38926" name="Picture 6" descr="Afbeeldingsresultaat voor price sur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180856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3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3" y="176212"/>
            <a:ext cx="7827962" cy="776288"/>
          </a:xfrm>
        </p:spPr>
        <p:txBody>
          <a:bodyPr/>
          <a:lstStyle/>
          <a:p>
            <a:pPr>
              <a:defRPr/>
            </a:pPr>
            <a:r>
              <a:rPr lang="nl-NL" sz="2800" dirty="0" smtClean="0"/>
              <a:t>Discriminatoire algoritmes: twee voorbeelden</a:t>
            </a:r>
            <a:endParaRPr lang="nl-NL" sz="2800" dirty="0"/>
          </a:p>
        </p:txBody>
      </p:sp>
      <p:sp>
        <p:nvSpPr>
          <p:cNvPr id="3994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994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994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994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994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994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3994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3994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06091"/>
            <a:ext cx="5191125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2947988"/>
            <a:ext cx="3916362" cy="158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264694"/>
            <a:ext cx="6472238" cy="6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3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1: Veel ‘eigenschappen' correleren met lidmaatschap van een beschermde klasse</a:t>
            </a:r>
            <a:endParaRPr lang="nl-NL" dirty="0"/>
          </a:p>
        </p:txBody>
      </p:sp>
      <p:sp>
        <p:nvSpPr>
          <p:cNvPr id="4096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096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096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096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096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096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097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1025525" lvl="4">
              <a:defRPr/>
            </a:pPr>
            <a:r>
              <a:rPr lang="nl-NL" altLang="nl-NL" dirty="0" smtClean="0"/>
              <a:t>Sekse of gender: de taal waarin iemand zich uitdrukt;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 of ras: postcode;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socio-economische status;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opleidingsniveau;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ras, gender of seksuele voorkeur: ratings?</a:t>
            </a:r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1099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198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199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199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199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199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199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1026900" lvl="4">
              <a:defRPr/>
            </a:pPr>
            <a:r>
              <a:rPr lang="nl-NL" altLang="nl-NL" dirty="0" smtClean="0">
                <a:solidFill>
                  <a:schemeClr val="bg1">
                    <a:lumMod val="75000"/>
                  </a:schemeClr>
                </a:solidFill>
              </a:rPr>
              <a:t>Sekse </a:t>
            </a: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of gender: de taal waarin iemand zich uitdrukt;</a:t>
            </a:r>
          </a:p>
          <a:p>
            <a:pPr marL="1025525" lvl="4">
              <a:defRPr/>
            </a:pPr>
            <a:r>
              <a:rPr lang="nl-NL" altLang="nl-NL" dirty="0" smtClean="0"/>
              <a:t>Etniciteit of ras: postcode;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socio-economische status;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opleidingsniveau;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ras, gender of seksuele voorkeur: ratings?</a:t>
            </a:r>
          </a:p>
          <a:p>
            <a:pPr lvl="1">
              <a:defRPr/>
            </a:pPr>
            <a:endParaRPr lang="nl-NL" altLang="nl-NL" b="1" dirty="0" smtClean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6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1: Veel ‘eigenschappen' correleren met lidmaatschap van een beschermde klasse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688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3012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3013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3014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3015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3016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3017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1026900" lvl="4">
              <a:defRPr/>
            </a:pPr>
            <a:r>
              <a:rPr lang="nl-NL" altLang="nl-NL" dirty="0" smtClean="0">
                <a:solidFill>
                  <a:schemeClr val="bg1">
                    <a:lumMod val="75000"/>
                  </a:schemeClr>
                </a:solidFill>
              </a:rPr>
              <a:t>Sekse </a:t>
            </a: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of gender: de taal waarin iemand zich uitdrukt;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 of ras: postcode;</a:t>
            </a:r>
          </a:p>
          <a:p>
            <a:pPr marL="1025525" lvl="4">
              <a:defRPr/>
            </a:pPr>
            <a:r>
              <a:rPr lang="nl-NL" altLang="nl-NL" dirty="0" smtClean="0"/>
              <a:t>Etniciteit, ras of gender: socio-economische status;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opleidingsniveau;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ras, gender of seksuele voorkeur: ratings?</a:t>
            </a:r>
          </a:p>
          <a:p>
            <a:pPr lvl="1">
              <a:defRPr/>
            </a:pPr>
            <a:endParaRPr lang="nl-NL" altLang="nl-NL" b="1" dirty="0" smtClean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1: Veel ‘eigenschappen' correleren met lidmaatschap van een beschermde klasse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191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4036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4037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4038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4039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4040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4041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1026900" lvl="4">
              <a:defRPr/>
            </a:pPr>
            <a:r>
              <a:rPr lang="nl-NL" altLang="nl-NL" dirty="0" smtClean="0">
                <a:solidFill>
                  <a:schemeClr val="bg1">
                    <a:lumMod val="75000"/>
                  </a:schemeClr>
                </a:solidFill>
              </a:rPr>
              <a:t>Sekse </a:t>
            </a: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of gender: de taal waarin iemand zich uitdrukt;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 of ras: postcode;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socio-economische status;</a:t>
            </a:r>
          </a:p>
          <a:p>
            <a:pPr marL="1025525" lvl="4">
              <a:defRPr/>
            </a:pPr>
            <a:r>
              <a:rPr lang="nl-NL" altLang="nl-NL" dirty="0" smtClean="0"/>
              <a:t>Etniciteit, ras of gender: opleidingsniveau;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ras, gender of seksuele voorkeur: ratings?</a:t>
            </a:r>
          </a:p>
          <a:p>
            <a:pPr lvl="1">
              <a:defRPr/>
            </a:pPr>
            <a:endParaRPr lang="nl-NL" altLang="nl-NL" b="1" dirty="0" smtClean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1: Veel ‘eigenschappen' correleren met lidmaatschap van een beschermde klasse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44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5060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5061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5062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5063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5064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5065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Sekse of gender: de taal waarin iemand zich uitdrukt;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 of ras: postcode;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socio-economische status;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opleidingsniveau;</a:t>
            </a:r>
          </a:p>
          <a:p>
            <a:pPr marL="1025525" lvl="4">
              <a:defRPr/>
            </a:pPr>
            <a:r>
              <a:rPr lang="nl-NL" altLang="nl-NL" dirty="0" smtClean="0"/>
              <a:t>Etniciteit, ras, gender of seksuele voorkeur: ratings?</a:t>
            </a:r>
          </a:p>
          <a:p>
            <a:pPr lvl="1">
              <a:defRPr/>
            </a:pPr>
            <a:endParaRPr lang="nl-NL" altLang="nl-NL" b="1" dirty="0" smtClean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1: Veel ‘eigenschappen' correleren met lidmaatschap van een beschermde klasse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33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6084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6085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6086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6087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6088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6089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Sekse of gender: de taal waarin iemand zich uitdrukt;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 of ras: postcode;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socio-economische status;</a:t>
            </a:r>
          </a:p>
          <a:p>
            <a:pPr marL="1026900" lvl="4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Etniciteit, ras of gender: opleidingsniveau;</a:t>
            </a:r>
          </a:p>
          <a:p>
            <a:pPr marL="1025525" lvl="4">
              <a:defRPr/>
            </a:pPr>
            <a:r>
              <a:rPr lang="nl-NL" altLang="nl-NL" dirty="0" smtClean="0"/>
              <a:t>Etniciteit, ras, gender of seksuele voorkeur: ratings?</a:t>
            </a:r>
          </a:p>
          <a:p>
            <a:pPr lvl="1">
              <a:defRPr/>
            </a:pPr>
            <a:endParaRPr lang="nl-NL" altLang="nl-NL" b="1" dirty="0" smtClean="0"/>
          </a:p>
          <a:p>
            <a:pPr lvl="1">
              <a:defRPr/>
            </a:pPr>
            <a:endParaRPr lang="nl-NL" altLang="nl-NL" b="1" dirty="0" smtClean="0"/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pic>
        <p:nvPicPr>
          <p:cNvPr id="46093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383" y="2516740"/>
            <a:ext cx="5502543" cy="222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1: Veel ‘eigenschappen' correleren met lidmaatschap van een beschermde klasse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149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8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9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0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1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2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3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3525" lvl="3">
              <a:defRPr/>
            </a:pPr>
            <a:r>
              <a:rPr lang="nl-NL" altLang="nl-NL" dirty="0"/>
              <a:t>Soms volstaan bestaande (binaire) categorieën om een probleem op te lossen: een aangifte is óf frauduleus óf niet.</a:t>
            </a:r>
          </a:p>
          <a:p>
            <a:pPr marL="684900" lvl="3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Soms dient echter een nieuwe categorie te worden gecreëerd om een model te kunnen bouwen. </a:t>
            </a:r>
          </a:p>
          <a:p>
            <a:pPr marL="684900" lvl="3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Bij het definiëren van deze nieuwe categorieën worden keuzes gemaakt. Wat is eigenlijk een ‘goede werknemer’ of een ‘terugbetalingsrisico?</a:t>
            </a:r>
          </a:p>
          <a:p>
            <a:pPr lvl="1">
              <a:defRPr/>
            </a:pPr>
            <a:endParaRPr lang="nl-NL" altLang="nl-NL" sz="2000" dirty="0">
              <a:solidFill>
                <a:srgbClr val="999999"/>
              </a:solidFill>
            </a:endParaRPr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2: Welke definities hanteer je?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034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8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9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0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1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2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3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4900" lvl="3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Soms volstaan bestaande (binaire) categorieën om een probleem op te lossen: een aangifte is óf frauduleus óf niet.</a:t>
            </a:r>
          </a:p>
          <a:p>
            <a:pPr marL="683525" lvl="3">
              <a:defRPr/>
            </a:pPr>
            <a:r>
              <a:rPr lang="nl-NL" altLang="nl-NL" dirty="0"/>
              <a:t>Soms dient echter een nieuwe categorie te worden gecreëerd om een model te kunnen bouwen. </a:t>
            </a:r>
          </a:p>
          <a:p>
            <a:pPr marL="684900" lvl="3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Bij het definiëren van deze nieuwe categorieën worden keuzes gemaakt. Wat is eigenlijk een ‘goede werknemer’ of een ‘terugbetalingsrisico?</a:t>
            </a:r>
          </a:p>
          <a:p>
            <a:pPr lvl="1">
              <a:defRPr/>
            </a:pPr>
            <a:endParaRPr lang="nl-NL" altLang="nl-NL" sz="2000" dirty="0">
              <a:solidFill>
                <a:srgbClr val="999999"/>
              </a:solidFill>
            </a:endParaRPr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2: Welke definities hanteer je?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924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8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9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0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1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2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3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4900" lvl="3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Soms volstaan bestaande (binaire) categorieën om een probleem op te lossen: een aangifte is óf frauduleus óf niet.</a:t>
            </a:r>
          </a:p>
          <a:p>
            <a:pPr marL="684900" lvl="3">
              <a:defRPr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Soms dient echter een nieuwe categorie te worden gecreëerd om een model te kunnen bouwen. </a:t>
            </a:r>
          </a:p>
          <a:p>
            <a:pPr marL="683525" lvl="3">
              <a:defRPr/>
            </a:pPr>
            <a:r>
              <a:rPr lang="nl-NL" altLang="nl-NL" dirty="0"/>
              <a:t>Bij het definiëren van deze nieuwe categorieën worden keuzes gemaakt. Wat is eigenlijk een ‘goede werknemer’ of een ‘terugbetalingsrisico?</a:t>
            </a:r>
          </a:p>
          <a:p>
            <a:pPr lvl="1">
              <a:defRPr/>
            </a:pPr>
            <a:endParaRPr lang="nl-NL" altLang="nl-NL" sz="2000" dirty="0">
              <a:solidFill>
                <a:srgbClr val="999999"/>
              </a:solidFill>
            </a:endParaRPr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2: Welke definities hanteer je?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924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8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09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0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1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2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47113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1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marL="683525" lvl="3">
              <a:defRPr/>
            </a:pPr>
            <a:r>
              <a:rPr lang="nl-NL" altLang="nl-NL" dirty="0" smtClean="0"/>
              <a:t>Is de ‘goede werknemer’:</a:t>
            </a:r>
          </a:p>
          <a:p>
            <a:pPr marL="1025525" lvl="4">
              <a:defRPr/>
            </a:pPr>
            <a:r>
              <a:rPr lang="nl-NL" altLang="nl-NL" dirty="0"/>
              <a:t>De werknemer met de meeste sales?</a:t>
            </a:r>
          </a:p>
          <a:p>
            <a:pPr marL="1025525" lvl="4">
              <a:defRPr/>
            </a:pPr>
            <a:r>
              <a:rPr lang="nl-NL" altLang="nl-NL" dirty="0"/>
              <a:t>De werknemer die het minst vaak te laat komt? </a:t>
            </a:r>
          </a:p>
          <a:p>
            <a:pPr marL="1025525" lvl="4">
              <a:defRPr/>
            </a:pPr>
            <a:r>
              <a:rPr lang="nl-NL" altLang="nl-NL" dirty="0" smtClean="0"/>
              <a:t>De </a:t>
            </a:r>
            <a:r>
              <a:rPr lang="nl-NL" altLang="nl-NL" dirty="0"/>
              <a:t>werknemer die de meeste talen spreekt?</a:t>
            </a:r>
          </a:p>
          <a:p>
            <a:pPr marL="1025525" lvl="4">
              <a:defRPr/>
            </a:pPr>
            <a:r>
              <a:rPr lang="nl-NL" altLang="nl-NL" dirty="0" smtClean="0"/>
              <a:t>De </a:t>
            </a:r>
            <a:r>
              <a:rPr lang="nl-NL" altLang="nl-NL" dirty="0"/>
              <a:t>werknemer die de meeste positieve beoordelingen heeft?</a:t>
            </a:r>
          </a:p>
          <a:p>
            <a:pPr marL="1025525" lvl="4">
              <a:defRPr/>
            </a:pPr>
            <a:endParaRPr lang="nl-NL" altLang="nl-NL" dirty="0"/>
          </a:p>
          <a:p>
            <a:pPr lvl="1">
              <a:defRPr/>
            </a:pPr>
            <a:endParaRPr lang="nl-NL" altLang="nl-NL" sz="2000" dirty="0">
              <a:solidFill>
                <a:srgbClr val="999999"/>
              </a:solidFill>
            </a:endParaRPr>
          </a:p>
          <a:p>
            <a:pPr marL="342900" lvl="2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b="1" dirty="0" smtClean="0"/>
          </a:p>
          <a:p>
            <a:pPr lvl="1">
              <a:buFont typeface="Arial" charset="0"/>
              <a:buChar char="•"/>
              <a:defRPr/>
            </a:pPr>
            <a:endParaRPr lang="nl-NL" altLang="nl-NL" dirty="0" smtClean="0"/>
          </a:p>
          <a:p>
            <a:pPr lvl="1">
              <a:defRPr/>
            </a:pPr>
            <a:endParaRPr lang="nl-NL" altLang="nl-NL" dirty="0" smtClean="0"/>
          </a:p>
        </p:txBody>
      </p:sp>
      <p:sp>
        <p:nvSpPr>
          <p:cNvPr id="14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5175" y="216694"/>
            <a:ext cx="7559675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2: Welke definities hanteer je?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095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9307" y="216694"/>
            <a:ext cx="7561262" cy="775097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Issue 3: Hoe ondoorzichtiger het systeem, hoe sneller de bewijslast verschuift</a:t>
            </a:r>
            <a:endParaRPr lang="nl-NL" dirty="0"/>
          </a:p>
        </p:txBody>
      </p:sp>
      <p:sp>
        <p:nvSpPr>
          <p:cNvPr id="5120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120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120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120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120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120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121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pic>
        <p:nvPicPr>
          <p:cNvPr id="51211" name="Picture 2" descr="Afbeeldingsresultaat voor black 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274" y="1220391"/>
            <a:ext cx="4711365" cy="353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7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Het ‘black </a:t>
            </a:r>
            <a:r>
              <a:rPr lang="nl-NL" dirty="0" err="1" smtClean="0"/>
              <a:t>box’</a:t>
            </a:r>
            <a:r>
              <a:rPr lang="nl-NL" dirty="0" smtClean="0"/>
              <a:t> probleem</a:t>
            </a:r>
            <a:endParaRPr lang="nl-NL" dirty="0"/>
          </a:p>
        </p:txBody>
      </p:sp>
      <p:sp>
        <p:nvSpPr>
          <p:cNvPr id="5222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222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223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223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223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223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223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endParaRPr lang="nl-NL" altLang="nl-NL" smtClean="0"/>
          </a:p>
          <a:p>
            <a:pPr lvl="1">
              <a:defRPr/>
            </a:pPr>
            <a:endParaRPr lang="nl-NL" altLang="nl-NL" smtClean="0"/>
          </a:p>
        </p:txBody>
      </p:sp>
      <p:pic>
        <p:nvPicPr>
          <p:cNvPr id="52236" name="Content Placeholder 3" descr="neural-net-r-multi-layer-t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13" y="1160860"/>
            <a:ext cx="5656262" cy="330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7" name="Content Placeholder 3" descr="simple-ne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2353866"/>
            <a:ext cx="1901825" cy="82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8" name="TextBox 10"/>
          <p:cNvSpPr txBox="1">
            <a:spLocks noChangeArrowheads="1"/>
          </p:cNvSpPr>
          <p:nvPr/>
        </p:nvSpPr>
        <p:spPr bwMode="auto">
          <a:xfrm>
            <a:off x="2403475" y="2594372"/>
            <a:ext cx="628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nl-NL" altLang="nl-NL" sz="1200"/>
              <a:t>wordt</a:t>
            </a:r>
          </a:p>
        </p:txBody>
      </p:sp>
    </p:spTree>
    <p:extLst>
      <p:ext uri="{BB962C8B-B14F-4D97-AF65-F5344CB8AC3E}">
        <p14:creationId xmlns:p14="http://schemas.microsoft.com/office/powerpoint/2010/main" val="193294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Het ‘black </a:t>
            </a:r>
            <a:r>
              <a:rPr lang="nl-NL" dirty="0" err="1" smtClean="0"/>
              <a:t>box’</a:t>
            </a:r>
            <a:r>
              <a:rPr lang="nl-NL" dirty="0" smtClean="0"/>
              <a:t> probleem</a:t>
            </a:r>
            <a:endParaRPr lang="nl-NL" dirty="0"/>
          </a:p>
        </p:txBody>
      </p:sp>
      <p:sp>
        <p:nvSpPr>
          <p:cNvPr id="5325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325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325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325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325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325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325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35"/>
            <p:custDataLst>
              <p:tags r:id="rId2"/>
            </p:custDataLst>
          </p:nvPr>
        </p:nvSpPr>
        <p:spPr>
          <a:xfrm>
            <a:off x="792164" y="1566863"/>
            <a:ext cx="7559675" cy="2266950"/>
          </a:xfrm>
        </p:spPr>
        <p:txBody>
          <a:bodyPr/>
          <a:lstStyle/>
          <a:p>
            <a:pPr lvl="1">
              <a:defRPr/>
            </a:pPr>
            <a:endParaRPr lang="nl-NL" altLang="nl-NL" smtClean="0"/>
          </a:p>
          <a:p>
            <a:pPr lvl="1">
              <a:defRPr/>
            </a:pPr>
            <a:endParaRPr lang="nl-NL" altLang="nl-NL" smtClean="0"/>
          </a:p>
        </p:txBody>
      </p:sp>
      <p:pic>
        <p:nvPicPr>
          <p:cNvPr id="53260" name="Content Placeholder 3" descr="neural-net-r-multi-layer-t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334691"/>
            <a:ext cx="5656262" cy="330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2" name="Picture 2" descr="Afbeeldingsresultaat voor black bo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1918097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35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3" y="176213"/>
            <a:ext cx="8304212" cy="765572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Rechtsvergelijking: Belastingrecht</a:t>
            </a:r>
            <a:br>
              <a:rPr lang="nl-NL" dirty="0" smtClean="0"/>
            </a:br>
            <a:r>
              <a:rPr lang="nl-NL" dirty="0" smtClean="0"/>
              <a:t>HR 17 augustus 2018, ECLI:NL:HR:2018:1316 (</a:t>
            </a:r>
            <a:r>
              <a:rPr lang="nl-NL" i="1" dirty="0" smtClean="0"/>
              <a:t>WOZ</a:t>
            </a:r>
            <a:r>
              <a:rPr lang="nl-NL" dirty="0" smtClean="0"/>
              <a:t>)</a:t>
            </a:r>
            <a:endParaRPr lang="nl-NL" dirty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408510"/>
            <a:ext cx="8191500" cy="273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25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4" y="1641872"/>
            <a:ext cx="8188325" cy="306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2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792163" y="176213"/>
            <a:ext cx="8304212" cy="765572"/>
          </a:xfrm>
          <a:prstGeom prst="rect">
            <a:avLst/>
          </a:prstGeom>
        </p:spPr>
        <p:txBody>
          <a:bodyPr vert="horz" lIns="0" tIns="25306" rIns="0" bIns="25306" rtlCol="0" anchor="b" anchorCtr="0">
            <a:noAutofit/>
          </a:bodyPr>
          <a:lstStyle>
            <a:lvl1pPr algn="l" defTabSz="789042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None/>
              <a:defRPr lang="en-US" sz="2600" kern="1200">
                <a:solidFill>
                  <a:schemeClr val="accent1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Rechtsvergelijking: Ruimtelijke ordening</a:t>
            </a:r>
            <a:br>
              <a:rPr lang="nl-NL" dirty="0" smtClean="0"/>
            </a:br>
            <a:r>
              <a:rPr lang="nl-NL" dirty="0" err="1" smtClean="0"/>
              <a:t>ABRvS</a:t>
            </a:r>
            <a:r>
              <a:rPr lang="nl-NL" dirty="0" smtClean="0"/>
              <a:t> 17 mei 2018, ECLI:NL:RvS:2017:1259 (</a:t>
            </a:r>
            <a:r>
              <a:rPr lang="nl-NL" i="1" dirty="0" smtClean="0"/>
              <a:t>AERIUS</a:t>
            </a:r>
            <a:r>
              <a:rPr lang="nl-NL" dirty="0" smtClean="0"/>
              <a:t>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63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Hoe om te gaan met de black box?</a:t>
            </a:r>
            <a:endParaRPr lang="nl-NL" dirty="0"/>
          </a:p>
        </p:txBody>
      </p:sp>
      <p:sp>
        <p:nvSpPr>
          <p:cNvPr id="5632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2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2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2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2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2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3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6331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342900" indent="-342900"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</a:pPr>
            <a:r>
              <a:rPr lang="nl-NL" altLang="nl-NL" sz="2000"/>
              <a:t>Recht op een uitleg?</a:t>
            </a:r>
          </a:p>
          <a:p>
            <a:pPr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</a:pPr>
            <a:endParaRPr lang="nl-NL" altLang="nl-NL" sz="2000"/>
          </a:p>
          <a:p>
            <a:pPr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</a:pPr>
            <a:r>
              <a:rPr lang="nl-NL" altLang="nl-NL" sz="2000"/>
              <a:t>‘Bijplussen’ van groepen die benadeeld worden?</a:t>
            </a:r>
          </a:p>
          <a:p>
            <a:pPr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</a:pPr>
            <a:endParaRPr lang="nl-NL" altLang="nl-NL" sz="2000"/>
          </a:p>
          <a:p>
            <a:pPr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</a:pPr>
            <a:r>
              <a:rPr lang="nl-NL" altLang="nl-NL" sz="2000"/>
              <a:t>Wél rekening houden met beschermde eigenschappen?</a:t>
            </a:r>
          </a:p>
        </p:txBody>
      </p:sp>
    </p:spTree>
    <p:extLst>
      <p:ext uri="{BB962C8B-B14F-4D97-AF65-F5344CB8AC3E}">
        <p14:creationId xmlns:p14="http://schemas.microsoft.com/office/powerpoint/2010/main" val="345436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/>
              <a:t>Hoe om te gaan met de black box?</a:t>
            </a:r>
          </a:p>
        </p:txBody>
      </p:sp>
      <p:sp>
        <p:nvSpPr>
          <p:cNvPr id="5734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734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735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735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735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735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735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3739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 smtClean="0"/>
              <a:t>Recht op een uitleg?</a:t>
            </a:r>
          </a:p>
          <a:p>
            <a:pPr marL="1143000" lvl="2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dirty="0" smtClean="0"/>
              <a:t>De uitleg zelf is vaak ook complex en niet bijster behulpzaam!</a:t>
            </a: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endParaRPr lang="nl-NL" altLang="nl-NL" sz="2000" dirty="0" smtClean="0"/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 smtClean="0">
                <a:solidFill>
                  <a:schemeClr val="bg1">
                    <a:lumMod val="75000"/>
                  </a:schemeClr>
                </a:solidFill>
              </a:rPr>
              <a:t>‘</a:t>
            </a:r>
            <a:r>
              <a:rPr lang="nl-NL" altLang="nl-NL" sz="2000" dirty="0" err="1" smtClean="0">
                <a:solidFill>
                  <a:schemeClr val="bg1">
                    <a:lumMod val="75000"/>
                  </a:schemeClr>
                </a:solidFill>
              </a:rPr>
              <a:t>Bijplussen</a:t>
            </a:r>
            <a:r>
              <a:rPr lang="nl-NL" altLang="nl-NL" sz="2000" dirty="0" smtClean="0">
                <a:solidFill>
                  <a:schemeClr val="bg1">
                    <a:lumMod val="75000"/>
                  </a:schemeClr>
                </a:solidFill>
              </a:rPr>
              <a:t>’ van groepen die benadeeld worden?</a:t>
            </a: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endParaRPr lang="nl-NL" altLang="nl-NL" sz="200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Wél rekening houden met beschermde eigenschappen?</a:t>
            </a:r>
          </a:p>
        </p:txBody>
      </p:sp>
      <p:pic>
        <p:nvPicPr>
          <p:cNvPr id="5735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2297907"/>
            <a:ext cx="4457700" cy="204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34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/>
              <a:t>Hoe om te gaan met de black box?</a:t>
            </a:r>
          </a:p>
        </p:txBody>
      </p:sp>
      <p:sp>
        <p:nvSpPr>
          <p:cNvPr id="5837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837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837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837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837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837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837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3739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Recht op een uitleg?</a:t>
            </a: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endParaRPr lang="nl-NL" altLang="nl-NL" sz="200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 smtClean="0"/>
              <a:t>‘</a:t>
            </a:r>
            <a:r>
              <a:rPr lang="nl-NL" altLang="nl-NL" sz="2000" dirty="0" err="1" smtClean="0"/>
              <a:t>Bijplussen</a:t>
            </a:r>
            <a:r>
              <a:rPr lang="nl-NL" altLang="nl-NL" sz="2000" dirty="0" smtClean="0"/>
              <a:t>’ van groepen die benadeeld worden?</a:t>
            </a:r>
          </a:p>
          <a:p>
            <a:pPr marL="1143000" lvl="2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1400" dirty="0" smtClean="0"/>
              <a:t>Positieve discriminatie is niet zomaar toegestaan!</a:t>
            </a: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endParaRPr lang="nl-NL" altLang="nl-NL" sz="2000" dirty="0" smtClean="0"/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Wél rekening houden met beschermde eigenschappen?</a:t>
            </a:r>
          </a:p>
        </p:txBody>
      </p:sp>
    </p:spTree>
    <p:extLst>
      <p:ext uri="{BB962C8B-B14F-4D97-AF65-F5344CB8AC3E}">
        <p14:creationId xmlns:p14="http://schemas.microsoft.com/office/powerpoint/2010/main" val="191090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/>
              <a:t>Hoe om te gaan met de black box?</a:t>
            </a:r>
          </a:p>
        </p:txBody>
      </p:sp>
      <p:sp>
        <p:nvSpPr>
          <p:cNvPr id="5939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939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939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939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940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940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5940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73739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Recht op een uitleg?</a:t>
            </a: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endParaRPr lang="nl-NL" altLang="nl-NL" sz="2000" dirty="0">
              <a:solidFill>
                <a:schemeClr val="bg1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‘</a:t>
            </a:r>
            <a:r>
              <a:rPr lang="nl-NL" altLang="nl-NL" sz="2000" dirty="0" err="1">
                <a:solidFill>
                  <a:schemeClr val="bg1">
                    <a:lumMod val="75000"/>
                  </a:schemeClr>
                </a:solidFill>
              </a:rPr>
              <a:t>Bijplussen</a:t>
            </a: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’ van groepen die benadeeld worden?</a:t>
            </a: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endParaRPr lang="nl-NL" altLang="nl-NL" sz="200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marL="342900" lvl="1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2000" dirty="0" smtClean="0"/>
              <a:t>Wél rekening houden met beschermde eigenschappen?</a:t>
            </a:r>
          </a:p>
          <a:p>
            <a:pPr marL="1143000" lvl="2" indent="-342900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defRPr/>
            </a:pPr>
            <a:r>
              <a:rPr lang="nl-NL" altLang="nl-NL" sz="1400" dirty="0" smtClean="0"/>
              <a:t>Artikel 9 AVG!</a:t>
            </a:r>
          </a:p>
        </p:txBody>
      </p:sp>
    </p:spTree>
    <p:extLst>
      <p:ext uri="{BB962C8B-B14F-4D97-AF65-F5344CB8AC3E}">
        <p14:creationId xmlns:p14="http://schemas.microsoft.com/office/powerpoint/2010/main" val="62407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Wat kan dan wel?</a:t>
            </a:r>
            <a:endParaRPr lang="nl-NL" dirty="0"/>
          </a:p>
        </p:txBody>
      </p:sp>
      <p:sp>
        <p:nvSpPr>
          <p:cNvPr id="6042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0427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/>
              <a:t>Leg het ontwerpproces vast!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 typeface="Arial" charset="0"/>
              <a:buChar char="•"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</p:txBody>
      </p:sp>
    </p:spTree>
    <p:extLst>
      <p:ext uri="{BB962C8B-B14F-4D97-AF65-F5344CB8AC3E}">
        <p14:creationId xmlns:p14="http://schemas.microsoft.com/office/powerpoint/2010/main" val="319556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Wat kan dan wel?</a:t>
            </a:r>
            <a:endParaRPr lang="nl-NL" dirty="0"/>
          </a:p>
        </p:txBody>
      </p:sp>
      <p:sp>
        <p:nvSpPr>
          <p:cNvPr id="6144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4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4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4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4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4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5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1451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Leg het ontwerpproces vast!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Welk legitieme doel dient dit specifieke systeem, in deze specifieke configuratie?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 typeface="Arial" charset="0"/>
              <a:buChar char="•"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</p:txBody>
      </p:sp>
    </p:spTree>
    <p:extLst>
      <p:ext uri="{BB962C8B-B14F-4D97-AF65-F5344CB8AC3E}">
        <p14:creationId xmlns:p14="http://schemas.microsoft.com/office/powerpoint/2010/main" val="53793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Wat kan dan wel?</a:t>
            </a:r>
            <a:endParaRPr lang="nl-NL" dirty="0"/>
          </a:p>
        </p:txBody>
      </p:sp>
      <p:sp>
        <p:nvSpPr>
          <p:cNvPr id="62468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69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70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71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72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73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74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2475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/>
              <a:t>Leg het ontwerpproces vast!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/>
              <a:t>Welke impact hadden andere opties die het platform had op mensen die bescherming genieten van het gelijkebehandelingsrecht, en waarom kozen we deze specifieke oplossing?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 typeface="Arial" charset="0"/>
              <a:buChar char="•"/>
            </a:pPr>
            <a:endParaRPr lang="nl-NL" altLang="nl-NL" sz="200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/>
          </a:p>
        </p:txBody>
      </p:sp>
    </p:spTree>
    <p:extLst>
      <p:ext uri="{BB962C8B-B14F-4D97-AF65-F5344CB8AC3E}">
        <p14:creationId xmlns:p14="http://schemas.microsoft.com/office/powerpoint/2010/main" val="158859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Wat kan dan wel?</a:t>
            </a:r>
            <a:endParaRPr lang="nl-NL" dirty="0"/>
          </a:p>
        </p:txBody>
      </p:sp>
      <p:sp>
        <p:nvSpPr>
          <p:cNvPr id="63492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3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4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5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6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7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8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3499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Leg het ontwerpproces vast!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Welke </a:t>
            </a:r>
            <a:r>
              <a:rPr lang="nl-NL" altLang="nl-NL" sz="2000" dirty="0" smtClean="0"/>
              <a:t>impact </a:t>
            </a:r>
            <a:r>
              <a:rPr lang="nl-NL" altLang="nl-NL" sz="2000" dirty="0" smtClean="0">
                <a:solidFill>
                  <a:schemeClr val="bg1">
                    <a:lumMod val="75000"/>
                  </a:schemeClr>
                </a:solidFill>
              </a:rPr>
              <a:t>hadden andere opties die het platform had op mensen die bescherming genieten van het gelijkebehandelingsrecht, en waarom kozen we deze specifieke oplossing?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 smtClean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 typeface="Arial" charset="0"/>
              <a:buChar char="•"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</p:txBody>
      </p:sp>
    </p:spTree>
    <p:extLst>
      <p:ext uri="{BB962C8B-B14F-4D97-AF65-F5344CB8AC3E}">
        <p14:creationId xmlns:p14="http://schemas.microsoft.com/office/powerpoint/2010/main" val="30318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Wat kan dan wel?</a:t>
            </a:r>
            <a:endParaRPr lang="nl-NL" dirty="0"/>
          </a:p>
        </p:txBody>
      </p:sp>
      <p:sp>
        <p:nvSpPr>
          <p:cNvPr id="64516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17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18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19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20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21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22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4523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Leg het ontwerpproces vast!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Welke impact hadden andere opties die het platform had op mensen die bescherming genieten van het gelijkebehandelingsrecht, en </a:t>
            </a:r>
            <a:r>
              <a:rPr lang="nl-NL" altLang="nl-NL" sz="2000" dirty="0"/>
              <a:t>waarom </a:t>
            </a:r>
            <a:r>
              <a:rPr lang="nl-NL" altLang="nl-NL" sz="2000" dirty="0">
                <a:solidFill>
                  <a:schemeClr val="bg1">
                    <a:lumMod val="75000"/>
                  </a:schemeClr>
                </a:solidFill>
              </a:rPr>
              <a:t>kozen we</a:t>
            </a:r>
            <a:r>
              <a:rPr lang="nl-NL" altLang="nl-NL" sz="2000" dirty="0">
                <a:solidFill>
                  <a:srgbClr val="D1D1F0"/>
                </a:solidFill>
              </a:rPr>
              <a:t> </a:t>
            </a:r>
            <a:r>
              <a:rPr lang="nl-NL" altLang="nl-NL" sz="2000" dirty="0"/>
              <a:t>deze specifieke oplossing?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 typeface="Arial" charset="0"/>
              <a:buChar char="•"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</p:txBody>
      </p:sp>
    </p:spTree>
    <p:extLst>
      <p:ext uri="{BB962C8B-B14F-4D97-AF65-F5344CB8AC3E}">
        <p14:creationId xmlns:p14="http://schemas.microsoft.com/office/powerpoint/2010/main" val="178665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Wat kan dan wel?</a:t>
            </a:r>
            <a:endParaRPr lang="nl-NL" dirty="0"/>
          </a:p>
        </p:txBody>
      </p:sp>
      <p:sp>
        <p:nvSpPr>
          <p:cNvPr id="65540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1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2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3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4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5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6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5547" name="Text Placeholder 16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944564" y="1681163"/>
            <a:ext cx="755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5306" rIns="0" bIns="25306"/>
          <a:lstStyle>
            <a:lvl1pPr marL="342900" indent="-342900" defTabSz="788988"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defTabSz="788988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257300" indent="196850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341313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682625" indent="-341313" defTabSz="788988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1398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15970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0542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2511425" indent="-341313" defTabSz="788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Leg het ontwerpproces vast!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Welke impact hadden andere opties die het platform had op mensen die bescherming genieten van het gelijkebehandelingsrecht, en waarom kozen we deze specifieke oplossing?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r>
              <a:rPr lang="nl-NL" altLang="nl-NL" sz="2000" dirty="0"/>
              <a:t>Gegevens, gegevens, gegevens!</a:t>
            </a:r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 typeface="Arial" charset="0"/>
              <a:buChar char="•"/>
            </a:pPr>
            <a:endParaRPr lang="nl-NL" altLang="nl-NL" sz="2000" dirty="0"/>
          </a:p>
          <a:p>
            <a:pPr marL="0" lvl="1" eaLnBrk="1" hangingPunct="1">
              <a:lnSpc>
                <a:spcPct val="100000"/>
              </a:lnSpc>
              <a:spcAft>
                <a:spcPts val="900"/>
              </a:spcAft>
              <a:buClr>
                <a:srgbClr val="34AF7E"/>
              </a:buClr>
              <a:buSzTx/>
              <a:buFontTx/>
              <a:buNone/>
            </a:pPr>
            <a:endParaRPr lang="nl-NL" altLang="nl-NL" sz="2000" dirty="0"/>
          </a:p>
        </p:txBody>
      </p:sp>
    </p:spTree>
    <p:extLst>
      <p:ext uri="{BB962C8B-B14F-4D97-AF65-F5344CB8AC3E}">
        <p14:creationId xmlns:p14="http://schemas.microsoft.com/office/powerpoint/2010/main" val="295533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2164" y="176212"/>
            <a:ext cx="7559675" cy="776288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Enkele specifieke </a:t>
            </a:r>
            <a:r>
              <a:rPr lang="nl-NL" smtClean="0"/>
              <a:t>situaties uitgelicht</a:t>
            </a:r>
            <a:endParaRPr lang="nl-NL" dirty="0"/>
          </a:p>
        </p:txBody>
      </p:sp>
      <p:sp>
        <p:nvSpPr>
          <p:cNvPr id="66564" name="AutoShape 4" descr="Afbeeldingsresultaat voor taskrabbit logo"/>
          <p:cNvSpPr>
            <a:spLocks noChangeAspect="1" noChangeArrowheads="1"/>
          </p:cNvSpPr>
          <p:nvPr/>
        </p:nvSpPr>
        <p:spPr bwMode="auto">
          <a:xfrm>
            <a:off x="155575" y="5345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6565" name="AutoShape 6" descr="Afbeeldingsresultaat voor taskrabbit logo"/>
          <p:cNvSpPr>
            <a:spLocks noChangeAspect="1" noChangeArrowheads="1"/>
          </p:cNvSpPr>
          <p:nvPr/>
        </p:nvSpPr>
        <p:spPr bwMode="auto">
          <a:xfrm>
            <a:off x="307975" y="6488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6566" name="AutoShape 8" descr="Afbeeldingsresultaat voor taskrabbit logo"/>
          <p:cNvSpPr>
            <a:spLocks noChangeAspect="1" noChangeArrowheads="1"/>
          </p:cNvSpPr>
          <p:nvPr/>
        </p:nvSpPr>
        <p:spPr bwMode="auto">
          <a:xfrm>
            <a:off x="460375" y="7631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6567" name="AutoShape 10" descr="Afbeeldingsresultaat voor taskrabbit logo"/>
          <p:cNvSpPr>
            <a:spLocks noChangeAspect="1" noChangeArrowheads="1"/>
          </p:cNvSpPr>
          <p:nvPr/>
        </p:nvSpPr>
        <p:spPr bwMode="auto">
          <a:xfrm>
            <a:off x="612775" y="8774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6568" name="AutoShape 12" descr="Afbeeldingsresultaat voor taskrabbit logo"/>
          <p:cNvSpPr>
            <a:spLocks noChangeAspect="1" noChangeArrowheads="1"/>
          </p:cNvSpPr>
          <p:nvPr/>
        </p:nvSpPr>
        <p:spPr bwMode="auto">
          <a:xfrm>
            <a:off x="765175" y="9917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6569" name="AutoShape 14" descr="Afbeeldingsresultaat voor taskrabbit logo"/>
          <p:cNvSpPr>
            <a:spLocks noChangeAspect="1" noChangeArrowheads="1"/>
          </p:cNvSpPr>
          <p:nvPr/>
        </p:nvSpPr>
        <p:spPr bwMode="auto">
          <a:xfrm>
            <a:off x="917575" y="11060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sp>
        <p:nvSpPr>
          <p:cNvPr id="66570" name="AutoShape 16" descr="Afbeeldingsresultaat voor taskrabbit logo"/>
          <p:cNvSpPr>
            <a:spLocks noChangeAspect="1" noChangeArrowheads="1"/>
          </p:cNvSpPr>
          <p:nvPr/>
        </p:nvSpPr>
        <p:spPr bwMode="auto">
          <a:xfrm>
            <a:off x="1069975" y="1220391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60000"/>
              <a:buFont typeface="Wingdings 2" pitchFamily="18" charset="2"/>
              <a:buChar char="¢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150000"/>
              </a:lnSpc>
              <a:buSzPct val="60000"/>
              <a:buFont typeface="Wingdings 2" pitchFamily="18" charset="2"/>
              <a:buChar char="£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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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150000"/>
              </a:lnSpc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Wingdings 2" pitchFamily="18" charset="2"/>
              <a:buChar char="Ò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nl-NL" altLang="nl-NL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07153"/>
              </p:ext>
            </p:extLst>
          </p:nvPr>
        </p:nvGraphicFramePr>
        <p:xfrm>
          <a:off x="765175" y="1220391"/>
          <a:ext cx="7771370" cy="3853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810"/>
                <a:gridCol w="2384103"/>
                <a:gridCol w="2590457"/>
              </a:tblGrid>
              <a:tr h="245764"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Issue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Risico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Oplossingen?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</a:tr>
              <a:tr h="1216156"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Data die voortkomen uit een discriminatoire</a:t>
                      </a:r>
                      <a:r>
                        <a:rPr lang="nl-NL" sz="1400" baseline="0" dirty="0" smtClean="0"/>
                        <a:t> situatie</a:t>
                      </a:r>
                    </a:p>
                    <a:p>
                      <a:endParaRPr lang="nl-NL" sz="1400" baseline="0" dirty="0" smtClean="0"/>
                    </a:p>
                    <a:p>
                      <a:r>
                        <a:rPr lang="nl-NL" sz="1400" i="1" baseline="0" dirty="0" smtClean="0"/>
                        <a:t>“Geen vrouwen in bedrijf”</a:t>
                      </a:r>
                      <a:endParaRPr lang="nl-NL" sz="1400" i="1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De gebruiker ‘institutionaliseert</a:t>
                      </a:r>
                      <a:r>
                        <a:rPr lang="nl-NL" sz="1400" baseline="0" dirty="0" smtClean="0"/>
                        <a:t>’ de discriminatie </a:t>
                      </a:r>
                      <a:r>
                        <a:rPr lang="nl-NL" sz="1400" dirty="0" smtClean="0"/>
                        <a:t>uit het verleden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nl-NL" sz="1400" dirty="0" smtClean="0"/>
                        <a:t>Gebruik data van </a:t>
                      </a:r>
                      <a:r>
                        <a:rPr lang="nl-NL" sz="1400" dirty="0" err="1" smtClean="0"/>
                        <a:t>peers</a:t>
                      </a:r>
                      <a:r>
                        <a:rPr lang="nl-NL" sz="1400" dirty="0" smtClean="0"/>
                        <a:t>?</a:t>
                      </a:r>
                      <a:endParaRPr lang="nl-NL" sz="1400" baseline="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baseline="0" dirty="0" smtClean="0"/>
                        <a:t>Let uit: waarom deze data?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baseline="0" dirty="0" err="1" smtClean="0"/>
                        <a:t>Bijplussen</a:t>
                      </a:r>
                      <a:r>
                        <a:rPr lang="nl-NL" sz="1400" baseline="0" dirty="0" smtClean="0"/>
                        <a:t>?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baseline="0" dirty="0" smtClean="0"/>
                        <a:t>…?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</a:tr>
              <a:tr h="1276311"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Data die op</a:t>
                      </a:r>
                      <a:r>
                        <a:rPr lang="nl-NL" sz="1400" baseline="0" dirty="0" smtClean="0"/>
                        <a:t> discriminatoire wijze zijn verzameld</a:t>
                      </a:r>
                    </a:p>
                    <a:p>
                      <a:endParaRPr lang="nl-NL" sz="1400" baseline="0" dirty="0" smtClean="0"/>
                    </a:p>
                    <a:p>
                      <a:r>
                        <a:rPr lang="nl-NL" sz="1400" i="1" baseline="0" dirty="0" smtClean="0"/>
                        <a:t>“Ratings”</a:t>
                      </a:r>
                      <a:endParaRPr lang="nl-NL" sz="1400" i="1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De gebruiker eigent zich de discriminatie van de beoordelaars toe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nl-NL" sz="1400" dirty="0" smtClean="0"/>
                        <a:t>Beoordelingen op meerdere gebieden</a:t>
                      </a:r>
                      <a:r>
                        <a:rPr lang="nl-NL" sz="1400" baseline="0" dirty="0" smtClean="0"/>
                        <a:t>?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baseline="0" dirty="0" smtClean="0"/>
                        <a:t>Let uit: waarom ratings  (en geen andere meting)?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baseline="0" dirty="0" err="1" smtClean="0"/>
                        <a:t>Bijplussen</a:t>
                      </a:r>
                      <a:r>
                        <a:rPr lang="nl-NL" sz="1400" baseline="0" dirty="0" smtClean="0"/>
                        <a:t>?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baseline="0" dirty="0" smtClean="0"/>
                        <a:t>…?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</a:tr>
              <a:tr h="10061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/>
                        <a:t>Discriminatoire categorieën</a:t>
                      </a:r>
                    </a:p>
                    <a:p>
                      <a:endParaRPr lang="nl-NL" sz="1400" dirty="0" smtClean="0"/>
                    </a:p>
                    <a:p>
                      <a:r>
                        <a:rPr lang="nl-NL" sz="1400" i="1" dirty="0" smtClean="0"/>
                        <a:t>“De goede werknemer”</a:t>
                      </a:r>
                      <a:endParaRPr lang="nl-NL" sz="1400" i="1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r>
                        <a:rPr lang="nl-NL" sz="1400" dirty="0" smtClean="0"/>
                        <a:t>De gebruiker benadeelt een groep die over- of onderpresteert op een bepaald</a:t>
                      </a:r>
                      <a:r>
                        <a:rPr lang="nl-NL" sz="1400" baseline="0" dirty="0" smtClean="0"/>
                        <a:t> criterium. </a:t>
                      </a:r>
                      <a:endParaRPr lang="nl-NL" sz="1400" dirty="0"/>
                    </a:p>
                  </a:txBody>
                  <a:tcPr marL="91443" marR="91443" marT="34286" marB="34286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nl-NL" sz="1400" dirty="0" smtClean="0"/>
                        <a:t>Leg uit: Welk voordeel biedt dit criterium</a:t>
                      </a:r>
                      <a:r>
                        <a:rPr lang="nl-NL" sz="1400" baseline="0" dirty="0" smtClean="0"/>
                        <a:t>?</a:t>
                      </a:r>
                      <a:endParaRPr lang="nl-NL" sz="14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nl-NL" sz="1400" dirty="0" smtClean="0"/>
                        <a:t>…?</a:t>
                      </a:r>
                    </a:p>
                  </a:txBody>
                  <a:tcPr marL="91443" marR="91443" marT="34286" marB="3428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30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3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" r="3487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 idx="35"/>
          </p:nvPr>
        </p:nvSpPr>
        <p:spPr bwMode="white"/>
        <p:txBody>
          <a:bodyPr/>
          <a:lstStyle/>
          <a:p>
            <a:r>
              <a:rPr lang="nl-NL" smtClean="0"/>
              <a:t>Veel dank!</a:t>
            </a:r>
            <a:endParaRPr lang="nl-N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28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MOVE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EW" val="3_Thank you"/>
</p:tagLst>
</file>

<file path=ppt/theme/theme1.xml><?xml version="1.0" encoding="utf-8"?>
<a:theme xmlns:a="http://schemas.openxmlformats.org/drawingml/2006/main" name="Kantoorthema">
  <a:themeElements>
    <a:clrScheme name="Stibbe">
      <a:dk1>
        <a:srgbClr val="14054B"/>
      </a:dk1>
      <a:lt1>
        <a:sysClr val="window" lastClr="FFFFFF"/>
      </a:lt1>
      <a:dk2>
        <a:srgbClr val="36AC73"/>
      </a:dk2>
      <a:lt2>
        <a:srgbClr val="F0F0F0"/>
      </a:lt2>
      <a:accent1>
        <a:srgbClr val="36AC73"/>
      </a:accent1>
      <a:accent2>
        <a:srgbClr val="34527F"/>
      </a:accent2>
      <a:accent3>
        <a:srgbClr val="7EC49F"/>
      </a:accent3>
      <a:accent4>
        <a:srgbClr val="98A3C2"/>
      </a:accent4>
      <a:accent5>
        <a:srgbClr val="C9E2D0"/>
      </a:accent5>
      <a:accent6>
        <a:srgbClr val="9D9D9D"/>
      </a:accent6>
      <a:hlink>
        <a:srgbClr val="14054B"/>
      </a:hlink>
      <a:folHlink>
        <a:srgbClr val="C1C8D7"/>
      </a:folHlink>
    </a:clrScheme>
    <a:fontScheme name="Stibb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Stibbe_Screen.potx" id="{ABA5AA29-BA39-4D14-909E-C3E202962987}" vid="{CA8FF3D7-59C2-458F-A988-E5F303207A04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2121</Words>
  <Application>Microsoft Office PowerPoint</Application>
  <PresentationFormat>On-screen Show (16:9)</PresentationFormat>
  <Paragraphs>447</Paragraphs>
  <Slides>69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2019-05-14T08:17:00Z</dcterms:created>
  <dcterms:modified xsi:type="dcterms:W3CDTF">2019-05-14T08:17:00Z</dcterms:modified>
</cp:coreProperties>
</file>