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73" r:id="rId6"/>
    <p:sldId id="277" r:id="rId7"/>
    <p:sldId id="489" r:id="rId8"/>
    <p:sldId id="278" r:id="rId9"/>
    <p:sldId id="494" r:id="rId10"/>
    <p:sldId id="279" r:id="rId11"/>
    <p:sldId id="491" r:id="rId12"/>
    <p:sldId id="280" r:id="rId13"/>
    <p:sldId id="281" r:id="rId14"/>
    <p:sldId id="492" r:id="rId15"/>
    <p:sldId id="282" r:id="rId16"/>
    <p:sldId id="283" r:id="rId17"/>
    <p:sldId id="493" r:id="rId18"/>
    <p:sldId id="487" r:id="rId19"/>
    <p:sldId id="486" r:id="rId20"/>
    <p:sldId id="488" r:id="rId21"/>
  </p:sldIdLst>
  <p:sldSz cx="12198350" cy="6858000"/>
  <p:notesSz cx="6858000" cy="9144000"/>
  <p:embeddedFontLst>
    <p:embeddedFont>
      <p:font typeface="Georgia" panose="02040502050405020303" pitchFamily="18" charset="0"/>
      <p:regular r:id="rId24"/>
      <p:bold r:id="rId25"/>
      <p:italic r:id="rId26"/>
      <p:boldItalic r:id="rId27"/>
    </p:embeddedFont>
    <p:embeddedFont>
      <p:font typeface="Minion" panose="02000503070000020003" pitchFamily="2" charset="0"/>
      <p:regular r:id="rId28"/>
      <p:bold r:id="rId29"/>
      <p:italic r:id="rId30"/>
      <p:boldItalic r:id="rId31"/>
    </p:embeddedFont>
  </p:embeddedFontLst>
  <p:custDataLst>
    <p:tags r:id="rId32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350CD33-669F-3FCD-BDF5-CAF336810E55}" name="Yvonne Erkens" initials="YE" userId="8be2ec29b5a879ee" providerId="Windows Live"/>
  <p188:author id="{4453B2AC-3A27-11B1-2EF1-041BF9B5352B}" name="Manuella Appiah" initials="MA" userId="38d48c1c927f8ed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4266"/>
    <a:srgbClr val="859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92" d="100"/>
          <a:sy n="92" d="100"/>
        </p:scale>
        <p:origin x="91" y="101"/>
      </p:cViewPr>
      <p:guideLst>
        <p:guide orient="horz" pos="2160"/>
        <p:guide pos="384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2789" y="43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tags" Target="tags/tag1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68446-54CF-4267-A5BD-FA01909E96A2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345F5-224F-42F7-8104-3FF77BEE4CD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0830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98784-F1F2-4D71-B346-94F94D5EBAA2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ECD43-08E5-4945-BC4F-4857758E978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3515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4534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3829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1440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1083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2805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80185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46821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8819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9455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0038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1273"/>
            <a:ext cx="5486400" cy="41148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2089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5903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3177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74ED7-C248-BFFB-E074-9808BEFC1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445E23-2485-31C4-A38E-9F02718428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7DBF8D-3B73-25E3-F638-FF5D90EECE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783AAA-C852-237F-4180-8A4D2A8811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nl-NL" dirty="0"/>
          </a:p>
          <a:p>
            <a:fld id="{812ECD43-08E5-4945-BC4F-4857758E978F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6678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nl-NL" dirty="0"/>
          </a:p>
          <a:p>
            <a:fld id="{812ECD43-08E5-4945-BC4F-4857758E978F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0796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3528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436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94814EB-0BB0-4457-6297-388F8BFA7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2" y="4594421"/>
            <a:ext cx="3182840" cy="1768245"/>
          </a:xfrm>
          <a:prstGeom prst="rect">
            <a:avLst/>
          </a:prstGeom>
        </p:spPr>
      </p:pic>
      <p:sp>
        <p:nvSpPr>
          <p:cNvPr id="7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-1"/>
            <a:ext cx="12198349" cy="4521941"/>
          </a:xfrm>
          <a:solidFill>
            <a:srgbClr val="8592BC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..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"/>
            <a:ext cx="12198350" cy="3719335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..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90663" y="1052736"/>
            <a:ext cx="10225136" cy="1656184"/>
          </a:xfrm>
        </p:spPr>
        <p:txBody>
          <a:bodyPr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 presentation</a:t>
            </a:r>
          </a:p>
        </p:txBody>
      </p:sp>
      <p:sp>
        <p:nvSpPr>
          <p:cNvPr id="20" name="Tijdelijke aanduiding voor tekst 19"/>
          <p:cNvSpPr>
            <a:spLocks noGrp="1"/>
          </p:cNvSpPr>
          <p:nvPr>
            <p:ph type="body" sz="quarter" idx="14" hasCustomPrompt="1"/>
          </p:nvPr>
        </p:nvSpPr>
        <p:spPr>
          <a:xfrm>
            <a:off x="1490663" y="3934610"/>
            <a:ext cx="6918325" cy="393700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Subtitle presentation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467327" y="3934684"/>
            <a:ext cx="4326359" cy="3941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928F9493-D671-4F27-99EF-9D103FC79999}" type="datetime1">
              <a:rPr lang="nl-NL" noProof="0" smtClean="0"/>
              <a:t>11-3-2024</a:t>
            </a:fld>
            <a:endParaRPr lang="en-GB" noProof="0" dirty="0"/>
          </a:p>
        </p:txBody>
      </p:sp>
      <p:sp>
        <p:nvSpPr>
          <p:cNvPr id="19" name="Rechthoek 18"/>
          <p:cNvSpPr/>
          <p:nvPr userDrawn="1"/>
        </p:nvSpPr>
        <p:spPr bwMode="auto">
          <a:xfrm>
            <a:off x="0" y="6453336"/>
            <a:ext cx="12198350" cy="4046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0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grpSp>
        <p:nvGrpSpPr>
          <p:cNvPr id="11" name="Grid" hidden="1"/>
          <p:cNvGrpSpPr/>
          <p:nvPr userDrawn="1"/>
        </p:nvGrpSpPr>
        <p:grpSpPr>
          <a:xfrm>
            <a:off x="-3" y="-1"/>
            <a:ext cx="12198354" cy="6858004"/>
            <a:chOff x="-3" y="-1"/>
            <a:chExt cx="12198354" cy="6858004"/>
          </a:xfrm>
        </p:grpSpPr>
        <p:sp>
          <p:nvSpPr>
            <p:cNvPr id="12" name="Rechthoek 11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-3205847" y="3205844"/>
              <a:ext cx="6858003" cy="44631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4" name="Rechthoek 13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6" name="Rechthoek 15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313" y="6543376"/>
            <a:ext cx="3588750" cy="270000"/>
          </a:xfrm>
          <a:prstGeom prst="rect">
            <a:avLst/>
          </a:prstGeom>
        </p:spPr>
      </p:pic>
      <p:sp>
        <p:nvSpPr>
          <p:cNvPr id="18" name="Rechthoek 19"/>
          <p:cNvSpPr/>
          <p:nvPr userDrawn="1"/>
        </p:nvSpPr>
        <p:spPr bwMode="auto">
          <a:xfrm>
            <a:off x="6099174" y="6453336"/>
            <a:ext cx="6099175" cy="4046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0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3797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4" name="Tijdelijke aanduiding voor grafiek 3"/>
          <p:cNvSpPr>
            <a:spLocks noGrp="1"/>
          </p:cNvSpPr>
          <p:nvPr>
            <p:ph type="chart" sz="quarter" idx="13" hasCustomPrompt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 graph</a:t>
            </a:r>
          </a:p>
        </p:txBody>
      </p:sp>
    </p:spTree>
    <p:extLst>
      <p:ext uri="{BB962C8B-B14F-4D97-AF65-F5344CB8AC3E}">
        <p14:creationId xmlns:p14="http://schemas.microsoft.com/office/powerpoint/2010/main" val="2702950967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3" name="Tijdelijke aanduiding voor media 12"/>
          <p:cNvSpPr>
            <a:spLocks noGrp="1"/>
          </p:cNvSpPr>
          <p:nvPr>
            <p:ph type="media" sz="quarter" idx="13" hasCustomPrompt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 video</a:t>
            </a:r>
          </a:p>
        </p:txBody>
      </p:sp>
    </p:spTree>
    <p:extLst>
      <p:ext uri="{BB962C8B-B14F-4D97-AF65-F5344CB8AC3E}">
        <p14:creationId xmlns:p14="http://schemas.microsoft.com/office/powerpoint/2010/main" val="2653170741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"/>
            <a:ext cx="12198350" cy="4521939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..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90663" y="1052736"/>
            <a:ext cx="10225136" cy="1656184"/>
          </a:xfrm>
        </p:spPr>
        <p:txBody>
          <a:bodyPr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 closure</a:t>
            </a:r>
          </a:p>
        </p:txBody>
      </p:sp>
      <p:grpSp>
        <p:nvGrpSpPr>
          <p:cNvPr id="11" name="Grid" hidden="1"/>
          <p:cNvGrpSpPr/>
          <p:nvPr userDrawn="1"/>
        </p:nvGrpSpPr>
        <p:grpSpPr>
          <a:xfrm>
            <a:off x="-3" y="-1"/>
            <a:ext cx="12198354" cy="6858004"/>
            <a:chOff x="-3" y="-1"/>
            <a:chExt cx="12198354" cy="6858004"/>
          </a:xfrm>
        </p:grpSpPr>
        <p:sp>
          <p:nvSpPr>
            <p:cNvPr id="12" name="Rechthoek 11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-3205847" y="3205844"/>
              <a:ext cx="6858003" cy="44631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4" name="Rechthoek 13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6" name="Rechthoek 15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9" name="Rechthoek 18"/>
          <p:cNvSpPr/>
          <p:nvPr userDrawn="1"/>
        </p:nvSpPr>
        <p:spPr bwMode="auto">
          <a:xfrm>
            <a:off x="0" y="6453336"/>
            <a:ext cx="12198350" cy="4046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0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313" y="6543376"/>
            <a:ext cx="3588750" cy="27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DCC092-E9CD-3E17-A907-B36DE97D9A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2" y="4594421"/>
            <a:ext cx="3182840" cy="176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113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3" y="1252836"/>
            <a:ext cx="6846640" cy="4795836"/>
          </a:xfrm>
          <a:noFill/>
        </p:spPr>
        <p:txBody>
          <a:bodyPr vert="horz" wrap="none" lIns="0" tIns="0" rIns="0" bIns="0"/>
          <a:lstStyle>
            <a:lvl1pPr marL="361950" indent="-361950">
              <a:spcBef>
                <a:spcPts val="800"/>
              </a:spcBef>
              <a:spcAft>
                <a:spcPts val="800"/>
              </a:spcAft>
              <a:buClr>
                <a:schemeClr val="bg2"/>
              </a:buClr>
              <a:buFont typeface="+mj-lt"/>
              <a:buAutoNum type="arabicPeriod"/>
              <a:defRPr sz="2400">
                <a:solidFill>
                  <a:schemeClr val="bg2"/>
                </a:solidFill>
              </a:defRPr>
            </a:lvl1pPr>
            <a:lvl2pPr marL="542925" indent="-180975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 marL="361950" indent="-361950">
              <a:spcBef>
                <a:spcPts val="800"/>
              </a:spcBef>
              <a:spcAft>
                <a:spcPts val="800"/>
              </a:spcAft>
              <a:buClr>
                <a:schemeClr val="bg2"/>
              </a:buClr>
              <a:buFont typeface="+mj-lt"/>
              <a:buAutoNum type="arabicPeriod"/>
              <a:tabLst/>
              <a:defRPr sz="2400">
                <a:solidFill>
                  <a:schemeClr val="bg2"/>
                </a:solidFill>
              </a:defRPr>
            </a:lvl6pPr>
            <a:lvl7pPr marL="542925" indent="-180975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GB" noProof="0" dirty="0"/>
              <a:t>Numbering</a:t>
            </a:r>
          </a:p>
          <a:p>
            <a:pPr lvl="1"/>
            <a:r>
              <a:rPr lang="en-GB" noProof="0" dirty="0"/>
              <a:t>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yellow</a:t>
            </a:r>
          </a:p>
          <a:p>
            <a:pPr lvl="5"/>
            <a:r>
              <a:rPr lang="en-GB" noProof="0" dirty="0"/>
              <a:t>Numbering</a:t>
            </a:r>
          </a:p>
          <a:p>
            <a:pPr lvl="6"/>
            <a:r>
              <a:rPr lang="en-GB" noProof="0" dirty="0"/>
              <a:t>Bullet</a:t>
            </a:r>
          </a:p>
          <a:p>
            <a:pPr lvl="7"/>
            <a:r>
              <a:rPr lang="en-GB" sz="1800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  <p:sp>
        <p:nvSpPr>
          <p:cNvPr id="7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7453634" y="1252538"/>
            <a:ext cx="4339905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grpSp>
        <p:nvGrpSpPr>
          <p:cNvPr id="8" name="Grid" hidden="1"/>
          <p:cNvGrpSpPr/>
          <p:nvPr userDrawn="1"/>
        </p:nvGrpSpPr>
        <p:grpSpPr>
          <a:xfrm>
            <a:off x="0" y="0"/>
            <a:ext cx="12198353" cy="6858004"/>
            <a:chOff x="-2" y="-1"/>
            <a:chExt cx="12198353" cy="6858004"/>
          </a:xfrm>
        </p:grpSpPr>
        <p:sp>
          <p:nvSpPr>
            <p:cNvPr id="9" name="Rechthoek 8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4" name="Rechthoek 13"/>
            <p:cNvSpPr/>
            <p:nvPr userDrawn="1"/>
          </p:nvSpPr>
          <p:spPr bwMode="auto">
            <a:xfrm rot="5400000">
              <a:off x="3923465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426134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light blue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sz="1800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</p:spTree>
    <p:extLst>
      <p:ext uri="{BB962C8B-B14F-4D97-AF65-F5344CB8AC3E}">
        <p14:creationId xmlns:p14="http://schemas.microsoft.com/office/powerpoint/2010/main" val="3592596851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75%/2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2836"/>
            <a:ext cx="7926761" cy="4795836"/>
          </a:xfrm>
        </p:spPr>
        <p:txBody>
          <a:bodyPr vert="horz"/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light blue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sz="1800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0" y="0"/>
            <a:ext cx="12198353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5003585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8533755" y="1252538"/>
            <a:ext cx="3259784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</p:spTree>
    <p:extLst>
      <p:ext uri="{BB962C8B-B14F-4D97-AF65-F5344CB8AC3E}">
        <p14:creationId xmlns:p14="http://schemas.microsoft.com/office/powerpoint/2010/main" val="3590302820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50%/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2836"/>
            <a:ext cx="5593347" cy="4795836"/>
          </a:xfrm>
        </p:spPr>
        <p:txBody>
          <a:bodyPr vert="horz"/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light blue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sz="1800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6200775" y="1252538"/>
            <a:ext cx="5592763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</p:spTree>
    <p:extLst>
      <p:ext uri="{BB962C8B-B14F-4D97-AF65-F5344CB8AC3E}">
        <p14:creationId xmlns:p14="http://schemas.microsoft.com/office/powerpoint/2010/main" val="3682767422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25%/7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2836"/>
            <a:ext cx="3534273" cy="4795836"/>
          </a:xfrm>
        </p:spPr>
        <p:txBody>
          <a:bodyPr vert="horz"/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light blue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sz="1800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611099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141267" y="1252538"/>
            <a:ext cx="7652271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</p:spTree>
    <p:extLst>
      <p:ext uri="{BB962C8B-B14F-4D97-AF65-F5344CB8AC3E}">
        <p14:creationId xmlns:p14="http://schemas.microsoft.com/office/powerpoint/2010/main" val="4132317621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04663" y="1252538"/>
            <a:ext cx="11388876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</p:spTree>
    <p:extLst>
      <p:ext uri="{BB962C8B-B14F-4D97-AF65-F5344CB8AC3E}">
        <p14:creationId xmlns:p14="http://schemas.microsoft.com/office/powerpoint/2010/main" val="3929258224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2836"/>
            <a:ext cx="5593347" cy="4795836"/>
          </a:xfrm>
        </p:spPr>
        <p:txBody>
          <a:bodyPr vert="horz"/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light blue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sz="1800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218777" cy="6858004"/>
            <a:chOff x="-2" y="-1"/>
            <a:chExt cx="12218777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 userDrawn="1"/>
          </p:nvSpPr>
          <p:spPr bwMode="auto">
            <a:xfrm rot="5400000">
              <a:off x="5568012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6" name="Rechthoek 15"/>
            <p:cNvSpPr/>
            <p:nvPr userDrawn="1"/>
          </p:nvSpPr>
          <p:spPr bwMode="auto">
            <a:xfrm rot="10800000">
              <a:off x="5360772" y="3549589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6200776" y="1252538"/>
            <a:ext cx="269507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7" name="Tijdelijke aanduiding voor afbeelding 13"/>
          <p:cNvSpPr>
            <a:spLocks noGrp="1"/>
          </p:cNvSpPr>
          <p:nvPr>
            <p:ph type="pic" sz="quarter" idx="14" hasCustomPrompt="1"/>
          </p:nvPr>
        </p:nvSpPr>
        <p:spPr>
          <a:xfrm>
            <a:off x="9098614" y="1252538"/>
            <a:ext cx="269507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8" name="Tijdelijke aanduiding voor afbeelding 13"/>
          <p:cNvSpPr>
            <a:spLocks noGrp="1"/>
          </p:cNvSpPr>
          <p:nvPr>
            <p:ph type="pic" sz="quarter" idx="15" hasCustomPrompt="1"/>
          </p:nvPr>
        </p:nvSpPr>
        <p:spPr>
          <a:xfrm>
            <a:off x="6200776" y="3751623"/>
            <a:ext cx="269507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9" name="Tijdelijke aanduiding voor afbeelding 13"/>
          <p:cNvSpPr>
            <a:spLocks noGrp="1"/>
          </p:cNvSpPr>
          <p:nvPr>
            <p:ph type="pic" sz="quarter" idx="16" hasCustomPrompt="1"/>
          </p:nvPr>
        </p:nvSpPr>
        <p:spPr>
          <a:xfrm>
            <a:off x="9098614" y="3751623"/>
            <a:ext cx="269507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</p:spTree>
    <p:extLst>
      <p:ext uri="{BB962C8B-B14F-4D97-AF65-F5344CB8AC3E}">
        <p14:creationId xmlns:p14="http://schemas.microsoft.com/office/powerpoint/2010/main" val="3673173449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2836"/>
            <a:ext cx="5593347" cy="4795836"/>
          </a:xfrm>
        </p:spPr>
        <p:txBody>
          <a:bodyPr vert="horz"/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light blue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sz="1800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 userDrawn="1"/>
          </p:nvSpPr>
          <p:spPr bwMode="auto">
            <a:xfrm rot="5400000">
              <a:off x="5568012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6200341" y="1252538"/>
            <a:ext cx="2695072" cy="4796134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7" name="Tijdelijke aanduiding voor afbeelding 13"/>
          <p:cNvSpPr>
            <a:spLocks noGrp="1"/>
          </p:cNvSpPr>
          <p:nvPr>
            <p:ph type="pic" sz="quarter" idx="14" hasCustomPrompt="1"/>
          </p:nvPr>
        </p:nvSpPr>
        <p:spPr>
          <a:xfrm>
            <a:off x="9098179" y="1252538"/>
            <a:ext cx="2695072" cy="4796134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</p:spTree>
    <p:extLst>
      <p:ext uri="{BB962C8B-B14F-4D97-AF65-F5344CB8AC3E}">
        <p14:creationId xmlns:p14="http://schemas.microsoft.com/office/powerpoint/2010/main" val="4146982251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04662" y="404664"/>
            <a:ext cx="11389024" cy="4320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04662" y="1252836"/>
            <a:ext cx="11389023" cy="47958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light blue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sz="1800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  <p:grpSp>
        <p:nvGrpSpPr>
          <p:cNvPr id="11" name="Grid" hidden="1"/>
          <p:cNvGrpSpPr/>
          <p:nvPr userDrawn="1"/>
        </p:nvGrpSpPr>
        <p:grpSpPr>
          <a:xfrm>
            <a:off x="-2" y="-1"/>
            <a:ext cx="12198353" cy="6858003"/>
            <a:chOff x="-2" y="-1"/>
            <a:chExt cx="12198353" cy="6858003"/>
          </a:xfrm>
        </p:grpSpPr>
        <p:sp>
          <p:nvSpPr>
            <p:cNvPr id="7" name="Rechthoek 6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8" name="Rechthoek 7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20" name="Rechthoek 19"/>
          <p:cNvSpPr/>
          <p:nvPr userDrawn="1"/>
        </p:nvSpPr>
        <p:spPr bwMode="auto">
          <a:xfrm>
            <a:off x="0" y="6453336"/>
            <a:ext cx="12198350" cy="4046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0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2" y="6543376"/>
            <a:ext cx="3588750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0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65" r:id="rId4"/>
    <p:sldLayoutId id="2147483661" r:id="rId5"/>
    <p:sldLayoutId id="2147483664" r:id="rId6"/>
    <p:sldLayoutId id="2147483666" r:id="rId7"/>
    <p:sldLayoutId id="2147483662" r:id="rId8"/>
    <p:sldLayoutId id="2147483663" r:id="rId9"/>
    <p:sldLayoutId id="2147483667" r:id="rId10"/>
    <p:sldLayoutId id="2147483668" r:id="rId11"/>
    <p:sldLayoutId id="2147483670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i="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-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bg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b="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80975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6pPr>
      <a:lvl7pPr marL="361950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-"/>
        <a:defRPr sz="1600" kern="1200">
          <a:solidFill>
            <a:schemeClr val="bg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bg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b="1" kern="1200" baseline="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err="1"/>
              <a:t>Vereniging</a:t>
            </a:r>
            <a:r>
              <a:rPr lang="en-GB" sz="4000" dirty="0"/>
              <a:t> </a:t>
            </a:r>
            <a:r>
              <a:rPr lang="en-GB" sz="4000" dirty="0" err="1"/>
              <a:t>voor</a:t>
            </a:r>
            <a:r>
              <a:rPr lang="en-GB" sz="4000" dirty="0"/>
              <a:t> </a:t>
            </a:r>
            <a:r>
              <a:rPr lang="en-GB" sz="4000" dirty="0" err="1"/>
              <a:t>Arbeidsrecht</a:t>
            </a:r>
            <a:br>
              <a:rPr lang="en-GB" sz="4000" dirty="0"/>
            </a:br>
            <a:r>
              <a:rPr lang="en-GB" sz="3200" dirty="0"/>
              <a:t>Protect </a:t>
            </a:r>
            <a:r>
              <a:rPr lang="en-GB" sz="3200" dirty="0" err="1"/>
              <a:t>en</a:t>
            </a:r>
            <a:r>
              <a:rPr lang="en-GB" sz="3200" dirty="0"/>
              <a:t> Respect, maar wat met Remedy?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nl-NL" dirty="0"/>
              <a:t>Yvonne Erkens</a:t>
            </a:r>
          </a:p>
        </p:txBody>
      </p:sp>
      <p:sp>
        <p:nvSpPr>
          <p:cNvPr id="6" name="Tijdelijke aanduiding voor datum 12">
            <a:extLst>
              <a:ext uri="{FF2B5EF4-FFF2-40B4-BE49-F238E27FC236}">
                <a16:creationId xmlns:a16="http://schemas.microsoft.com/office/drawing/2014/main" id="{03BED0EC-15B0-4939-8B70-0E92F8F922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67327" y="3934684"/>
            <a:ext cx="4326359" cy="394127"/>
          </a:xfrm>
        </p:spPr>
        <p:txBody>
          <a:bodyPr/>
          <a:lstStyle/>
          <a:p>
            <a:pPr marL="0" algn="l" defTabSz="914400" rtl="0" eaLnBrk="1" latinLnBrk="0" hangingPunct="1"/>
            <a:r>
              <a:rPr lang="nl-NL" dirty="0"/>
              <a:t>   12 maart 2024    </a:t>
            </a:r>
          </a:p>
        </p:txBody>
      </p:sp>
    </p:spTree>
    <p:extLst>
      <p:ext uri="{BB962C8B-B14F-4D97-AF65-F5344CB8AC3E}">
        <p14:creationId xmlns:p14="http://schemas.microsoft.com/office/powerpoint/2010/main" val="2977814846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7CC03-1A0C-4660-913A-28C02EFF8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OECD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672912-C118-40AB-AFB3-A744327BE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sz="2800" dirty="0"/>
              <a:t>OECD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en-GB" sz="2000" dirty="0" err="1"/>
              <a:t>Mechanisme</a:t>
            </a:r>
            <a:r>
              <a:rPr lang="en-GB" sz="2000" dirty="0"/>
              <a:t>:</a:t>
            </a:r>
          </a:p>
          <a:p>
            <a:pPr lvl="1"/>
            <a:r>
              <a:rPr lang="en-GB" dirty="0"/>
              <a:t>Specific Instance Procedure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err="1"/>
              <a:t>Karakteristieken</a:t>
            </a:r>
            <a:r>
              <a:rPr lang="en-GB" sz="2000" dirty="0"/>
              <a:t>:</a:t>
            </a:r>
          </a:p>
          <a:p>
            <a:pPr lvl="1"/>
            <a:r>
              <a:rPr lang="en-GB" dirty="0"/>
              <a:t>Nationale Contact </a:t>
            </a:r>
            <a:r>
              <a:rPr lang="en-GB" dirty="0" err="1"/>
              <a:t>Punten</a:t>
            </a:r>
            <a:r>
              <a:rPr lang="en-GB" dirty="0"/>
              <a:t> (NCP’s)</a:t>
            </a:r>
          </a:p>
          <a:p>
            <a:pPr lvl="1"/>
            <a:r>
              <a:rPr lang="en-GB" dirty="0"/>
              <a:t>mediation</a:t>
            </a:r>
          </a:p>
          <a:p>
            <a:pPr lvl="1"/>
            <a:r>
              <a:rPr lang="en-GB" dirty="0" err="1"/>
              <a:t>vrijwillig</a:t>
            </a:r>
            <a:endParaRPr lang="en-GB" dirty="0"/>
          </a:p>
          <a:p>
            <a:pPr lvl="1"/>
            <a:r>
              <a:rPr lang="en-GB" dirty="0" err="1"/>
              <a:t>vertrouwelijk</a:t>
            </a:r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DDC22E-F4EE-4E98-BFED-051C04947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550" y="1258718"/>
            <a:ext cx="6781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93421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89836-0228-4E36-4DD4-D2F64AF2E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5271AE-F0B9-09CF-F2A6-7A981DA37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Cases NCP Nederland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2993BDA-E728-3A1D-0C64-FB20776046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Voorbeeld: IUF </a:t>
            </a:r>
            <a:r>
              <a:rPr lang="nl-NL" sz="2400" dirty="0" err="1"/>
              <a:t>vs</a:t>
            </a:r>
            <a:r>
              <a:rPr lang="nl-NL" sz="2400" dirty="0"/>
              <a:t> </a:t>
            </a:r>
            <a:r>
              <a:rPr lang="nl-NL" sz="2400" dirty="0" err="1"/>
              <a:t>Perfetti</a:t>
            </a:r>
            <a:r>
              <a:rPr lang="nl-NL" sz="2400" dirty="0"/>
              <a:t> van Melle</a:t>
            </a:r>
          </a:p>
          <a:p>
            <a:pPr marL="342900" indent="-342900">
              <a:buAutoNum type="arabicPeriod"/>
            </a:pPr>
            <a:endParaRPr lang="nl-NL" dirty="0"/>
          </a:p>
          <a:p>
            <a:pPr marL="0" indent="0">
              <a:buNone/>
            </a:pPr>
            <a:r>
              <a:rPr lang="en-US" dirty="0" err="1"/>
              <a:t>Gaat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in  </a:t>
            </a:r>
            <a:r>
              <a:rPr lang="en-US" i="1" dirty="0"/>
              <a:t>Nederland</a:t>
            </a:r>
            <a:r>
              <a:rPr lang="en-US" dirty="0"/>
              <a:t>  </a:t>
            </a:r>
            <a:r>
              <a:rPr lang="en-US" dirty="0" err="1"/>
              <a:t>gevestigd</a:t>
            </a:r>
            <a:r>
              <a:rPr lang="en-US" dirty="0"/>
              <a:t> </a:t>
            </a:r>
            <a:r>
              <a:rPr lang="en-US" dirty="0" err="1"/>
              <a:t>bedrijf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Met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dochtervennootschap</a:t>
            </a:r>
            <a:r>
              <a:rPr lang="en-US" dirty="0"/>
              <a:t> in </a:t>
            </a:r>
            <a:r>
              <a:rPr lang="en-US" i="1" dirty="0"/>
              <a:t>Bangladesh</a:t>
            </a:r>
            <a:r>
              <a:rPr lang="en-US" dirty="0"/>
              <a:t>, die </a:t>
            </a:r>
            <a:r>
              <a:rPr lang="en-US" dirty="0" err="1"/>
              <a:t>een</a:t>
            </a:r>
            <a:r>
              <a:rPr lang="en-US" dirty="0"/>
              <a:t> locale ‘third-party contractor’ had </a:t>
            </a:r>
            <a:r>
              <a:rPr lang="en-US" dirty="0" err="1"/>
              <a:t>ingeschakeld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Uitsluitend</a:t>
            </a:r>
            <a:r>
              <a:rPr lang="en-US" dirty="0"/>
              <a:t> het </a:t>
            </a:r>
            <a:r>
              <a:rPr lang="en-US" dirty="0" err="1"/>
              <a:t>onderdeel</a:t>
            </a:r>
            <a:r>
              <a:rPr lang="en-US" dirty="0"/>
              <a:t> van de </a:t>
            </a:r>
            <a:r>
              <a:rPr lang="en-US" dirty="0" err="1"/>
              <a:t>klacht</a:t>
            </a:r>
            <a:r>
              <a:rPr lang="en-US" dirty="0"/>
              <a:t> over </a:t>
            </a:r>
            <a:r>
              <a:rPr lang="en-US" dirty="0" err="1"/>
              <a:t>kinderarbeid</a:t>
            </a:r>
            <a:r>
              <a:rPr lang="en-US" dirty="0"/>
              <a:t> </a:t>
            </a:r>
            <a:r>
              <a:rPr lang="en-US" dirty="0" err="1"/>
              <a:t>behandeld</a:t>
            </a:r>
            <a:r>
              <a:rPr lang="en-US" dirty="0"/>
              <a:t> door NCP Nederland</a:t>
            </a:r>
            <a:r>
              <a:rPr lang="en-US" i="1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Procedure (‘specific instance procedure’): </a:t>
            </a:r>
            <a:r>
              <a:rPr lang="en-US" dirty="0" err="1"/>
              <a:t>eerst</a:t>
            </a:r>
            <a:r>
              <a:rPr lang="en-US" dirty="0"/>
              <a:t> initial assessment, </a:t>
            </a:r>
            <a:r>
              <a:rPr lang="en-US" dirty="0" err="1"/>
              <a:t>daarna</a:t>
            </a:r>
            <a:r>
              <a:rPr lang="en-US" dirty="0"/>
              <a:t> final statement.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en-GB" dirty="0"/>
          </a:p>
          <a:p>
            <a:pPr marL="342900" indent="-342900"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5727228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D48B97-F3E2-4EFC-A69C-56F835738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UN Global Compact</a:t>
            </a:r>
            <a:endParaRPr lang="en-GB" dirty="0"/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FF33F33B-07D9-4B22-BED8-BB0F1DE69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sz="2800" dirty="0"/>
              <a:t>UN Global Compact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2000" dirty="0" err="1"/>
              <a:t>Mechanisme</a:t>
            </a:r>
            <a:r>
              <a:rPr lang="en-GB" sz="2000" dirty="0"/>
              <a:t>:</a:t>
            </a:r>
          </a:p>
          <a:p>
            <a:pPr lvl="1"/>
            <a:r>
              <a:rPr lang="en-GB" dirty="0" err="1"/>
              <a:t>Rapportagesysteem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000" dirty="0" err="1"/>
              <a:t>Karakteristieken</a:t>
            </a:r>
            <a:r>
              <a:rPr lang="en-GB" sz="2000" dirty="0"/>
              <a:t>:</a:t>
            </a:r>
          </a:p>
          <a:p>
            <a:pPr lvl="1"/>
            <a:r>
              <a:rPr lang="en-GB" dirty="0" err="1"/>
              <a:t>Geen</a:t>
            </a:r>
            <a:r>
              <a:rPr lang="en-GB" dirty="0"/>
              <a:t> </a:t>
            </a:r>
            <a:r>
              <a:rPr lang="en-GB" dirty="0" err="1"/>
              <a:t>klachtmechanisme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F1CF17B-CC15-4619-9BFD-ECAD24035F8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2" r="1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02822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C1F0D-20F4-45F6-AF1E-2D5BA5548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 IMVO </a:t>
            </a:r>
            <a:r>
              <a:rPr lang="en-GB" dirty="0" err="1"/>
              <a:t>Convenanten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0C9841-F8E0-45A2-BD5E-399819158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pPr marL="180975" lvl="1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2200" dirty="0"/>
              <a:t>Mechanisme:</a:t>
            </a:r>
          </a:p>
          <a:p>
            <a:pPr lvl="1">
              <a:buFontTx/>
              <a:buChar char="-"/>
            </a:pPr>
            <a:r>
              <a:rPr lang="nl-NL" dirty="0"/>
              <a:t>Op sectorniveau</a:t>
            </a:r>
          </a:p>
          <a:p>
            <a:pPr lvl="1">
              <a:buFontTx/>
              <a:buChar char="-"/>
            </a:pPr>
            <a:r>
              <a:rPr lang="nl-NL" dirty="0"/>
              <a:t>Rapportagesysteem</a:t>
            </a:r>
          </a:p>
          <a:p>
            <a:pPr lvl="1">
              <a:buFontTx/>
              <a:buChar char="-"/>
            </a:pPr>
            <a:r>
              <a:rPr lang="nl-NL" dirty="0"/>
              <a:t>‘Multi-stakeholder’</a:t>
            </a:r>
          </a:p>
          <a:p>
            <a:pPr marL="180975" lvl="1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2000" dirty="0"/>
              <a:t>Karakteristieken:</a:t>
            </a:r>
          </a:p>
          <a:p>
            <a:pPr lvl="1"/>
            <a:r>
              <a:rPr lang="nl-NL" dirty="0"/>
              <a:t>Convenanten kennen een systeem van monitoring </a:t>
            </a:r>
          </a:p>
          <a:p>
            <a:pPr lvl="1"/>
            <a:r>
              <a:rPr lang="nl-NL" dirty="0"/>
              <a:t>Sommige convenanten hebben een klachtencommissie</a:t>
            </a:r>
          </a:p>
          <a:p>
            <a:pPr lvl="1"/>
            <a:r>
              <a:rPr lang="nl-NL" dirty="0"/>
              <a:t>Verbindend voor aangesloten bedrijven 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814EDE-FC1A-44C4-95B5-37AF3E762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367" y="2834588"/>
            <a:ext cx="3853006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00693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9D8B3-93A2-7144-13C7-3457630E6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113FC4-548F-9D3F-AFB3-755C710E0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Geschillencommissie Textiel Convenant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2A28A92-75B4-134A-89BB-096EB27776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400" dirty="0"/>
              <a:t>Voorbeeld casus: SOMO c.s. versus C&amp;A</a:t>
            </a:r>
          </a:p>
          <a:p>
            <a:pPr marL="0" indent="0">
              <a:buNone/>
            </a:pPr>
            <a:endParaRPr lang="nl-NL" sz="2400" dirty="0"/>
          </a:p>
          <a:p>
            <a:pPr marL="342900" indent="-342900">
              <a:buAutoNum type="arabicPeriod"/>
            </a:pPr>
            <a:r>
              <a:rPr lang="nl-NL" dirty="0"/>
              <a:t>C&amp;A had een leverancier in China met een productielocatie in Myanmar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nl-NL" sz="1800" dirty="0"/>
              <a:t>Inhoud van de klacht: </a:t>
            </a:r>
          </a:p>
          <a:p>
            <a:pPr marL="0" indent="0">
              <a:buNone/>
            </a:pPr>
            <a:r>
              <a:rPr lang="nl-NL" dirty="0"/>
              <a:t>- </a:t>
            </a:r>
            <a:r>
              <a:rPr lang="nl-NL" sz="1800" dirty="0"/>
              <a:t>schending van vakbondsvrijheid in Myanmar</a:t>
            </a:r>
          </a:p>
          <a:p>
            <a:pPr marL="0" indent="0">
              <a:buNone/>
            </a:pPr>
            <a:r>
              <a:rPr lang="nl-NL" dirty="0"/>
              <a:t>- Heeft C&amp;A voldaan aan </a:t>
            </a:r>
            <a:r>
              <a:rPr lang="nl-NL" dirty="0" err="1"/>
              <a:t>due</a:t>
            </a:r>
            <a:r>
              <a:rPr lang="nl-NL" dirty="0"/>
              <a:t> diligence verplichtingen?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nl-NL" dirty="0"/>
          </a:p>
          <a:p>
            <a:pPr marL="0" indent="0">
              <a:buNone/>
            </a:pPr>
            <a:r>
              <a:rPr lang="nl-NL" sz="2000" dirty="0"/>
              <a:t>Schending?</a:t>
            </a:r>
          </a:p>
          <a:p>
            <a:pPr>
              <a:buFontTx/>
              <a:buChar char="-"/>
            </a:pPr>
            <a:r>
              <a:rPr lang="nl-NL" sz="1800" dirty="0"/>
              <a:t>Dossier opgebouwd in de periode juli 2018 – april 2020</a:t>
            </a:r>
          </a:p>
          <a:p>
            <a:pPr>
              <a:buFontTx/>
              <a:buChar char="-"/>
            </a:pPr>
            <a:r>
              <a:rPr lang="nl-NL" sz="1800" dirty="0"/>
              <a:t>1 februari 2021 staatsgreep leger: ‘Binnen deze context wordt de vraag of de risico’s op negatieve impact van vrijheid van vakvereniging te beperken of te voorkomen zijn’. 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nl-NL" sz="1800" dirty="0"/>
          </a:p>
          <a:p>
            <a:pPr marL="342900" indent="-342900">
              <a:buAutoNum type="arabicPeriod"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342900" indent="-342900"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7591547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E408B7-E11A-416E-E5C0-B5D225DC8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Door de bomen het bos niet meer zien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BA6B26D-1FDE-7794-C5DC-C87E5EDBF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dirty="0"/>
              <a:t>Er zijn veel verschillende mechanismen</a:t>
            </a:r>
          </a:p>
          <a:p>
            <a:r>
              <a:rPr lang="nl-NL" dirty="0"/>
              <a:t>Op het niveau van landen en bedrijven</a:t>
            </a:r>
          </a:p>
          <a:p>
            <a:r>
              <a:rPr lang="nl-NL" dirty="0"/>
              <a:t>Met verschillende wijzen van aanpak</a:t>
            </a:r>
          </a:p>
          <a:p>
            <a:r>
              <a:rPr lang="nl-NL" dirty="0"/>
              <a:t>Vertrouwelijk of meer openbaar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sz="2400" dirty="0"/>
              <a:t>Grootste gemene delers:</a:t>
            </a:r>
          </a:p>
          <a:p>
            <a:r>
              <a:rPr lang="nl-NL" sz="2000" dirty="0"/>
              <a:t>Vrijwillig</a:t>
            </a:r>
          </a:p>
          <a:p>
            <a:r>
              <a:rPr lang="nl-NL" dirty="0"/>
              <a:t>Gericht op conflictoplossing</a:t>
            </a:r>
          </a:p>
          <a:p>
            <a:r>
              <a:rPr lang="nl-NL" dirty="0"/>
              <a:t>Nog nauwelijks mogelijkheden voor financiële genoegdoening</a:t>
            </a:r>
          </a:p>
          <a:p>
            <a:endParaRPr lang="nl-NL" dirty="0"/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1539C928-BE24-577B-9C00-9DA9DE1C1F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6" r="87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9488809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22329-5FB8-9F1C-FA6B-66A4FDDAC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21C2B4-02F4-D44F-5075-D5E5AB045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Conclusie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0884ED4-4015-80A1-46A7-1FEA2F27B0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Er is een andere wijze van adviseren nodig</a:t>
            </a:r>
          </a:p>
          <a:p>
            <a:pPr marL="0" indent="0">
              <a:buNone/>
            </a:pPr>
            <a:r>
              <a:rPr lang="nl-NL" sz="2400" dirty="0"/>
              <a:t>- </a:t>
            </a:r>
            <a:r>
              <a:rPr lang="nl-NL" sz="2000" dirty="0"/>
              <a:t>Bepaal welk kader van toepassing is</a:t>
            </a:r>
          </a:p>
          <a:p>
            <a:pPr marL="0" indent="0">
              <a:buNone/>
            </a:pPr>
            <a:r>
              <a:rPr lang="nl-NL" sz="2000" dirty="0"/>
              <a:t>- Bepaal welke normen daaruit van toepassing zijn</a:t>
            </a:r>
          </a:p>
          <a:p>
            <a:pPr marL="0" indent="0">
              <a:buNone/>
            </a:pPr>
            <a:r>
              <a:rPr lang="nl-NL" sz="2000" dirty="0"/>
              <a:t>- Onderzoek op welke wijze en in welke mate normen zijn nageleefd (geen alles-of-niets-situatie) </a:t>
            </a:r>
          </a:p>
          <a:p>
            <a:endParaRPr lang="nl-NL" sz="3200" dirty="0"/>
          </a:p>
          <a:p>
            <a:r>
              <a:rPr lang="nl-NL" sz="3200" dirty="0"/>
              <a:t>Er is andere wijze van ‘procederen’ nodig</a:t>
            </a:r>
          </a:p>
          <a:p>
            <a:pPr marL="0" indent="0">
              <a:buNone/>
            </a:pPr>
            <a:r>
              <a:rPr lang="nl-NL" sz="3200" dirty="0"/>
              <a:t>- </a:t>
            </a:r>
            <a:r>
              <a:rPr lang="nl-NL" sz="2000" dirty="0"/>
              <a:t>Niet uitgaan van tegenstellingen, zoeken naar gemeenschappelijk belang</a:t>
            </a:r>
          </a:p>
          <a:p>
            <a:pPr marL="0" indent="0">
              <a:buNone/>
            </a:pPr>
            <a:r>
              <a:rPr lang="nl-NL" sz="2000" dirty="0"/>
              <a:t>- Gaat niet om alléén winnen, gaat om gezamenlijk winnen</a:t>
            </a:r>
          </a:p>
        </p:txBody>
      </p:sp>
    </p:spTree>
    <p:extLst>
      <p:ext uri="{BB962C8B-B14F-4D97-AF65-F5344CB8AC3E}">
        <p14:creationId xmlns:p14="http://schemas.microsoft.com/office/powerpoint/2010/main" val="1251961305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BD5A7-9FAD-F259-8513-9ED68B61E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Want….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C98FD66-3141-E78F-9080-E6909E35E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730C1DB-98C2-00EA-3070-75B0C9CD6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23" y="1507973"/>
            <a:ext cx="598170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01036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7944BA-F74C-4967-8E32-19BE49DC1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Basis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FFB796-39FF-4A61-815C-01EC31FB2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140" y="804444"/>
            <a:ext cx="7078069" cy="524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52936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1FD78-36A1-435B-8823-B13712E88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Functies klachtmechanismen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B6091E-1D11-497E-8941-7DC33D0C1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0" indent="0">
              <a:buNone/>
            </a:pPr>
            <a:endParaRPr lang="nl-NL" sz="3200" dirty="0"/>
          </a:p>
          <a:p>
            <a:pPr marL="514350" indent="-514350">
              <a:buFont typeface="+mj-lt"/>
              <a:buAutoNum type="arabicPeriod"/>
            </a:pPr>
            <a:r>
              <a:rPr lang="nl-NL" sz="3200" dirty="0"/>
              <a:t>Waarschuwingssysteem (‘</a:t>
            </a:r>
            <a:r>
              <a:rPr lang="nl-NL" sz="3200" dirty="0" err="1"/>
              <a:t>early-warning</a:t>
            </a:r>
            <a:r>
              <a:rPr lang="nl-NL" sz="3200" dirty="0"/>
              <a:t> system’) 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200" dirty="0"/>
              <a:t>Genoegdoening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3556213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FC4853-1674-5438-B297-E252DC9AB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Veelheid aan ‘</a:t>
            </a:r>
            <a:r>
              <a:rPr lang="nl-NL" dirty="0" err="1"/>
              <a:t>remedy</a:t>
            </a:r>
            <a:r>
              <a:rPr lang="nl-NL"/>
              <a:t>-mechanismen’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0A21598-21D8-E5C2-76D7-A909536D6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nl-NL" sz="2400" dirty="0"/>
              <a:t>ILO</a:t>
            </a:r>
          </a:p>
          <a:p>
            <a:pPr marL="342900" indent="-342900">
              <a:buAutoNum type="arabicPeriod"/>
            </a:pPr>
            <a:r>
              <a:rPr lang="nl-NL" sz="2400" dirty="0"/>
              <a:t>Free Trade </a:t>
            </a:r>
            <a:r>
              <a:rPr lang="nl-NL" sz="2400" dirty="0" err="1"/>
              <a:t>Agreements</a:t>
            </a:r>
            <a:endParaRPr lang="nl-NL" sz="2400" dirty="0"/>
          </a:p>
          <a:p>
            <a:pPr marL="342900" indent="-342900">
              <a:buAutoNum type="arabicPeriod"/>
            </a:pPr>
            <a:r>
              <a:rPr lang="nl-NL" sz="2400" dirty="0"/>
              <a:t>OECD</a:t>
            </a:r>
          </a:p>
          <a:p>
            <a:pPr marL="342900" indent="-342900">
              <a:buAutoNum type="arabicPeriod"/>
            </a:pPr>
            <a:r>
              <a:rPr lang="nl-NL" sz="2400" dirty="0"/>
              <a:t>Global Compact</a:t>
            </a:r>
          </a:p>
          <a:p>
            <a:pPr marL="342900" indent="-342900">
              <a:buAutoNum type="arabicPeriod"/>
            </a:pPr>
            <a:r>
              <a:rPr lang="nl-NL" sz="2400" dirty="0"/>
              <a:t>SER IMVO Convenanten</a:t>
            </a:r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422560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F096E5-8F72-45D8-95E4-570FE605D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Zien we door de bomen het bos nog?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F6A13F0-0829-420A-BB8F-B3A7378745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F7EDD5-3129-4F2C-9720-606C51E7B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69" y="1030016"/>
            <a:ext cx="11394412" cy="47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09866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D6F17-75AC-20DE-1AFD-611F0557B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71E0A-1095-6AD6-D846-A2DA368AD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ILO: Regulier supervisiesysteem</a:t>
            </a:r>
            <a:endParaRPr lang="en-GB" dirty="0"/>
          </a:p>
        </p:txBody>
      </p:sp>
      <p:sp>
        <p:nvSpPr>
          <p:cNvPr id="4" name="Vertical Text Placeholder 3">
            <a:extLst>
              <a:ext uri="{FF2B5EF4-FFF2-40B4-BE49-F238E27FC236}">
                <a16:creationId xmlns:a16="http://schemas.microsoft.com/office/drawing/2014/main" id="{5A70E8D6-D54E-B8EC-4859-D0062D8E4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dirty="0" err="1"/>
              <a:t>Mechanismen</a:t>
            </a:r>
            <a:r>
              <a:rPr lang="en-GB" dirty="0"/>
              <a:t>:</a:t>
            </a:r>
          </a:p>
          <a:p>
            <a:r>
              <a:rPr lang="en-GB" dirty="0" err="1"/>
              <a:t>Rapportagesysteem</a:t>
            </a:r>
            <a:endParaRPr lang="en-GB" dirty="0"/>
          </a:p>
          <a:p>
            <a:r>
              <a:rPr lang="en-GB" dirty="0" err="1"/>
              <a:t>Klachtprocedures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 err="1"/>
              <a:t>Karakteristieken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vast (CFA) en ad hoc</a:t>
            </a:r>
          </a:p>
          <a:p>
            <a:pPr lvl="1"/>
            <a:r>
              <a:rPr lang="en-GB" dirty="0"/>
              <a:t>op </a:t>
            </a:r>
            <a:r>
              <a:rPr lang="en-GB" dirty="0" err="1"/>
              <a:t>niveau</a:t>
            </a:r>
            <a:r>
              <a:rPr lang="en-GB" dirty="0"/>
              <a:t> van </a:t>
            </a:r>
            <a:r>
              <a:rPr lang="en-GB" dirty="0" err="1"/>
              <a:t>staten</a:t>
            </a:r>
            <a:endParaRPr lang="en-GB" dirty="0"/>
          </a:p>
          <a:p>
            <a:pPr lvl="1"/>
            <a:r>
              <a:rPr lang="en-GB" dirty="0" err="1"/>
              <a:t>onder</a:t>
            </a:r>
            <a:r>
              <a:rPr lang="en-GB" dirty="0"/>
              <a:t> </a:t>
            </a:r>
            <a:r>
              <a:rPr lang="en-GB" dirty="0" err="1"/>
              <a:t>voorwaarden</a:t>
            </a:r>
            <a:r>
              <a:rPr lang="en-GB" dirty="0"/>
              <a:t> </a:t>
            </a:r>
            <a:r>
              <a:rPr lang="en-GB" dirty="0" err="1"/>
              <a:t>verplichtend</a:t>
            </a:r>
            <a:r>
              <a:rPr lang="en-GB" dirty="0"/>
              <a:t>, maar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afdwingbaar</a:t>
            </a:r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D72F603-66ED-6473-BFB3-93400A2ADF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6" r="1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72205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BE324-5511-4CA0-BE6B-31DAFB25F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ILO: ‘company-</a:t>
            </a:r>
            <a:r>
              <a:rPr lang="nl-NL" dirty="0" err="1"/>
              <a:t>union</a:t>
            </a:r>
            <a:r>
              <a:rPr lang="nl-NL" dirty="0"/>
              <a:t> </a:t>
            </a:r>
            <a:r>
              <a:rPr lang="nl-NL" dirty="0" err="1"/>
              <a:t>dialogue</a:t>
            </a:r>
            <a:r>
              <a:rPr lang="nl-NL" dirty="0"/>
              <a:t>’</a:t>
            </a:r>
            <a:endParaRPr lang="en-GB" dirty="0"/>
          </a:p>
        </p:txBody>
      </p:sp>
      <p:sp>
        <p:nvSpPr>
          <p:cNvPr id="4" name="Vertical Text Placeholder 3">
            <a:extLst>
              <a:ext uri="{FF2B5EF4-FFF2-40B4-BE49-F238E27FC236}">
                <a16:creationId xmlns:a16="http://schemas.microsoft.com/office/drawing/2014/main" id="{948FFB7C-D8B4-4E00-B92A-0652452EC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dirty="0" err="1"/>
              <a:t>Mechanisme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Company-union dialogue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err="1"/>
              <a:t>Karakteristieken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ad hoc</a:t>
            </a:r>
          </a:p>
          <a:p>
            <a:pPr lvl="1"/>
            <a:r>
              <a:rPr lang="en-GB" dirty="0"/>
              <a:t>op </a:t>
            </a:r>
            <a:r>
              <a:rPr lang="en-GB" dirty="0" err="1"/>
              <a:t>onderemingsniveau</a:t>
            </a:r>
            <a:endParaRPr lang="en-GB" dirty="0"/>
          </a:p>
          <a:p>
            <a:pPr lvl="1"/>
            <a:r>
              <a:rPr lang="en-GB" dirty="0"/>
              <a:t>mediation</a:t>
            </a:r>
          </a:p>
          <a:p>
            <a:pPr lvl="1"/>
            <a:r>
              <a:rPr lang="en-GB" dirty="0" err="1"/>
              <a:t>vrijwillig</a:t>
            </a:r>
            <a:endParaRPr lang="en-GB" dirty="0"/>
          </a:p>
          <a:p>
            <a:pPr lvl="1"/>
            <a:r>
              <a:rPr lang="en-GB" dirty="0" err="1"/>
              <a:t>volstrekt</a:t>
            </a:r>
            <a:r>
              <a:rPr lang="en-GB" dirty="0"/>
              <a:t> </a:t>
            </a:r>
            <a:r>
              <a:rPr lang="en-GB" dirty="0" err="1"/>
              <a:t>vertrouwelijk</a:t>
            </a:r>
            <a:endParaRPr lang="en-GB" dirty="0"/>
          </a:p>
          <a:p>
            <a:endParaRPr lang="en-GB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735FE25-9BC5-471C-B53C-511F242B096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6" r="1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2433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2AB97-3DEB-7674-F172-61E9DFC18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9F0A01-4F61-1103-8A2D-48F65408A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Free </a:t>
            </a:r>
            <a:r>
              <a:rPr lang="nl-NL" dirty="0"/>
              <a:t>T</a:t>
            </a:r>
            <a:r>
              <a:rPr lang="nl-NL" sz="4000" dirty="0"/>
              <a:t>rade </a:t>
            </a:r>
            <a:r>
              <a:rPr lang="nl-NL" dirty="0" err="1"/>
              <a:t>A</a:t>
            </a:r>
            <a:r>
              <a:rPr lang="nl-NL" sz="4000" dirty="0" err="1"/>
              <a:t>greements</a:t>
            </a:r>
            <a:r>
              <a:rPr lang="nl-NL" sz="4000" dirty="0"/>
              <a:t> EU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1CD80A3-F212-1E68-FE73-F26EE7115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dirty="0"/>
              <a:t>EU heeft 42 Free Trade </a:t>
            </a:r>
            <a:r>
              <a:rPr lang="nl-NL" sz="1600" dirty="0" err="1"/>
              <a:t>Agreements</a:t>
            </a:r>
            <a:r>
              <a:rPr lang="nl-NL" sz="1600" dirty="0"/>
              <a:t> met 74 partners</a:t>
            </a:r>
          </a:p>
          <a:p>
            <a:pPr marL="0" indent="0">
              <a:buNone/>
            </a:pPr>
            <a:r>
              <a:rPr lang="nl-NL" sz="1600" dirty="0"/>
              <a:t>Doel: het opheffen van handelsbarrières</a:t>
            </a:r>
          </a:p>
          <a:p>
            <a:pPr marL="0" indent="0">
              <a:buNone/>
            </a:pPr>
            <a:r>
              <a:rPr lang="nl-NL" sz="1600" dirty="0"/>
              <a:t>D.m.v. ‘</a:t>
            </a:r>
            <a:r>
              <a:rPr lang="nl-NL" sz="1600" dirty="0" err="1"/>
              <a:t>social</a:t>
            </a:r>
            <a:r>
              <a:rPr lang="nl-NL" sz="1600" dirty="0"/>
              <a:t> </a:t>
            </a:r>
            <a:r>
              <a:rPr lang="nl-NL" sz="1600" dirty="0" err="1"/>
              <a:t>clauses</a:t>
            </a:r>
            <a:r>
              <a:rPr lang="nl-NL" sz="1600" dirty="0"/>
              <a:t>’ wordt naar naleving van fundamentele arbeidsrechten gestreefd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sz="1600" dirty="0"/>
              <a:t>Voorbeeld:</a:t>
            </a:r>
          </a:p>
          <a:p>
            <a:pPr marL="0" indent="0">
              <a:buNone/>
            </a:pPr>
            <a:r>
              <a:rPr lang="nl-NL" sz="1600" dirty="0"/>
              <a:t>EU-Korea Free Trade Agreement 2011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sz="1600" dirty="0"/>
              <a:t>Dat verdrag kent een ad hoc panel of experts.</a:t>
            </a:r>
          </a:p>
          <a:p>
            <a:pPr marL="0" indent="0">
              <a:buNone/>
            </a:pPr>
            <a:r>
              <a:rPr lang="nl-NL" sz="1600" dirty="0"/>
              <a:t>In 2019 werd een zaak voor een panel gebracht, de beslissing volgde in 2021 (zie ILaRC 2021/20), uitkomst:</a:t>
            </a:r>
          </a:p>
          <a:p>
            <a:pPr marL="0" indent="0">
              <a:buNone/>
            </a:pPr>
            <a:r>
              <a:rPr lang="nl-NL" sz="1600" dirty="0"/>
              <a:t>Koreaanse arbeidswetgeving </a:t>
            </a:r>
            <a:r>
              <a:rPr lang="nl-NL" sz="1600" i="1" dirty="0"/>
              <a:t>niet</a:t>
            </a:r>
            <a:r>
              <a:rPr lang="nl-NL" sz="1600" dirty="0"/>
              <a:t> in overeenstemming met vakverenigingsvrijheid en recht op collectieve onderhandelingen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sz="1600" dirty="0"/>
              <a:t>NB in 2022 ratificeerde Korea ILO Conventie 87 en 98!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342900" indent="-342900"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4941824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CB76C-438E-407A-A184-FE847756C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Free Trade Agreements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85D119-B2A3-4AF2-B69C-88F169B85A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Voorbeeld</a:t>
            </a:r>
            <a:r>
              <a:rPr lang="nl-NL" sz="1800" dirty="0"/>
              <a:t>: United </a:t>
            </a:r>
            <a:r>
              <a:rPr lang="nl-NL" sz="1800" dirty="0" err="1"/>
              <a:t>States</a:t>
            </a:r>
            <a:r>
              <a:rPr lang="nl-NL" sz="1800" dirty="0"/>
              <a:t>-Mexico-Canada Agreement (USMCA)</a:t>
            </a:r>
          </a:p>
          <a:p>
            <a:endParaRPr lang="nl-NL" sz="2000" dirty="0"/>
          </a:p>
          <a:p>
            <a:pPr marL="0" indent="0">
              <a:buNone/>
            </a:pPr>
            <a:r>
              <a:rPr lang="nl-NL" dirty="0"/>
              <a:t>Mechanisme:</a:t>
            </a:r>
          </a:p>
          <a:p>
            <a:pPr lvl="1"/>
            <a:r>
              <a:rPr lang="nl-NL" dirty="0"/>
              <a:t>Rapid Response </a:t>
            </a:r>
            <a:r>
              <a:rPr lang="nl-NL" dirty="0" err="1"/>
              <a:t>Labor</a:t>
            </a:r>
            <a:r>
              <a:rPr lang="nl-NL" dirty="0"/>
              <a:t> </a:t>
            </a:r>
            <a:r>
              <a:rPr lang="nl-NL" dirty="0" err="1"/>
              <a:t>Mechanism</a:t>
            </a:r>
            <a:r>
              <a:rPr lang="nl-NL" dirty="0"/>
              <a:t> (RRM)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dirty="0"/>
              <a:t>Karakteristieken:</a:t>
            </a:r>
          </a:p>
          <a:p>
            <a:pPr lvl="1"/>
            <a:r>
              <a:rPr lang="nl-NL" sz="1400" dirty="0"/>
              <a:t>Uitsluitend </a:t>
            </a:r>
            <a:r>
              <a:rPr lang="nl-NL" sz="1400" dirty="0" err="1"/>
              <a:t>mbt</a:t>
            </a:r>
            <a:r>
              <a:rPr lang="nl-NL" sz="1400" dirty="0"/>
              <a:t> vrijheid van vakvereniging en het recht op collectieve onderhandelingen</a:t>
            </a:r>
          </a:p>
          <a:p>
            <a:pPr lvl="1"/>
            <a:r>
              <a:rPr lang="nl-NL" sz="1400" dirty="0"/>
              <a:t>Onderzoek op verzoek van een land </a:t>
            </a:r>
          </a:p>
          <a:p>
            <a:pPr lvl="1"/>
            <a:r>
              <a:rPr lang="nl-NL" sz="1400" dirty="0"/>
              <a:t>Komt men er niet uit? Dan wordt een RRM-panel ingesteld</a:t>
            </a:r>
          </a:p>
          <a:p>
            <a:pPr lvl="1"/>
            <a:r>
              <a:rPr lang="nl-NL" sz="1400" dirty="0"/>
              <a:t>Sancties worden opgelegd op het niveau van het bedrijf</a:t>
            </a:r>
          </a:p>
          <a:p>
            <a:pPr lvl="1"/>
            <a:r>
              <a:rPr lang="nl-NL" sz="1400" dirty="0"/>
              <a:t>Openbaar (database met cases)</a:t>
            </a:r>
            <a:endParaRPr lang="nl-NL" dirty="0"/>
          </a:p>
          <a:p>
            <a:pPr lvl="1"/>
            <a:endParaRPr lang="nl-NL" sz="1800" dirty="0"/>
          </a:p>
          <a:p>
            <a:pPr marL="180975" lvl="1" indent="0">
              <a:buNone/>
            </a:pPr>
            <a:endParaRPr lang="nl-NL" sz="1800" dirty="0"/>
          </a:p>
          <a:p>
            <a:endParaRPr lang="en-GB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8135B60-1752-4085-BFAB-949F65D7FE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6" r="2124"/>
          <a:stretch/>
        </p:blipFill>
        <p:spPr>
          <a:xfrm>
            <a:off x="8524772" y="1252836"/>
            <a:ext cx="3191027" cy="479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97462"/>
      </p:ext>
    </p:extLst>
  </p:cSld>
  <p:clrMapOvr>
    <a:masterClrMapping/>
  </p:clrMapOvr>
  <p:transition spd="slow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bce83e47c546ff6ac1b4b362eaa37f0f7a52c"/>
</p:tagLst>
</file>

<file path=ppt/theme/theme1.xml><?xml version="1.0" encoding="utf-8"?>
<a:theme xmlns:a="http://schemas.openxmlformats.org/drawingml/2006/main" name="Corporate template-set Universiteit Leiden">
  <a:themeElements>
    <a:clrScheme name="Universiteit Leiden">
      <a:dk1>
        <a:srgbClr val="000000"/>
      </a:dk1>
      <a:lt1>
        <a:srgbClr val="FFFFFF"/>
      </a:lt1>
      <a:dk2>
        <a:srgbClr val="8592BC"/>
      </a:dk2>
      <a:lt2>
        <a:srgbClr val="001158"/>
      </a:lt2>
      <a:accent1>
        <a:srgbClr val="9EBA2E"/>
      </a:accent1>
      <a:accent2>
        <a:srgbClr val="5CB1EB"/>
      </a:accent2>
      <a:accent3>
        <a:srgbClr val="34A3A9"/>
      </a:accent3>
      <a:accent4>
        <a:srgbClr val="F46E32"/>
      </a:accent4>
      <a:accent5>
        <a:srgbClr val="2C712D"/>
      </a:accent5>
      <a:accent6>
        <a:srgbClr val="B02079"/>
      </a:accent6>
      <a:hlink>
        <a:srgbClr val="0033CC"/>
      </a:hlink>
      <a:folHlink>
        <a:srgbClr val="7030A0"/>
      </a:folHlink>
    </a:clrScheme>
    <a:fontScheme name="Universiteit Leide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08000" tIns="108000" rIns="108000" bIns="108000" rtlCol="0">
        <a:noAutofit/>
      </a:bodyPr>
      <a:lstStyle>
        <a:defPPr>
          <a:defRPr noProof="0" dirty="0" err="1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-9-windows-en-zonder-slidenr.potx" id="{5645C78E-DCC0-4804-BE8B-40C139620344}" vid="{DC053DBD-0566-4219-8108-7D3FAEDF83B1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8E77E9BB20574C88F1A51905EBD0AF" ma:contentTypeVersion="2" ma:contentTypeDescription="Create a new document." ma:contentTypeScope="" ma:versionID="2fd0fa924a9e82cd60e1feff1e189b11">
  <xsd:schema xmlns:xsd="http://www.w3.org/2001/XMLSchema" xmlns:xs="http://www.w3.org/2001/XMLSchema" xmlns:p="http://schemas.microsoft.com/office/2006/metadata/properties" xmlns:ns2="01a1795b-c314-4f6e-9e61-ae7877c66689" targetNamespace="http://schemas.microsoft.com/office/2006/metadata/properties" ma:root="true" ma:fieldsID="312e5ddb972235c6e69e0cbbfcd395b3" ns2:_="">
    <xsd:import namespace="01a1795b-c314-4f6e-9e61-ae7877c666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a1795b-c314-4f6e-9e61-ae7877c666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2D4775-B13D-4BD4-89B1-2E5B7CFBB17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589FBFB-9829-4960-B574-BA25F32F53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a1795b-c314-4f6e-9e61-ae7877c666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ABCAEF-D5A0-4535-AD83-587F03E189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16-9-windows-en-zonder-slidenr</Template>
  <TotalTime>0</TotalTime>
  <Words>609</Words>
  <Application>Microsoft Office PowerPoint</Application>
  <PresentationFormat>Custom</PresentationFormat>
  <Paragraphs>165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Georgia</vt:lpstr>
      <vt:lpstr>Calibri</vt:lpstr>
      <vt:lpstr>Minion</vt:lpstr>
      <vt:lpstr>Arial</vt:lpstr>
      <vt:lpstr>Corporate template-set Universiteit Leiden</vt:lpstr>
      <vt:lpstr>Vereniging voor Arbeidsrecht Protect en Respect, maar wat met Remedy?</vt:lpstr>
      <vt:lpstr>Basis</vt:lpstr>
      <vt:lpstr>Functies klachtmechanismen</vt:lpstr>
      <vt:lpstr>Veelheid aan ‘remedy-mechanismen’</vt:lpstr>
      <vt:lpstr>Zien we door de bomen het bos nog?</vt:lpstr>
      <vt:lpstr>ILO: Regulier supervisiesysteem</vt:lpstr>
      <vt:lpstr>ILO: ‘company-union dialogue’</vt:lpstr>
      <vt:lpstr>Free Trade Agreements EU</vt:lpstr>
      <vt:lpstr>Free Trade Agreements</vt:lpstr>
      <vt:lpstr>OECD</vt:lpstr>
      <vt:lpstr>Cases NCP Nederland</vt:lpstr>
      <vt:lpstr>UN Global Compact</vt:lpstr>
      <vt:lpstr>De IMVO Convenanten</vt:lpstr>
      <vt:lpstr>Geschillencommissie Textiel Convenant</vt:lpstr>
      <vt:lpstr>Door de bomen het bos niet meer zien</vt:lpstr>
      <vt:lpstr>Conclusie</vt:lpstr>
      <vt:lpstr>Want….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presentation</dc:title>
  <dc:creator>Manuella Appiah</dc:creator>
  <cp:lastModifiedBy>Erkens, M.Y.H.G. (Yvonne)</cp:lastModifiedBy>
  <cp:revision>167</cp:revision>
  <dcterms:created xsi:type="dcterms:W3CDTF">2024-01-12T11:17:11Z</dcterms:created>
  <dcterms:modified xsi:type="dcterms:W3CDTF">2024-03-11T14:58:54Z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0x010100798E77E9BB20574C88F1A51905EBD0AF</vt:lpwstr>
  </property>
</Properties>
</file>