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512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512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512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512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512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5998" y="261777"/>
            <a:ext cx="2493768" cy="39496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761" y="92583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1" y="6377178"/>
            <a:ext cx="1523365" cy="0"/>
          </a:xfrm>
          <a:custGeom>
            <a:avLst/>
            <a:gdLst/>
            <a:ahLst/>
            <a:cxnLst/>
            <a:rect l="l" t="t" r="r" b="b"/>
            <a:pathLst>
              <a:path w="1523365">
                <a:moveTo>
                  <a:pt x="0" y="0"/>
                </a:moveTo>
                <a:lnTo>
                  <a:pt x="1523238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28959" y="6377178"/>
            <a:ext cx="1464310" cy="0"/>
          </a:xfrm>
          <a:custGeom>
            <a:avLst/>
            <a:gdLst/>
            <a:ahLst/>
            <a:cxnLst/>
            <a:rect l="l" t="t" r="r" b="b"/>
            <a:pathLst>
              <a:path w="1464309">
                <a:moveTo>
                  <a:pt x="0" y="0"/>
                </a:moveTo>
                <a:lnTo>
                  <a:pt x="1463802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0137" y="6400990"/>
            <a:ext cx="4992370" cy="180975"/>
          </a:xfrm>
          <a:custGeom>
            <a:avLst/>
            <a:gdLst/>
            <a:ahLst/>
            <a:cxnLst/>
            <a:rect l="l" t="t" r="r" b="b"/>
            <a:pathLst>
              <a:path w="4992370" h="180975">
                <a:moveTo>
                  <a:pt x="0" y="180975"/>
                </a:moveTo>
                <a:lnTo>
                  <a:pt x="4991988" y="180975"/>
                </a:lnTo>
                <a:lnTo>
                  <a:pt x="4991988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312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999" y="903732"/>
            <a:ext cx="9204960" cy="552602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519300" y="898969"/>
            <a:ext cx="9214485" cy="5535930"/>
          </a:xfrm>
          <a:custGeom>
            <a:avLst/>
            <a:gdLst/>
            <a:ahLst/>
            <a:cxnLst/>
            <a:rect l="l" t="t" r="r" b="b"/>
            <a:pathLst>
              <a:path w="9214485" h="5535930">
                <a:moveTo>
                  <a:pt x="0" y="5535549"/>
                </a:moveTo>
                <a:lnTo>
                  <a:pt x="9214485" y="5535549"/>
                </a:lnTo>
                <a:lnTo>
                  <a:pt x="9214485" y="0"/>
                </a:lnTo>
                <a:lnTo>
                  <a:pt x="0" y="0"/>
                </a:lnTo>
                <a:lnTo>
                  <a:pt x="0" y="5535549"/>
                </a:lnTo>
                <a:close/>
              </a:path>
            </a:pathLst>
          </a:custGeom>
          <a:ln w="9525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1991" y="2449068"/>
            <a:ext cx="6467094" cy="1747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512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761" y="90601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635889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72221" y="6376606"/>
            <a:ext cx="4320540" cy="180975"/>
          </a:xfrm>
          <a:custGeom>
            <a:avLst/>
            <a:gdLst/>
            <a:ahLst/>
            <a:cxnLst/>
            <a:rect l="l" t="t" r="r" b="b"/>
            <a:pathLst>
              <a:path w="4320540" h="180975">
                <a:moveTo>
                  <a:pt x="0" y="180974"/>
                </a:moveTo>
                <a:lnTo>
                  <a:pt x="4320032" y="180974"/>
                </a:lnTo>
                <a:lnTo>
                  <a:pt x="4320032" y="0"/>
                </a:lnTo>
                <a:lnTo>
                  <a:pt x="0" y="0"/>
                </a:lnTo>
                <a:lnTo>
                  <a:pt x="0" y="180974"/>
                </a:lnTo>
                <a:close/>
              </a:path>
            </a:pathLst>
          </a:custGeom>
          <a:solidFill>
            <a:srgbClr val="312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8214" y="261777"/>
            <a:ext cx="1873404" cy="3949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517" y="231140"/>
            <a:ext cx="8168640" cy="630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512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573" y="1058697"/>
            <a:ext cx="9954260" cy="4602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512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26" Type="http://schemas.openxmlformats.org/officeDocument/2006/relationships/image" Target="../media/image29.png"/><Relationship Id="rId3" Type="http://schemas.openxmlformats.org/officeDocument/2006/relationships/image" Target="../media/image6.jp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5" Type="http://schemas.openxmlformats.org/officeDocument/2006/relationships/image" Target="../media/image28.jpg"/><Relationship Id="rId2" Type="http://schemas.openxmlformats.org/officeDocument/2006/relationships/image" Target="../media/image5.png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29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24" Type="http://schemas.openxmlformats.org/officeDocument/2006/relationships/image" Target="../media/image27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23" Type="http://schemas.openxmlformats.org/officeDocument/2006/relationships/image" Target="../media/image26.jpg"/><Relationship Id="rId28" Type="http://schemas.openxmlformats.org/officeDocument/2006/relationships/image" Target="../media/image31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g"/><Relationship Id="rId27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jpg"/><Relationship Id="rId5" Type="http://schemas.openxmlformats.org/officeDocument/2006/relationships/image" Target="../media/image40.pn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Relationship Id="rId14" Type="http://schemas.openxmlformats.org/officeDocument/2006/relationships/image" Target="../media/image4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330" y="2944825"/>
            <a:ext cx="53155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Convenanten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en</a:t>
            </a:r>
            <a:r>
              <a:rPr sz="2400" spc="-7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internationaal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solidFill>
                  <a:srgbClr val="FFFFFF"/>
                </a:solidFill>
              </a:rPr>
              <a:t>MVO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386076" y="2539110"/>
            <a:ext cx="9486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VvA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852" rIns="0" bIns="0" rtlCol="0">
            <a:spAutoFit/>
          </a:bodyPr>
          <a:lstStyle/>
          <a:p>
            <a:pPr marL="871219">
              <a:lnSpc>
                <a:spcPct val="100000"/>
              </a:lnSpc>
              <a:spcBef>
                <a:spcPts val="100"/>
              </a:spcBef>
            </a:pPr>
            <a:r>
              <a:rPr dirty="0"/>
              <a:t>Toekomst</a:t>
            </a:r>
            <a:r>
              <a:rPr spc="-3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10" dirty="0"/>
              <a:t>opties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dirty="0"/>
              <a:t>Subsidie</a:t>
            </a:r>
            <a:r>
              <a:rPr spc="-30" dirty="0"/>
              <a:t> </a:t>
            </a:r>
            <a:r>
              <a:rPr dirty="0"/>
              <a:t>BZ</a:t>
            </a:r>
            <a:r>
              <a:rPr spc="-20" dirty="0"/>
              <a:t> </a:t>
            </a:r>
            <a:r>
              <a:rPr dirty="0"/>
              <a:t>aan</a:t>
            </a:r>
            <a:r>
              <a:rPr spc="-20" dirty="0"/>
              <a:t> </a:t>
            </a:r>
            <a:r>
              <a:rPr dirty="0"/>
              <a:t>SER</a:t>
            </a:r>
            <a:r>
              <a:rPr spc="-25" dirty="0"/>
              <a:t> </a:t>
            </a:r>
            <a:r>
              <a:rPr dirty="0"/>
              <a:t>en</a:t>
            </a:r>
            <a:r>
              <a:rPr spc="-20" dirty="0"/>
              <a:t> </a:t>
            </a:r>
            <a:r>
              <a:rPr dirty="0"/>
              <a:t>Sesam</a:t>
            </a:r>
            <a:r>
              <a:rPr spc="-5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dirty="0"/>
              <a:t>SSF</a:t>
            </a:r>
            <a:r>
              <a:rPr spc="-45" dirty="0"/>
              <a:t> </a:t>
            </a:r>
            <a:r>
              <a:rPr spc="-10" dirty="0"/>
              <a:t>instrument</a:t>
            </a:r>
          </a:p>
          <a:p>
            <a:pPr marL="551815" indent="-179705">
              <a:lnSpc>
                <a:spcPts val="1945"/>
              </a:lnSpc>
              <a:buFont typeface="Arial"/>
              <a:buChar char="•"/>
              <a:tabLst>
                <a:tab pos="551815" algn="l"/>
              </a:tabLst>
            </a:pPr>
            <a:r>
              <a:rPr b="0" dirty="0">
                <a:latin typeface="Verdana"/>
                <a:cs typeface="Verdana"/>
              </a:rPr>
              <a:t>Ruimte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voor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3-</a:t>
            </a:r>
            <a:r>
              <a:rPr b="0" dirty="0">
                <a:latin typeface="Verdana"/>
                <a:cs typeface="Verdana"/>
              </a:rPr>
              <a:t>4</a:t>
            </a:r>
            <a:r>
              <a:rPr b="0" spc="-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sectorovereenkomsten</a:t>
            </a:r>
          </a:p>
          <a:p>
            <a:pPr marL="551815" indent="-179705">
              <a:lnSpc>
                <a:spcPts val="1945"/>
              </a:lnSpc>
              <a:buFont typeface="Arial"/>
              <a:buChar char="•"/>
              <a:tabLst>
                <a:tab pos="551815" algn="l"/>
              </a:tabLst>
            </a:pPr>
            <a:r>
              <a:rPr b="0" spc="-10" dirty="0">
                <a:latin typeface="Verdana"/>
                <a:cs typeface="Verdana"/>
              </a:rPr>
              <a:t>Voorwaarden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door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BZ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–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stakeholder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consultaties</a:t>
            </a:r>
          </a:p>
          <a:p>
            <a:pPr marL="551815" indent="-179705">
              <a:lnSpc>
                <a:spcPts val="1945"/>
              </a:lnSpc>
              <a:buFont typeface="Arial"/>
              <a:buChar char="•"/>
              <a:tabLst>
                <a:tab pos="551815" algn="l"/>
              </a:tabLst>
            </a:pPr>
            <a:r>
              <a:rPr b="0" dirty="0">
                <a:latin typeface="Verdana"/>
                <a:cs typeface="Verdana"/>
              </a:rPr>
              <a:t>Ruimte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in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Sesam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SSF</a:t>
            </a:r>
            <a:r>
              <a:rPr b="0" spc="-2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voor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impact</a:t>
            </a:r>
            <a:r>
              <a:rPr b="0" spc="-2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projecten</a:t>
            </a:r>
          </a:p>
          <a:p>
            <a:pPr marL="551815" indent="-179705">
              <a:lnSpc>
                <a:spcPts val="2050"/>
              </a:lnSpc>
              <a:buFont typeface="Arial"/>
              <a:buChar char="•"/>
              <a:tabLst>
                <a:tab pos="551815" algn="l"/>
              </a:tabLst>
            </a:pPr>
            <a:r>
              <a:rPr b="0" spc="-10" dirty="0">
                <a:latin typeface="Verdana"/>
                <a:cs typeface="Verdana"/>
              </a:rPr>
              <a:t>Voorwaarden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KPI’s?</a:t>
            </a:r>
          </a:p>
          <a:p>
            <a:pPr marL="12700" marR="1880235">
              <a:lnSpc>
                <a:spcPct val="175000"/>
              </a:lnSpc>
              <a:spcBef>
                <a:spcPts val="110"/>
              </a:spcBef>
            </a:pPr>
            <a:r>
              <a:rPr dirty="0"/>
              <a:t>Gesprekken</a:t>
            </a:r>
            <a:r>
              <a:rPr spc="-75" dirty="0"/>
              <a:t> </a:t>
            </a:r>
            <a:r>
              <a:rPr dirty="0"/>
              <a:t>over</a:t>
            </a:r>
            <a:r>
              <a:rPr spc="-55" dirty="0"/>
              <a:t> </a:t>
            </a:r>
            <a:r>
              <a:rPr dirty="0"/>
              <a:t>sector</a:t>
            </a:r>
            <a:r>
              <a:rPr spc="-70" dirty="0"/>
              <a:t> </a:t>
            </a:r>
            <a:r>
              <a:rPr dirty="0"/>
              <a:t>overstijgend</a:t>
            </a:r>
            <a:r>
              <a:rPr spc="-50" dirty="0"/>
              <a:t> </a:t>
            </a:r>
            <a:r>
              <a:rPr dirty="0"/>
              <a:t>raamwerk</a:t>
            </a:r>
            <a:r>
              <a:rPr spc="-85" dirty="0"/>
              <a:t> </a:t>
            </a:r>
            <a:r>
              <a:rPr dirty="0"/>
              <a:t>binnen</a:t>
            </a:r>
            <a:r>
              <a:rPr spc="-70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25" dirty="0"/>
              <a:t>SER </a:t>
            </a:r>
            <a:r>
              <a:rPr spc="-10" dirty="0"/>
              <a:t>Uitgangspunten</a:t>
            </a:r>
            <a:r>
              <a:rPr spc="-25" dirty="0"/>
              <a:t> </a:t>
            </a:r>
            <a:r>
              <a:rPr dirty="0"/>
              <a:t>bij</a:t>
            </a:r>
            <a:r>
              <a:rPr spc="-50" dirty="0"/>
              <a:t> </a:t>
            </a:r>
            <a:r>
              <a:rPr dirty="0"/>
              <a:t>beide</a:t>
            </a:r>
            <a:r>
              <a:rPr spc="-55" dirty="0"/>
              <a:t> </a:t>
            </a:r>
            <a:r>
              <a:rPr spc="-10" dirty="0"/>
              <a:t>wegen:</a:t>
            </a:r>
          </a:p>
          <a:p>
            <a:pPr marL="192405" indent="-179705">
              <a:lnSpc>
                <a:spcPts val="1675"/>
              </a:lnSpc>
              <a:buChar char="•"/>
              <a:tabLst>
                <a:tab pos="192405" algn="l"/>
              </a:tabLst>
            </a:pPr>
            <a:r>
              <a:rPr b="0" dirty="0">
                <a:latin typeface="Verdana"/>
                <a:cs typeface="Verdana"/>
              </a:rPr>
              <a:t>Verhogen</a:t>
            </a:r>
            <a:r>
              <a:rPr b="0" spc="-9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effectiviteit</a:t>
            </a:r>
            <a:r>
              <a:rPr b="0" spc="-8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9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efficiency</a:t>
            </a:r>
          </a:p>
          <a:p>
            <a:pPr marL="193040" indent="-180340">
              <a:lnSpc>
                <a:spcPts val="1835"/>
              </a:lnSpc>
              <a:buChar char="•"/>
              <a:tabLst>
                <a:tab pos="193040" algn="l"/>
              </a:tabLst>
            </a:pPr>
            <a:r>
              <a:rPr b="0" dirty="0">
                <a:latin typeface="Verdana"/>
                <a:cs typeface="Verdana"/>
              </a:rPr>
              <a:t>Bedrijven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helpen hun</a:t>
            </a:r>
            <a:r>
              <a:rPr b="0" spc="-4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DD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te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doen –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daarin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handelingsperspectief</a:t>
            </a:r>
            <a:r>
              <a:rPr b="0" spc="1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te</a:t>
            </a:r>
            <a:r>
              <a:rPr b="0" spc="-1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bieden</a:t>
            </a:r>
          </a:p>
          <a:p>
            <a:pPr marL="192405" indent="-179705">
              <a:lnSpc>
                <a:spcPts val="1835"/>
              </a:lnSpc>
              <a:buChar char="•"/>
              <a:tabLst>
                <a:tab pos="192405" algn="l"/>
              </a:tabLst>
            </a:pPr>
            <a:r>
              <a:rPr b="0" dirty="0">
                <a:latin typeface="Verdana"/>
                <a:cs typeface="Verdana"/>
              </a:rPr>
              <a:t>Rekening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houdend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met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aanbevelingen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geleerde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lessen</a:t>
            </a:r>
          </a:p>
          <a:p>
            <a:pPr marL="192405" indent="-179705">
              <a:lnSpc>
                <a:spcPts val="1835"/>
              </a:lnSpc>
              <a:buChar char="•"/>
              <a:tabLst>
                <a:tab pos="192405" algn="l"/>
              </a:tabLst>
            </a:pPr>
            <a:r>
              <a:rPr b="0" dirty="0">
                <a:latin typeface="Verdana"/>
                <a:cs typeface="Verdana"/>
              </a:rPr>
              <a:t>Niet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uit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het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oog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verliezen</a:t>
            </a:r>
            <a:r>
              <a:rPr b="0" spc="-4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prikkel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voor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bedrijven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om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deel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te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nemen</a:t>
            </a:r>
          </a:p>
          <a:p>
            <a:pPr marL="192405" indent="-179705">
              <a:lnSpc>
                <a:spcPts val="1835"/>
              </a:lnSpc>
              <a:buChar char="•"/>
              <a:tabLst>
                <a:tab pos="192405" algn="l"/>
              </a:tabLst>
            </a:pPr>
            <a:r>
              <a:rPr b="0" dirty="0">
                <a:latin typeface="Verdana"/>
                <a:cs typeface="Verdana"/>
              </a:rPr>
              <a:t>Inzet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van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kennis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capaciteit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daar</a:t>
            </a:r>
            <a:r>
              <a:rPr b="0" spc="-4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waar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dat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het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meeste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impact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heeft</a:t>
            </a:r>
          </a:p>
          <a:p>
            <a:pPr marL="192405" indent="-179705">
              <a:lnSpc>
                <a:spcPts val="1835"/>
              </a:lnSpc>
              <a:buChar char="•"/>
              <a:tabLst>
                <a:tab pos="192405" algn="l"/>
              </a:tabLst>
            </a:pPr>
            <a:r>
              <a:rPr b="0" dirty="0">
                <a:latin typeface="Verdana"/>
                <a:cs typeface="Verdana"/>
              </a:rPr>
              <a:t>Standaardisering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vs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diversificatie</a:t>
            </a:r>
          </a:p>
          <a:p>
            <a:pPr marL="193040" indent="-180340">
              <a:lnSpc>
                <a:spcPts val="1835"/>
              </a:lnSpc>
              <a:buChar char="•"/>
              <a:tabLst>
                <a:tab pos="193040" algn="l"/>
              </a:tabLst>
            </a:pPr>
            <a:r>
              <a:rPr b="0" dirty="0">
                <a:latin typeface="Verdana"/>
                <a:cs typeface="Verdana"/>
              </a:rPr>
              <a:t>Internationale</a:t>
            </a:r>
            <a:r>
              <a:rPr b="0" spc="-5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ketenpartners,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stakeholder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dialoog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4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toegang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tot</a:t>
            </a:r>
            <a:r>
              <a:rPr b="0" spc="-4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herstel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verhaal;</a:t>
            </a:r>
          </a:p>
          <a:p>
            <a:pPr marL="192405" indent="-179705">
              <a:lnSpc>
                <a:spcPts val="1835"/>
              </a:lnSpc>
              <a:buChar char="•"/>
              <a:tabLst>
                <a:tab pos="192405" algn="l"/>
              </a:tabLst>
            </a:pPr>
            <a:r>
              <a:rPr b="0" dirty="0">
                <a:latin typeface="Verdana"/>
                <a:cs typeface="Verdana"/>
              </a:rPr>
              <a:t>1</a:t>
            </a:r>
            <a:r>
              <a:rPr b="0" spc="-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x</a:t>
            </a:r>
            <a:r>
              <a:rPr b="0" spc="-5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onderhandelen?</a:t>
            </a:r>
          </a:p>
          <a:p>
            <a:pPr marL="192405" indent="-179705">
              <a:lnSpc>
                <a:spcPts val="1835"/>
              </a:lnSpc>
              <a:buChar char="•"/>
              <a:tabLst>
                <a:tab pos="192405" algn="l"/>
              </a:tabLst>
            </a:pPr>
            <a:r>
              <a:rPr b="0" dirty="0">
                <a:latin typeface="Verdana"/>
                <a:cs typeface="Verdana"/>
              </a:rPr>
              <a:t>Bouwen</a:t>
            </a:r>
            <a:r>
              <a:rPr b="0" spc="-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aan</a:t>
            </a:r>
            <a:r>
              <a:rPr b="0" spc="-10" dirty="0">
                <a:latin typeface="Verdana"/>
                <a:cs typeface="Verdana"/>
              </a:rPr>
              <a:t> vertrouwen</a:t>
            </a:r>
          </a:p>
          <a:p>
            <a:pPr marL="192405" indent="-179705">
              <a:lnSpc>
                <a:spcPts val="2000"/>
              </a:lnSpc>
              <a:buChar char="•"/>
              <a:tabLst>
                <a:tab pos="192405" algn="l"/>
              </a:tabLst>
            </a:pPr>
            <a:r>
              <a:rPr b="0" dirty="0">
                <a:latin typeface="Verdana"/>
                <a:cs typeface="Verdana"/>
              </a:rPr>
              <a:t>Monitoring,</a:t>
            </a:r>
            <a:r>
              <a:rPr b="0" spc="-8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rapportage</a:t>
            </a:r>
            <a:r>
              <a:rPr b="0" spc="-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en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transparantie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5004" y="900683"/>
            <a:ext cx="3396996" cy="2389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852" rIns="0" bIns="0" rtlCol="0">
            <a:spAutoFit/>
          </a:bodyPr>
          <a:lstStyle/>
          <a:p>
            <a:pPr marL="42799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spc="-65" dirty="0"/>
              <a:t> </a:t>
            </a:r>
            <a:r>
              <a:rPr dirty="0"/>
              <a:t>toekomst</a:t>
            </a:r>
            <a:r>
              <a:rPr spc="-60" dirty="0"/>
              <a:t> </a:t>
            </a:r>
            <a:r>
              <a:rPr dirty="0"/>
              <a:t>van</a:t>
            </a:r>
            <a:r>
              <a:rPr spc="-65" dirty="0"/>
              <a:t> </a:t>
            </a:r>
            <a:r>
              <a:rPr dirty="0"/>
              <a:t>convenanten</a:t>
            </a:r>
            <a:r>
              <a:rPr spc="-25" dirty="0"/>
              <a:t> </a:t>
            </a:r>
            <a:r>
              <a:rPr dirty="0"/>
              <a:t>praktisch</a:t>
            </a:r>
            <a:r>
              <a:rPr spc="-65" dirty="0"/>
              <a:t> </a:t>
            </a:r>
            <a:r>
              <a:rPr spc="-10" dirty="0"/>
              <a:t>gezien?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9844" y="1097356"/>
            <a:ext cx="7528559" cy="4879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Toekomstig</a:t>
            </a:r>
            <a:r>
              <a:rPr sz="1600" b="1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af</a:t>
            </a:r>
            <a:r>
              <a:rPr sz="1600" b="1" spc="-9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te</a:t>
            </a:r>
            <a:r>
              <a:rPr sz="1600" b="1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sluiten</a:t>
            </a:r>
            <a:r>
              <a:rPr sz="1600" b="1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sectorovereenkomsten</a:t>
            </a:r>
            <a:r>
              <a:rPr sz="1600" b="1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houden</a:t>
            </a:r>
            <a:r>
              <a:rPr sz="1600" b="1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5125F"/>
                </a:solidFill>
                <a:latin typeface="Verdana"/>
                <a:cs typeface="Verdana"/>
              </a:rPr>
              <a:t>rekening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825"/>
              </a:lnSpc>
            </a:pPr>
            <a:r>
              <a:rPr sz="1600" b="1" spc="-20" dirty="0">
                <a:solidFill>
                  <a:srgbClr val="15125F"/>
                </a:solidFill>
                <a:latin typeface="Verdana"/>
                <a:cs typeface="Verdana"/>
              </a:rPr>
              <a:t>met:</a:t>
            </a:r>
            <a:endParaRPr sz="1600">
              <a:latin typeface="Verdana"/>
              <a:cs typeface="Verdana"/>
            </a:endParaRPr>
          </a:p>
          <a:p>
            <a:pPr marL="372110" marR="1539240" indent="-180340">
              <a:lnSpc>
                <a:spcPts val="1730"/>
              </a:lnSpc>
              <a:spcBef>
                <a:spcPts val="1755"/>
              </a:spcBef>
              <a:buFont typeface="Arial"/>
              <a:buChar char="•"/>
              <a:tabLst>
                <a:tab pos="372110" algn="l"/>
                <a:tab pos="4785995" algn="l"/>
              </a:tabLst>
            </a:pP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Sector</a:t>
            </a:r>
            <a:r>
              <a:rPr sz="1600" b="1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overstijgend</a:t>
            </a:r>
            <a:r>
              <a:rPr sz="1600" b="1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kennis</a:t>
            </a:r>
            <a:r>
              <a:rPr sz="1600" b="1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&amp;</a:t>
            </a:r>
            <a:r>
              <a:rPr sz="1600" b="1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5125F"/>
                </a:solidFill>
                <a:latin typeface="Verdana"/>
                <a:cs typeface="Verdana"/>
              </a:rPr>
              <a:t>praktijk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Kennis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en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expertisecentrum</a:t>
            </a:r>
            <a:endParaRPr sz="1600">
              <a:latin typeface="Verdana"/>
              <a:cs typeface="Verdana"/>
            </a:endParaRPr>
          </a:p>
          <a:p>
            <a:pPr marL="372745" indent="-180340">
              <a:lnSpc>
                <a:spcPts val="1825"/>
              </a:lnSpc>
              <a:spcBef>
                <a:spcPts val="1505"/>
              </a:spcBef>
              <a:buFont typeface="Arial"/>
              <a:buChar char="•"/>
              <a:tabLst>
                <a:tab pos="372745" algn="l"/>
              </a:tabLst>
            </a:pPr>
            <a:r>
              <a:rPr sz="1600" b="1" spc="-10" dirty="0">
                <a:solidFill>
                  <a:srgbClr val="15125F"/>
                </a:solidFill>
                <a:latin typeface="Verdana"/>
                <a:cs typeface="Verdana"/>
              </a:rPr>
              <a:t>Sector-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gerelateerde</a:t>
            </a:r>
            <a:r>
              <a:rPr sz="1600" b="1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aanpak</a:t>
            </a:r>
            <a:r>
              <a:rPr sz="1600" b="1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waar</a:t>
            </a:r>
            <a:r>
              <a:rPr sz="1600" b="1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5125F"/>
                </a:solidFill>
                <a:latin typeface="Verdana"/>
                <a:cs typeface="Verdana"/>
              </a:rPr>
              <a:t>nodig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  <a:p>
            <a:pPr marL="551815" marR="420370" lvl="1" indent="-180340">
              <a:lnSpc>
                <a:spcPts val="1730"/>
              </a:lnSpc>
              <a:spcBef>
                <a:spcPts val="125"/>
              </a:spcBef>
              <a:buFont typeface="Arial"/>
              <a:buChar char="•"/>
              <a:tabLst>
                <a:tab pos="55181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DD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sector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specifieke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risico’s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platform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functie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helpend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in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verminderen</a:t>
            </a:r>
            <a:r>
              <a:rPr sz="1600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complexiteit.</a:t>
            </a:r>
            <a:endParaRPr sz="1600">
              <a:latin typeface="Verdana"/>
              <a:cs typeface="Verdana"/>
            </a:endParaRPr>
          </a:p>
          <a:p>
            <a:pPr marL="372745" indent="-180340">
              <a:lnSpc>
                <a:spcPts val="1825"/>
              </a:lnSpc>
              <a:spcBef>
                <a:spcPts val="1505"/>
              </a:spcBef>
              <a:buFont typeface="Arial"/>
              <a:buChar char="•"/>
              <a:tabLst>
                <a:tab pos="372745" algn="l"/>
              </a:tabLst>
            </a:pP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Impact</a:t>
            </a:r>
            <a:r>
              <a:rPr sz="1600" b="1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in</a:t>
            </a:r>
            <a:r>
              <a:rPr sz="1600" b="1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b="1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5125F"/>
                </a:solidFill>
                <a:latin typeface="Verdana"/>
                <a:cs typeface="Verdana"/>
              </a:rPr>
              <a:t>Keten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  <a:p>
            <a:pPr marL="552450" lvl="1" indent="-180340">
              <a:lnSpc>
                <a:spcPts val="1825"/>
              </a:lnSpc>
              <a:buFont typeface="Arial"/>
              <a:buChar char="•"/>
              <a:tabLst>
                <a:tab pos="55245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maatwerk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komen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voort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uit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stap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2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DD</a:t>
            </a:r>
            <a:endParaRPr sz="1600">
              <a:latin typeface="Verdana"/>
              <a:cs typeface="Verdana"/>
            </a:endParaRPr>
          </a:p>
          <a:p>
            <a:pPr marL="372110" marR="1196340" indent="-180340">
              <a:lnSpc>
                <a:spcPts val="1730"/>
              </a:lnSpc>
              <a:spcBef>
                <a:spcPts val="1755"/>
              </a:spcBef>
              <a:buFont typeface="Arial"/>
              <a:buChar char="•"/>
              <a:tabLst>
                <a:tab pos="37211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Onderzoek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naar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een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eenduidige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zoveel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als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mogelijk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sector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overstijgende</a:t>
            </a:r>
            <a:r>
              <a:rPr sz="1600" spc="-1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5125F"/>
                </a:solidFill>
                <a:latin typeface="Verdana"/>
                <a:cs typeface="Verdana"/>
              </a:rPr>
              <a:t>monitoringstool.</a:t>
            </a:r>
            <a:endParaRPr sz="1600">
              <a:latin typeface="Verdana"/>
              <a:cs typeface="Verdana"/>
            </a:endParaRPr>
          </a:p>
          <a:p>
            <a:pPr marL="372745" indent="-18034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7274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Verdere</a:t>
            </a:r>
            <a:r>
              <a:rPr sz="1600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afstemming</a:t>
            </a:r>
            <a:r>
              <a:rPr sz="1600" b="1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b="1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standaarden</a:t>
            </a:r>
            <a:r>
              <a:rPr sz="1600" b="1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voor</a:t>
            </a:r>
            <a:r>
              <a:rPr sz="1600" spc="-10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convenanten.</a:t>
            </a:r>
            <a:endParaRPr sz="1600">
              <a:latin typeface="Verdana"/>
              <a:cs typeface="Verdana"/>
            </a:endParaRPr>
          </a:p>
          <a:p>
            <a:pPr marL="372745" indent="-180340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372745" algn="l"/>
              </a:tabLst>
            </a:pPr>
            <a:r>
              <a:rPr sz="1600" b="1" spc="-10" dirty="0">
                <a:solidFill>
                  <a:srgbClr val="15125F"/>
                </a:solidFill>
                <a:latin typeface="Verdana"/>
                <a:cs typeface="Verdana"/>
              </a:rPr>
              <a:t>Internationalisering</a:t>
            </a:r>
            <a:endParaRPr sz="1600">
              <a:latin typeface="Verdana"/>
              <a:cs typeface="Verdana"/>
            </a:endParaRPr>
          </a:p>
          <a:p>
            <a:pPr marL="372110" marR="5080" indent="-180340">
              <a:lnSpc>
                <a:spcPts val="1730"/>
              </a:lnSpc>
              <a:spcBef>
                <a:spcPts val="1755"/>
              </a:spcBef>
              <a:buFont typeface="Arial"/>
              <a:buChar char="•"/>
              <a:tabLst>
                <a:tab pos="37211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Altijd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afspraken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over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onderwerpen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slide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4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zoveel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mogelijk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op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elkaar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afgestemd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minimum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voorwaarden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83" y="1135380"/>
            <a:ext cx="3989831" cy="2660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5998" y="261777"/>
            <a:ext cx="2493768" cy="3949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761" y="92583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61" y="6351778"/>
            <a:ext cx="12192000" cy="230504"/>
            <a:chOff x="761" y="6351778"/>
            <a:chExt cx="12192000" cy="230504"/>
          </a:xfrm>
        </p:grpSpPr>
        <p:sp>
          <p:nvSpPr>
            <p:cNvPr id="5" name="object 5"/>
            <p:cNvSpPr/>
            <p:nvPr/>
          </p:nvSpPr>
          <p:spPr>
            <a:xfrm>
              <a:off x="761" y="637717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50800">
              <a:solidFill>
                <a:srgbClr val="7A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0138" y="6400990"/>
              <a:ext cx="4992370" cy="180975"/>
            </a:xfrm>
            <a:custGeom>
              <a:avLst/>
              <a:gdLst/>
              <a:ahLst/>
              <a:cxnLst/>
              <a:rect l="l" t="t" r="r" b="b"/>
              <a:pathLst>
                <a:path w="4992370" h="180975">
                  <a:moveTo>
                    <a:pt x="0" y="180975"/>
                  </a:moveTo>
                  <a:lnTo>
                    <a:pt x="4991988" y="180975"/>
                  </a:lnTo>
                  <a:lnTo>
                    <a:pt x="4991988" y="0"/>
                  </a:lnTo>
                  <a:lnTo>
                    <a:pt x="0" y="0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rgbClr val="312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542" rIns="0" bIns="0" rtlCol="0">
            <a:spAutoFit/>
          </a:bodyPr>
          <a:lstStyle/>
          <a:p>
            <a:pPr marL="1092835">
              <a:lnSpc>
                <a:spcPct val="100000"/>
              </a:lnSpc>
              <a:spcBef>
                <a:spcPts val="100"/>
              </a:spcBef>
            </a:pPr>
            <a:r>
              <a:rPr dirty="0"/>
              <a:t>Due</a:t>
            </a:r>
            <a:r>
              <a:rPr spc="-40" dirty="0"/>
              <a:t> </a:t>
            </a:r>
            <a:r>
              <a:rPr spc="-10" dirty="0"/>
              <a:t>diligence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3251" y="1411224"/>
            <a:ext cx="5539067" cy="43016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36675" y="1764283"/>
            <a:ext cx="3120390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Een</a:t>
            </a:r>
            <a:r>
              <a:rPr sz="1400" spc="-4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proces</a:t>
            </a:r>
            <a:r>
              <a:rPr sz="1400" spc="-55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waarmee</a:t>
            </a:r>
            <a:r>
              <a:rPr sz="1400" spc="-45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bedrijven</a:t>
            </a:r>
            <a:r>
              <a:rPr sz="1400" spc="-4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12966"/>
                </a:solidFill>
                <a:latin typeface="Verdana"/>
                <a:cs typeface="Verdana"/>
              </a:rPr>
              <a:t>de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200000"/>
              </a:lnSpc>
            </a:pP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daadwerkelijke</a:t>
            </a:r>
            <a:r>
              <a:rPr sz="1400" spc="-7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en</a:t>
            </a:r>
            <a:r>
              <a:rPr sz="1400" spc="-6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12966"/>
                </a:solidFill>
                <a:latin typeface="Verdana"/>
                <a:cs typeface="Verdana"/>
              </a:rPr>
              <a:t>potentiële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negatieve</a:t>
            </a:r>
            <a:r>
              <a:rPr sz="1400" spc="-7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gevolgen</a:t>
            </a:r>
            <a:r>
              <a:rPr sz="1400" spc="-6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van</a:t>
            </a:r>
            <a:r>
              <a:rPr sz="1400" spc="-55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hun</a:t>
            </a:r>
            <a:r>
              <a:rPr sz="1400" spc="-4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312966"/>
                </a:solidFill>
                <a:latin typeface="Verdana"/>
                <a:cs typeface="Verdana"/>
              </a:rPr>
              <a:t>eigen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activiteiten,</a:t>
            </a:r>
            <a:r>
              <a:rPr sz="1400" spc="-45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12966"/>
                </a:solidFill>
                <a:latin typeface="Verdana"/>
                <a:cs typeface="Verdana"/>
              </a:rPr>
              <a:t>omstandigheden</a:t>
            </a:r>
            <a:r>
              <a:rPr sz="1400" spc="-3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in</a:t>
            </a:r>
            <a:r>
              <a:rPr sz="1400" spc="-1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12966"/>
                </a:solidFill>
                <a:latin typeface="Verdana"/>
                <a:cs typeface="Verdana"/>
              </a:rPr>
              <a:t>de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toeleveringsketen</a:t>
            </a:r>
            <a:r>
              <a:rPr sz="1400" spc="-8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en</a:t>
            </a:r>
            <a:r>
              <a:rPr sz="1400" spc="-25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bij</a:t>
            </a:r>
            <a:r>
              <a:rPr sz="1400" spc="-5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12966"/>
                </a:solidFill>
                <a:latin typeface="Verdana"/>
                <a:cs typeface="Verdana"/>
              </a:rPr>
              <a:t>hun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zakelijke</a:t>
            </a:r>
            <a:r>
              <a:rPr sz="1400" spc="-7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relaties</a:t>
            </a:r>
            <a:r>
              <a:rPr sz="1400" spc="-85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12966"/>
                </a:solidFill>
                <a:latin typeface="Verdana"/>
                <a:cs typeface="Verdana"/>
              </a:rPr>
              <a:t>identificeren,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voorkomen</a:t>
            </a:r>
            <a:r>
              <a:rPr sz="1400" spc="-45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12966"/>
                </a:solidFill>
                <a:latin typeface="Verdana"/>
                <a:cs typeface="Verdana"/>
              </a:rPr>
              <a:t>en</a:t>
            </a:r>
            <a:r>
              <a:rPr sz="1400" spc="-30" dirty="0">
                <a:solidFill>
                  <a:srgbClr val="31296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12966"/>
                </a:solidFill>
                <a:latin typeface="Verdana"/>
                <a:cs typeface="Verdana"/>
              </a:rPr>
              <a:t>beperken.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861" y="414044"/>
            <a:ext cx="2557173" cy="2370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0243" y="4343400"/>
            <a:ext cx="809244" cy="11506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23076" y="1490472"/>
            <a:ext cx="1604645" cy="1287780"/>
            <a:chOff x="6323076" y="1490472"/>
            <a:chExt cx="1604645" cy="12877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4908" y="1776984"/>
              <a:ext cx="662671" cy="1001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3076" y="1712976"/>
              <a:ext cx="662728" cy="993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7416" y="1490472"/>
              <a:ext cx="693420" cy="9845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6807" y="265938"/>
            <a:ext cx="920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82353"/>
                </a:solidFill>
              </a:rPr>
              <a:t>Tijdlijn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61188" y="3258311"/>
            <a:ext cx="11606530" cy="463550"/>
            <a:chOff x="361188" y="3258311"/>
            <a:chExt cx="11606530" cy="463550"/>
          </a:xfrm>
        </p:grpSpPr>
        <p:sp>
          <p:nvSpPr>
            <p:cNvPr id="10" name="object 10"/>
            <p:cNvSpPr/>
            <p:nvPr/>
          </p:nvSpPr>
          <p:spPr>
            <a:xfrm>
              <a:off x="361188" y="3477767"/>
              <a:ext cx="11606530" cy="76200"/>
            </a:xfrm>
            <a:custGeom>
              <a:avLst/>
              <a:gdLst/>
              <a:ahLst/>
              <a:cxnLst/>
              <a:rect l="l" t="t" r="r" b="b"/>
              <a:pathLst>
                <a:path w="11606530" h="76200">
                  <a:moveTo>
                    <a:pt x="38100" y="0"/>
                  </a:moveTo>
                  <a:lnTo>
                    <a:pt x="23268" y="2988"/>
                  </a:lnTo>
                  <a:lnTo>
                    <a:pt x="11158" y="11144"/>
                  </a:lnTo>
                  <a:lnTo>
                    <a:pt x="2993" y="23252"/>
                  </a:lnTo>
                  <a:lnTo>
                    <a:pt x="0" y="38100"/>
                  </a:lnTo>
                  <a:lnTo>
                    <a:pt x="2993" y="52947"/>
                  </a:lnTo>
                  <a:lnTo>
                    <a:pt x="11158" y="65055"/>
                  </a:lnTo>
                  <a:lnTo>
                    <a:pt x="23268" y="73211"/>
                  </a:lnTo>
                  <a:lnTo>
                    <a:pt x="38100" y="76200"/>
                  </a:lnTo>
                  <a:lnTo>
                    <a:pt x="52931" y="73211"/>
                  </a:lnTo>
                  <a:lnTo>
                    <a:pt x="65041" y="65055"/>
                  </a:lnTo>
                  <a:lnTo>
                    <a:pt x="73206" y="52947"/>
                  </a:lnTo>
                  <a:lnTo>
                    <a:pt x="74612" y="45974"/>
                  </a:lnTo>
                  <a:lnTo>
                    <a:pt x="38100" y="45974"/>
                  </a:lnTo>
                  <a:lnTo>
                    <a:pt x="38100" y="30099"/>
                  </a:lnTo>
                  <a:lnTo>
                    <a:pt x="74586" y="30099"/>
                  </a:lnTo>
                  <a:lnTo>
                    <a:pt x="73206" y="23252"/>
                  </a:lnTo>
                  <a:lnTo>
                    <a:pt x="65041" y="11144"/>
                  </a:lnTo>
                  <a:lnTo>
                    <a:pt x="52931" y="2988"/>
                  </a:lnTo>
                  <a:lnTo>
                    <a:pt x="38100" y="0"/>
                  </a:lnTo>
                  <a:close/>
                </a:path>
                <a:path w="11606530" h="76200">
                  <a:moveTo>
                    <a:pt x="11568048" y="0"/>
                  </a:moveTo>
                  <a:lnTo>
                    <a:pt x="11553255" y="2988"/>
                  </a:lnTo>
                  <a:lnTo>
                    <a:pt x="11541140" y="11144"/>
                  </a:lnTo>
                  <a:lnTo>
                    <a:pt x="11532955" y="23252"/>
                  </a:lnTo>
                  <a:lnTo>
                    <a:pt x="11529948" y="38100"/>
                  </a:lnTo>
                  <a:lnTo>
                    <a:pt x="11532955" y="52947"/>
                  </a:lnTo>
                  <a:lnTo>
                    <a:pt x="11541140" y="65055"/>
                  </a:lnTo>
                  <a:lnTo>
                    <a:pt x="11553255" y="73211"/>
                  </a:lnTo>
                  <a:lnTo>
                    <a:pt x="11568048" y="76200"/>
                  </a:lnTo>
                  <a:lnTo>
                    <a:pt x="11582896" y="73211"/>
                  </a:lnTo>
                  <a:lnTo>
                    <a:pt x="11595004" y="65055"/>
                  </a:lnTo>
                  <a:lnTo>
                    <a:pt x="11603160" y="52947"/>
                  </a:lnTo>
                  <a:lnTo>
                    <a:pt x="11604564" y="45974"/>
                  </a:lnTo>
                  <a:lnTo>
                    <a:pt x="11568048" y="45974"/>
                  </a:lnTo>
                  <a:lnTo>
                    <a:pt x="11568048" y="30099"/>
                  </a:lnTo>
                  <a:lnTo>
                    <a:pt x="11604538" y="30099"/>
                  </a:lnTo>
                  <a:lnTo>
                    <a:pt x="11603160" y="23252"/>
                  </a:lnTo>
                  <a:lnTo>
                    <a:pt x="11595004" y="11144"/>
                  </a:lnTo>
                  <a:lnTo>
                    <a:pt x="11582896" y="2988"/>
                  </a:lnTo>
                  <a:lnTo>
                    <a:pt x="11568048" y="0"/>
                  </a:lnTo>
                  <a:close/>
                </a:path>
                <a:path w="11606530" h="76200">
                  <a:moveTo>
                    <a:pt x="74586" y="30099"/>
                  </a:moveTo>
                  <a:lnTo>
                    <a:pt x="38100" y="30099"/>
                  </a:lnTo>
                  <a:lnTo>
                    <a:pt x="38100" y="45974"/>
                  </a:lnTo>
                  <a:lnTo>
                    <a:pt x="74612" y="45974"/>
                  </a:lnTo>
                  <a:lnTo>
                    <a:pt x="76199" y="38100"/>
                  </a:lnTo>
                  <a:lnTo>
                    <a:pt x="74586" y="30099"/>
                  </a:lnTo>
                  <a:close/>
                </a:path>
                <a:path w="11606530" h="76200">
                  <a:moveTo>
                    <a:pt x="11531569" y="30099"/>
                  </a:moveTo>
                  <a:lnTo>
                    <a:pt x="74586" y="30099"/>
                  </a:lnTo>
                  <a:lnTo>
                    <a:pt x="76199" y="38100"/>
                  </a:lnTo>
                  <a:lnTo>
                    <a:pt x="74612" y="45974"/>
                  </a:lnTo>
                  <a:lnTo>
                    <a:pt x="11531543" y="45974"/>
                  </a:lnTo>
                  <a:lnTo>
                    <a:pt x="11529948" y="38100"/>
                  </a:lnTo>
                  <a:lnTo>
                    <a:pt x="11531569" y="30099"/>
                  </a:lnTo>
                  <a:close/>
                </a:path>
                <a:path w="11606530" h="76200">
                  <a:moveTo>
                    <a:pt x="11604538" y="30099"/>
                  </a:moveTo>
                  <a:lnTo>
                    <a:pt x="11568048" y="30099"/>
                  </a:lnTo>
                  <a:lnTo>
                    <a:pt x="11568048" y="45974"/>
                  </a:lnTo>
                  <a:lnTo>
                    <a:pt x="11604564" y="45974"/>
                  </a:lnTo>
                  <a:lnTo>
                    <a:pt x="11606148" y="38100"/>
                  </a:lnTo>
                  <a:lnTo>
                    <a:pt x="11604538" y="3009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836" y="3279647"/>
              <a:ext cx="417563" cy="4160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1312" y="3357117"/>
              <a:ext cx="267183" cy="265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7947" y="3413759"/>
              <a:ext cx="163068" cy="1630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2620" y="3270503"/>
              <a:ext cx="416051" cy="4160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0107" y="3347973"/>
              <a:ext cx="265648" cy="2656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45208" y="3403091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4" h="163195">
                  <a:moveTo>
                    <a:pt x="81534" y="0"/>
                  </a:move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4"/>
                  </a:lnTo>
                  <a:lnTo>
                    <a:pt x="6399" y="113293"/>
                  </a:lnTo>
                  <a:lnTo>
                    <a:pt x="23860" y="139207"/>
                  </a:lnTo>
                  <a:lnTo>
                    <a:pt x="49774" y="156668"/>
                  </a:lnTo>
                  <a:lnTo>
                    <a:pt x="81534" y="163068"/>
                  </a:lnTo>
                  <a:lnTo>
                    <a:pt x="113293" y="156668"/>
                  </a:lnTo>
                  <a:lnTo>
                    <a:pt x="139207" y="139207"/>
                  </a:lnTo>
                  <a:lnTo>
                    <a:pt x="156668" y="113293"/>
                  </a:lnTo>
                  <a:lnTo>
                    <a:pt x="163068" y="81534"/>
                  </a:lnTo>
                  <a:lnTo>
                    <a:pt x="156668" y="49774"/>
                  </a:lnTo>
                  <a:lnTo>
                    <a:pt x="139207" y="23860"/>
                  </a:lnTo>
                  <a:lnTo>
                    <a:pt x="113293" y="6399"/>
                  </a:lnTo>
                  <a:lnTo>
                    <a:pt x="81534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2927" y="3270503"/>
              <a:ext cx="416051" cy="4160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30415" y="3347973"/>
              <a:ext cx="265648" cy="26568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85515" y="3403091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4" h="163195">
                  <a:moveTo>
                    <a:pt x="81533" y="0"/>
                  </a:move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4"/>
                  </a:lnTo>
                  <a:lnTo>
                    <a:pt x="6399" y="113293"/>
                  </a:lnTo>
                  <a:lnTo>
                    <a:pt x="23860" y="139207"/>
                  </a:lnTo>
                  <a:lnTo>
                    <a:pt x="49774" y="156668"/>
                  </a:lnTo>
                  <a:lnTo>
                    <a:pt x="81533" y="163068"/>
                  </a:lnTo>
                  <a:lnTo>
                    <a:pt x="113293" y="156668"/>
                  </a:lnTo>
                  <a:lnTo>
                    <a:pt x="139207" y="139207"/>
                  </a:lnTo>
                  <a:lnTo>
                    <a:pt x="156668" y="113293"/>
                  </a:lnTo>
                  <a:lnTo>
                    <a:pt x="163067" y="81534"/>
                  </a:lnTo>
                  <a:lnTo>
                    <a:pt x="156668" y="49774"/>
                  </a:lnTo>
                  <a:lnTo>
                    <a:pt x="139207" y="23860"/>
                  </a:lnTo>
                  <a:lnTo>
                    <a:pt x="113293" y="6399"/>
                  </a:lnTo>
                  <a:lnTo>
                    <a:pt x="81533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8391" y="3279647"/>
              <a:ext cx="416051" cy="4160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5879" y="3357117"/>
              <a:ext cx="265648" cy="2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30979" y="341375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81534" y="0"/>
                  </a:move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4"/>
                  </a:lnTo>
                  <a:lnTo>
                    <a:pt x="6399" y="113293"/>
                  </a:lnTo>
                  <a:lnTo>
                    <a:pt x="23860" y="139207"/>
                  </a:lnTo>
                  <a:lnTo>
                    <a:pt x="49774" y="156668"/>
                  </a:lnTo>
                  <a:lnTo>
                    <a:pt x="81534" y="163067"/>
                  </a:lnTo>
                  <a:lnTo>
                    <a:pt x="113293" y="156668"/>
                  </a:lnTo>
                  <a:lnTo>
                    <a:pt x="139207" y="139207"/>
                  </a:lnTo>
                  <a:lnTo>
                    <a:pt x="156668" y="113293"/>
                  </a:lnTo>
                  <a:lnTo>
                    <a:pt x="163068" y="81534"/>
                  </a:lnTo>
                  <a:lnTo>
                    <a:pt x="156668" y="49774"/>
                  </a:lnTo>
                  <a:lnTo>
                    <a:pt x="139207" y="23860"/>
                  </a:lnTo>
                  <a:lnTo>
                    <a:pt x="113293" y="6399"/>
                  </a:lnTo>
                  <a:lnTo>
                    <a:pt x="81534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9264" y="3305555"/>
              <a:ext cx="416051" cy="4160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6751" y="3383025"/>
              <a:ext cx="265648" cy="2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13376" y="3439667"/>
              <a:ext cx="161925" cy="163195"/>
            </a:xfrm>
            <a:custGeom>
              <a:avLst/>
              <a:gdLst/>
              <a:ahLst/>
              <a:cxnLst/>
              <a:rect l="l" t="t" r="r" b="b"/>
              <a:pathLst>
                <a:path w="161925" h="163195">
                  <a:moveTo>
                    <a:pt x="80772" y="0"/>
                  </a:moveTo>
                  <a:lnTo>
                    <a:pt x="49345" y="6399"/>
                  </a:lnTo>
                  <a:lnTo>
                    <a:pt x="23669" y="23860"/>
                  </a:lnTo>
                  <a:lnTo>
                    <a:pt x="6351" y="49774"/>
                  </a:lnTo>
                  <a:lnTo>
                    <a:pt x="0" y="81534"/>
                  </a:lnTo>
                  <a:lnTo>
                    <a:pt x="6351" y="113293"/>
                  </a:lnTo>
                  <a:lnTo>
                    <a:pt x="23669" y="139207"/>
                  </a:lnTo>
                  <a:lnTo>
                    <a:pt x="49345" y="156668"/>
                  </a:lnTo>
                  <a:lnTo>
                    <a:pt x="80772" y="163068"/>
                  </a:lnTo>
                  <a:lnTo>
                    <a:pt x="112198" y="156668"/>
                  </a:lnTo>
                  <a:lnTo>
                    <a:pt x="137874" y="139207"/>
                  </a:lnTo>
                  <a:lnTo>
                    <a:pt x="155192" y="113293"/>
                  </a:lnTo>
                  <a:lnTo>
                    <a:pt x="161544" y="81534"/>
                  </a:lnTo>
                  <a:lnTo>
                    <a:pt x="155192" y="49774"/>
                  </a:lnTo>
                  <a:lnTo>
                    <a:pt x="137874" y="23860"/>
                  </a:lnTo>
                  <a:lnTo>
                    <a:pt x="112198" y="639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8340" y="3270503"/>
              <a:ext cx="416051" cy="4160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45827" y="3347973"/>
              <a:ext cx="265648" cy="2656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00928" y="3404615"/>
              <a:ext cx="163195" cy="161925"/>
            </a:xfrm>
            <a:custGeom>
              <a:avLst/>
              <a:gdLst/>
              <a:ahLst/>
              <a:cxnLst/>
              <a:rect l="l" t="t" r="r" b="b"/>
              <a:pathLst>
                <a:path w="163195" h="161925">
                  <a:moveTo>
                    <a:pt x="81534" y="0"/>
                  </a:moveTo>
                  <a:lnTo>
                    <a:pt x="49774" y="6351"/>
                  </a:lnTo>
                  <a:lnTo>
                    <a:pt x="23860" y="23669"/>
                  </a:lnTo>
                  <a:lnTo>
                    <a:pt x="6399" y="49345"/>
                  </a:lnTo>
                  <a:lnTo>
                    <a:pt x="0" y="80772"/>
                  </a:lnTo>
                  <a:lnTo>
                    <a:pt x="6399" y="112198"/>
                  </a:lnTo>
                  <a:lnTo>
                    <a:pt x="23860" y="137874"/>
                  </a:lnTo>
                  <a:lnTo>
                    <a:pt x="49774" y="155192"/>
                  </a:lnTo>
                  <a:lnTo>
                    <a:pt x="81534" y="161544"/>
                  </a:lnTo>
                  <a:lnTo>
                    <a:pt x="113293" y="155192"/>
                  </a:lnTo>
                  <a:lnTo>
                    <a:pt x="139207" y="137874"/>
                  </a:lnTo>
                  <a:lnTo>
                    <a:pt x="156668" y="112198"/>
                  </a:lnTo>
                  <a:lnTo>
                    <a:pt x="163068" y="80772"/>
                  </a:lnTo>
                  <a:lnTo>
                    <a:pt x="156668" y="49345"/>
                  </a:lnTo>
                  <a:lnTo>
                    <a:pt x="139207" y="23669"/>
                  </a:lnTo>
                  <a:lnTo>
                    <a:pt x="113293" y="6351"/>
                  </a:lnTo>
                  <a:lnTo>
                    <a:pt x="81534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8104" y="3270503"/>
              <a:ext cx="416051" cy="4160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05591" y="3347973"/>
              <a:ext cx="265648" cy="2656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060692" y="3403091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81533" y="0"/>
                  </a:move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4"/>
                  </a:lnTo>
                  <a:lnTo>
                    <a:pt x="6399" y="113293"/>
                  </a:lnTo>
                  <a:lnTo>
                    <a:pt x="23860" y="139207"/>
                  </a:lnTo>
                  <a:lnTo>
                    <a:pt x="49774" y="156668"/>
                  </a:lnTo>
                  <a:lnTo>
                    <a:pt x="81533" y="163068"/>
                  </a:lnTo>
                  <a:lnTo>
                    <a:pt x="113293" y="156668"/>
                  </a:lnTo>
                  <a:lnTo>
                    <a:pt x="139207" y="139207"/>
                  </a:lnTo>
                  <a:lnTo>
                    <a:pt x="156668" y="113293"/>
                  </a:lnTo>
                  <a:lnTo>
                    <a:pt x="163067" y="81534"/>
                  </a:lnTo>
                  <a:lnTo>
                    <a:pt x="156668" y="49774"/>
                  </a:lnTo>
                  <a:lnTo>
                    <a:pt x="139207" y="23860"/>
                  </a:lnTo>
                  <a:lnTo>
                    <a:pt x="113293" y="6399"/>
                  </a:lnTo>
                  <a:lnTo>
                    <a:pt x="81533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96783" y="3258311"/>
              <a:ext cx="416051" cy="4160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74272" y="3335781"/>
              <a:ext cx="265648" cy="26568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30895" y="3390899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5" h="163195">
                  <a:moveTo>
                    <a:pt x="81533" y="0"/>
                  </a:move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4"/>
                  </a:lnTo>
                  <a:lnTo>
                    <a:pt x="6399" y="113293"/>
                  </a:lnTo>
                  <a:lnTo>
                    <a:pt x="23860" y="139207"/>
                  </a:lnTo>
                  <a:lnTo>
                    <a:pt x="49774" y="156668"/>
                  </a:lnTo>
                  <a:lnTo>
                    <a:pt x="81533" y="163067"/>
                  </a:lnTo>
                  <a:lnTo>
                    <a:pt x="113293" y="156668"/>
                  </a:lnTo>
                  <a:lnTo>
                    <a:pt x="139207" y="139207"/>
                  </a:lnTo>
                  <a:lnTo>
                    <a:pt x="156668" y="113293"/>
                  </a:lnTo>
                  <a:lnTo>
                    <a:pt x="163068" y="81534"/>
                  </a:lnTo>
                  <a:lnTo>
                    <a:pt x="156668" y="49774"/>
                  </a:lnTo>
                  <a:lnTo>
                    <a:pt x="139207" y="23860"/>
                  </a:lnTo>
                  <a:lnTo>
                    <a:pt x="113293" y="6399"/>
                  </a:lnTo>
                  <a:lnTo>
                    <a:pt x="81533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11530" y="3001136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2008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8635" y="3723259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2011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33801" y="2981070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2013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58259" y="3799078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2014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08016" y="3051810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2016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37884" y="3760978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2017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02628" y="2990468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2018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05725" y="3764407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2019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25116" y="1077595"/>
            <a:ext cx="109029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Rana</a:t>
            </a:r>
            <a:r>
              <a:rPr sz="1100" b="1" spc="-25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Plaza (Bangladesh)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71873" y="820927"/>
            <a:ext cx="162115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Sector</a:t>
            </a:r>
            <a:r>
              <a:rPr sz="1100" b="1" spc="-4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agreements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Garments</a:t>
            </a:r>
            <a:r>
              <a:rPr sz="1100" b="1" spc="-6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&amp;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Textiles Banking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44209" y="708151"/>
            <a:ext cx="15106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Sector</a:t>
            </a:r>
            <a:r>
              <a:rPr sz="1100" b="1" spc="-4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agreements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Food</a:t>
            </a:r>
            <a:r>
              <a:rPr sz="1100" b="1" spc="-5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products Insurance Pensions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24177" y="5310632"/>
            <a:ext cx="88011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72085">
              <a:lnSpc>
                <a:spcPct val="100000"/>
              </a:lnSpc>
              <a:spcBef>
                <a:spcPts val="100"/>
              </a:spcBef>
              <a:buFont typeface="Verdana"/>
              <a:buChar char="-"/>
              <a:tabLst>
                <a:tab pos="194945" algn="l"/>
              </a:tabLst>
            </a:pP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UNGP’S</a:t>
            </a:r>
            <a:endParaRPr sz="1100">
              <a:latin typeface="Verdana"/>
              <a:cs typeface="Verdana"/>
            </a:endParaRPr>
          </a:p>
          <a:p>
            <a:pPr marL="182880" marR="5080" indent="-170815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pos="182880" algn="l"/>
                <a:tab pos="184150" algn="l"/>
              </a:tabLst>
            </a:pPr>
            <a:r>
              <a:rPr sz="1100" dirty="0">
                <a:solidFill>
                  <a:srgbClr val="1E2468"/>
                </a:solidFill>
                <a:latin typeface="Verdana"/>
                <a:cs typeface="Verdana"/>
              </a:rPr>
              <a:t>	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Revised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OECD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1E2468"/>
                </a:solidFill>
                <a:latin typeface="Verdana"/>
                <a:cs typeface="Verdana"/>
              </a:rPr>
              <a:t>GL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55567" y="5360034"/>
            <a:ext cx="125793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111125" indent="-28829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2468"/>
                </a:solidFill>
                <a:latin typeface="Verdana"/>
                <a:cs typeface="Verdana"/>
              </a:rPr>
              <a:t>-</a:t>
            </a:r>
            <a:r>
              <a:rPr sz="1100" spc="445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Sector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 Risk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Analysis</a:t>
            </a:r>
            <a:endParaRPr sz="1100">
              <a:latin typeface="Verdana"/>
              <a:cs typeface="Verdana"/>
            </a:endParaRPr>
          </a:p>
          <a:p>
            <a:pPr marL="147955" marR="5080" indent="-135890" algn="just">
              <a:lnSpc>
                <a:spcPct val="100000"/>
              </a:lnSpc>
            </a:pPr>
            <a:r>
              <a:rPr sz="1100" dirty="0">
                <a:solidFill>
                  <a:srgbClr val="1E2468"/>
                </a:solidFill>
                <a:latin typeface="Verdana"/>
                <a:cs typeface="Verdana"/>
              </a:rPr>
              <a:t>-</a:t>
            </a:r>
            <a:r>
              <a:rPr sz="1100" spc="45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SER</a:t>
            </a:r>
            <a:r>
              <a:rPr sz="1100" b="1" spc="-5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advisory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report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on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1E2468"/>
                </a:solidFill>
                <a:latin typeface="Verdana"/>
                <a:cs typeface="Verdana"/>
              </a:rPr>
              <a:t>RBC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agreements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40146" y="5666638"/>
            <a:ext cx="14274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 marR="5080" indent="-52451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Sector</a:t>
            </a:r>
            <a:r>
              <a:rPr sz="1100" b="1" spc="-4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agreement 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Gold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96606" y="5620613"/>
            <a:ext cx="15144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Initiative</a:t>
            </a:r>
            <a:r>
              <a:rPr sz="1100" b="1" spc="-6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TruStone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Sector</a:t>
            </a:r>
            <a:r>
              <a:rPr sz="1100" b="1" spc="-4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agreements Metals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Floriculture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3306" y="1088516"/>
            <a:ext cx="11404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SER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RBC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 work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program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9100" y="1514855"/>
            <a:ext cx="774192" cy="1098803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559052" y="3965447"/>
            <a:ext cx="1466215" cy="1615440"/>
            <a:chOff x="1559052" y="3965447"/>
            <a:chExt cx="1466215" cy="1615440"/>
          </a:xfrm>
        </p:grpSpPr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9052" y="3965447"/>
              <a:ext cx="876299" cy="12573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90572" y="4541519"/>
              <a:ext cx="734568" cy="1039368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79320" y="1476755"/>
            <a:ext cx="1418844" cy="946403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3749040" y="4204715"/>
            <a:ext cx="1667510" cy="1066800"/>
            <a:chOff x="3749040" y="4204715"/>
            <a:chExt cx="1667510" cy="1066800"/>
          </a:xfrm>
        </p:grpSpPr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64964" y="4209287"/>
              <a:ext cx="751332" cy="106222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49040" y="4204715"/>
              <a:ext cx="896112" cy="361188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4189476" y="1408175"/>
            <a:ext cx="1647825" cy="1217930"/>
            <a:chOff x="4189476" y="1408175"/>
            <a:chExt cx="1647825" cy="1217930"/>
          </a:xfrm>
        </p:grpSpPr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89476" y="1408175"/>
              <a:ext cx="807668" cy="11673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29200" y="1456943"/>
              <a:ext cx="807668" cy="1168908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852159" y="4154423"/>
            <a:ext cx="879316" cy="1271016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7501128" y="4155947"/>
            <a:ext cx="1571625" cy="1323340"/>
            <a:chOff x="7501128" y="4155947"/>
            <a:chExt cx="1571625" cy="1323340"/>
          </a:xfrm>
        </p:grpSpPr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01128" y="4155947"/>
              <a:ext cx="807408" cy="127406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89976" y="4218431"/>
              <a:ext cx="882396" cy="1260347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8755380" y="3258311"/>
            <a:ext cx="3070860" cy="477520"/>
            <a:chOff x="8755380" y="3258311"/>
            <a:chExt cx="3070860" cy="477520"/>
          </a:xfrm>
        </p:grpSpPr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62972" y="3319271"/>
              <a:ext cx="416051" cy="416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40460" y="3396741"/>
              <a:ext cx="265648" cy="26568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0195560" y="3453383"/>
              <a:ext cx="163195" cy="161925"/>
            </a:xfrm>
            <a:custGeom>
              <a:avLst/>
              <a:gdLst/>
              <a:ahLst/>
              <a:cxnLst/>
              <a:rect l="l" t="t" r="r" b="b"/>
              <a:pathLst>
                <a:path w="163195" h="161925">
                  <a:moveTo>
                    <a:pt x="81534" y="0"/>
                  </a:moveTo>
                  <a:lnTo>
                    <a:pt x="49774" y="6351"/>
                  </a:lnTo>
                  <a:lnTo>
                    <a:pt x="23860" y="23669"/>
                  </a:lnTo>
                  <a:lnTo>
                    <a:pt x="6399" y="49345"/>
                  </a:lnTo>
                  <a:lnTo>
                    <a:pt x="0" y="80771"/>
                  </a:lnTo>
                  <a:lnTo>
                    <a:pt x="6399" y="112198"/>
                  </a:lnTo>
                  <a:lnTo>
                    <a:pt x="23860" y="137874"/>
                  </a:lnTo>
                  <a:lnTo>
                    <a:pt x="49774" y="155192"/>
                  </a:lnTo>
                  <a:lnTo>
                    <a:pt x="81534" y="161543"/>
                  </a:lnTo>
                  <a:lnTo>
                    <a:pt x="113293" y="155192"/>
                  </a:lnTo>
                  <a:lnTo>
                    <a:pt x="139207" y="137874"/>
                  </a:lnTo>
                  <a:lnTo>
                    <a:pt x="156668" y="112198"/>
                  </a:lnTo>
                  <a:lnTo>
                    <a:pt x="163068" y="80771"/>
                  </a:lnTo>
                  <a:lnTo>
                    <a:pt x="156668" y="49345"/>
                  </a:lnTo>
                  <a:lnTo>
                    <a:pt x="139207" y="23669"/>
                  </a:lnTo>
                  <a:lnTo>
                    <a:pt x="113293" y="6351"/>
                  </a:lnTo>
                  <a:lnTo>
                    <a:pt x="81534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10188" y="3258311"/>
              <a:ext cx="416051" cy="41605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87676" y="3335781"/>
              <a:ext cx="265648" cy="26568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1544300" y="3390899"/>
              <a:ext cx="161925" cy="163195"/>
            </a:xfrm>
            <a:custGeom>
              <a:avLst/>
              <a:gdLst/>
              <a:ahLst/>
              <a:cxnLst/>
              <a:rect l="l" t="t" r="r" b="b"/>
              <a:pathLst>
                <a:path w="161925" h="163195">
                  <a:moveTo>
                    <a:pt x="80772" y="0"/>
                  </a:moveTo>
                  <a:lnTo>
                    <a:pt x="49345" y="6399"/>
                  </a:lnTo>
                  <a:lnTo>
                    <a:pt x="23669" y="23860"/>
                  </a:lnTo>
                  <a:lnTo>
                    <a:pt x="6351" y="49774"/>
                  </a:lnTo>
                  <a:lnTo>
                    <a:pt x="0" y="81534"/>
                  </a:lnTo>
                  <a:lnTo>
                    <a:pt x="6351" y="113293"/>
                  </a:lnTo>
                  <a:lnTo>
                    <a:pt x="23669" y="139207"/>
                  </a:lnTo>
                  <a:lnTo>
                    <a:pt x="49345" y="156668"/>
                  </a:lnTo>
                  <a:lnTo>
                    <a:pt x="80772" y="163067"/>
                  </a:lnTo>
                  <a:lnTo>
                    <a:pt x="112198" y="156668"/>
                  </a:lnTo>
                  <a:lnTo>
                    <a:pt x="137874" y="139207"/>
                  </a:lnTo>
                  <a:lnTo>
                    <a:pt x="155192" y="113293"/>
                  </a:lnTo>
                  <a:lnTo>
                    <a:pt x="161544" y="81534"/>
                  </a:lnTo>
                  <a:lnTo>
                    <a:pt x="155192" y="49774"/>
                  </a:lnTo>
                  <a:lnTo>
                    <a:pt x="137874" y="23860"/>
                  </a:lnTo>
                  <a:lnTo>
                    <a:pt x="112198" y="639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55380" y="3319271"/>
              <a:ext cx="416051" cy="41605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32868" y="3396741"/>
              <a:ext cx="265648" cy="26568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887968" y="3453383"/>
              <a:ext cx="163195" cy="161925"/>
            </a:xfrm>
            <a:custGeom>
              <a:avLst/>
              <a:gdLst/>
              <a:ahLst/>
              <a:cxnLst/>
              <a:rect l="l" t="t" r="r" b="b"/>
              <a:pathLst>
                <a:path w="163195" h="161925">
                  <a:moveTo>
                    <a:pt x="81533" y="0"/>
                  </a:moveTo>
                  <a:lnTo>
                    <a:pt x="49774" y="6351"/>
                  </a:lnTo>
                  <a:lnTo>
                    <a:pt x="23860" y="23669"/>
                  </a:lnTo>
                  <a:lnTo>
                    <a:pt x="6399" y="49345"/>
                  </a:lnTo>
                  <a:lnTo>
                    <a:pt x="0" y="80771"/>
                  </a:lnTo>
                  <a:lnTo>
                    <a:pt x="6399" y="112198"/>
                  </a:lnTo>
                  <a:lnTo>
                    <a:pt x="23860" y="137874"/>
                  </a:lnTo>
                  <a:lnTo>
                    <a:pt x="49774" y="155192"/>
                  </a:lnTo>
                  <a:lnTo>
                    <a:pt x="81533" y="161543"/>
                  </a:lnTo>
                  <a:lnTo>
                    <a:pt x="113293" y="155192"/>
                  </a:lnTo>
                  <a:lnTo>
                    <a:pt x="139207" y="137874"/>
                  </a:lnTo>
                  <a:lnTo>
                    <a:pt x="156668" y="112198"/>
                  </a:lnTo>
                  <a:lnTo>
                    <a:pt x="163067" y="80771"/>
                  </a:lnTo>
                  <a:lnTo>
                    <a:pt x="156668" y="49345"/>
                  </a:lnTo>
                  <a:lnTo>
                    <a:pt x="139207" y="23669"/>
                  </a:lnTo>
                  <a:lnTo>
                    <a:pt x="113293" y="6351"/>
                  </a:lnTo>
                  <a:lnTo>
                    <a:pt x="81533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8726551" y="2992577"/>
            <a:ext cx="605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2020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271250" y="2958160"/>
            <a:ext cx="60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2023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930383" y="385572"/>
            <a:ext cx="2261870" cy="1108075"/>
          </a:xfrm>
          <a:custGeom>
            <a:avLst/>
            <a:gdLst/>
            <a:ahLst/>
            <a:cxnLst/>
            <a:rect l="l" t="t" r="r" b="b"/>
            <a:pathLst>
              <a:path w="2261870" h="1108075">
                <a:moveTo>
                  <a:pt x="2261616" y="0"/>
                </a:moveTo>
                <a:lnTo>
                  <a:pt x="0" y="0"/>
                </a:lnTo>
                <a:lnTo>
                  <a:pt x="0" y="1107948"/>
                </a:lnTo>
                <a:lnTo>
                  <a:pt x="2261616" y="1107948"/>
                </a:lnTo>
                <a:lnTo>
                  <a:pt x="2261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0320655" y="752347"/>
            <a:ext cx="1483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Sector</a:t>
            </a:r>
            <a:r>
              <a:rPr sz="1100" b="1" spc="-4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agreement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Renewable</a:t>
            </a:r>
            <a:r>
              <a:rPr sz="1100" b="1" spc="-55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Energy Revised</a:t>
            </a:r>
            <a:endParaRPr sz="1100">
              <a:latin typeface="Verdana"/>
              <a:cs typeface="Verdana"/>
            </a:endParaRPr>
          </a:p>
          <a:p>
            <a:pPr marL="518159">
              <a:lnSpc>
                <a:spcPct val="100000"/>
              </a:lnSpc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OECD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1E2468"/>
                </a:solidFill>
                <a:latin typeface="Verdana"/>
                <a:cs typeface="Verdana"/>
              </a:rPr>
              <a:t>GL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0494264" y="1488947"/>
            <a:ext cx="1466215" cy="1419225"/>
            <a:chOff x="10494264" y="1488947"/>
            <a:chExt cx="1466215" cy="1419225"/>
          </a:xfrm>
        </p:grpSpPr>
        <p:pic>
          <p:nvPicPr>
            <p:cNvPr id="81" name="object 8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94264" y="1488947"/>
              <a:ext cx="877824" cy="125882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12424" y="1551431"/>
              <a:ext cx="947927" cy="1356360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8415908" y="813307"/>
            <a:ext cx="1473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80" dirty="0">
                <a:solidFill>
                  <a:srgbClr val="1E2468"/>
                </a:solidFill>
                <a:latin typeface="Calibri"/>
                <a:cs typeface="Calibri"/>
              </a:rPr>
              <a:t>SER-</a:t>
            </a:r>
            <a:r>
              <a:rPr sz="1100" b="1" spc="30" dirty="0">
                <a:solidFill>
                  <a:srgbClr val="1E2468"/>
                </a:solidFill>
                <a:latin typeface="Calibri"/>
                <a:cs typeface="Calibri"/>
              </a:rPr>
              <a:t>advisory</a:t>
            </a:r>
            <a:r>
              <a:rPr sz="1100" b="1" spc="20" dirty="0">
                <a:solidFill>
                  <a:srgbClr val="1E2468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1E2468"/>
                </a:solidFill>
                <a:latin typeface="Calibri"/>
                <a:cs typeface="Calibri"/>
              </a:rPr>
              <a:t>report</a:t>
            </a:r>
            <a:r>
              <a:rPr sz="1100" b="1" spc="15" dirty="0">
                <a:solidFill>
                  <a:srgbClr val="1E2468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1E2468"/>
                </a:solidFill>
                <a:latin typeface="Calibri"/>
                <a:cs typeface="Calibri"/>
              </a:rPr>
              <a:t>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188832" y="979424"/>
            <a:ext cx="18783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40" dirty="0">
                <a:solidFill>
                  <a:srgbClr val="1E2468"/>
                </a:solidFill>
                <a:latin typeface="Calibri"/>
                <a:cs typeface="Calibri"/>
              </a:rPr>
              <a:t>combination</a:t>
            </a:r>
            <a:r>
              <a:rPr sz="1100" b="1" spc="-25" dirty="0">
                <a:solidFill>
                  <a:srgbClr val="1E2468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1E2468"/>
                </a:solidFill>
                <a:latin typeface="Calibri"/>
                <a:cs typeface="Calibri"/>
              </a:rPr>
              <a:t>of</a:t>
            </a:r>
            <a:r>
              <a:rPr sz="1100" b="1" spc="-5" dirty="0">
                <a:solidFill>
                  <a:srgbClr val="1E2468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1E2468"/>
                </a:solidFill>
                <a:latin typeface="Calibri"/>
                <a:cs typeface="Calibri"/>
              </a:rPr>
              <a:t>voluntary</a:t>
            </a:r>
            <a:r>
              <a:rPr sz="1100" b="1" spc="-40" dirty="0">
                <a:solidFill>
                  <a:srgbClr val="1E2468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1E2468"/>
                </a:solidFill>
                <a:latin typeface="Calibri"/>
                <a:cs typeface="Calibri"/>
              </a:rPr>
              <a:t>and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546972" y="1147063"/>
            <a:ext cx="1165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0" dirty="0">
                <a:solidFill>
                  <a:srgbClr val="1E2468"/>
                </a:solidFill>
                <a:latin typeface="Calibri"/>
                <a:cs typeface="Calibri"/>
              </a:rPr>
              <a:t>binding</a:t>
            </a:r>
            <a:r>
              <a:rPr sz="1100" b="1" spc="165" dirty="0">
                <a:solidFill>
                  <a:srgbClr val="1E2468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1E2468"/>
                </a:solidFill>
                <a:latin typeface="Calibri"/>
                <a:cs typeface="Calibri"/>
              </a:rPr>
              <a:t>measures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417809" y="5576417"/>
            <a:ext cx="110871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SER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advisory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report</a:t>
            </a:r>
            <a:r>
              <a:rPr sz="1100" b="1" spc="-20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1E2468"/>
                </a:solidFill>
                <a:latin typeface="Verdana"/>
                <a:cs typeface="Verdana"/>
              </a:rPr>
              <a:t>on </a:t>
            </a:r>
            <a:r>
              <a:rPr sz="1100" b="1" dirty="0">
                <a:solidFill>
                  <a:srgbClr val="1E2468"/>
                </a:solidFill>
                <a:latin typeface="Verdana"/>
                <a:cs typeface="Verdana"/>
              </a:rPr>
              <a:t>European</a:t>
            </a:r>
            <a:r>
              <a:rPr sz="1100" b="1" spc="-65" dirty="0">
                <a:solidFill>
                  <a:srgbClr val="1E2468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1E2468"/>
                </a:solidFill>
                <a:latin typeface="Verdana"/>
                <a:cs typeface="Verdana"/>
              </a:rPr>
              <a:t>due </a:t>
            </a:r>
            <a:r>
              <a:rPr sz="1100" b="1" spc="-10" dirty="0">
                <a:solidFill>
                  <a:srgbClr val="1E2468"/>
                </a:solidFill>
                <a:latin typeface="Verdana"/>
                <a:cs typeface="Verdana"/>
              </a:rPr>
              <a:t>diligence legislation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87" name="object 8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674607" y="1543811"/>
            <a:ext cx="807668" cy="1171944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9940290" y="3770452"/>
            <a:ext cx="605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Verdana"/>
                <a:cs typeface="Verdana"/>
              </a:rPr>
              <a:t>2021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89" name="object 8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270235" y="4197096"/>
            <a:ext cx="912876" cy="1319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62" y="261754"/>
            <a:ext cx="2392161" cy="3949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761" y="92583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61" y="6351778"/>
            <a:ext cx="12192000" cy="230504"/>
            <a:chOff x="761" y="6351778"/>
            <a:chExt cx="12192000" cy="230504"/>
          </a:xfrm>
        </p:grpSpPr>
        <p:sp>
          <p:nvSpPr>
            <p:cNvPr id="5" name="object 5"/>
            <p:cNvSpPr/>
            <p:nvPr/>
          </p:nvSpPr>
          <p:spPr>
            <a:xfrm>
              <a:off x="761" y="637717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50800">
              <a:solidFill>
                <a:srgbClr val="7A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0138" y="6400990"/>
              <a:ext cx="4992370" cy="180975"/>
            </a:xfrm>
            <a:custGeom>
              <a:avLst/>
              <a:gdLst/>
              <a:ahLst/>
              <a:cxnLst/>
              <a:rect l="l" t="t" r="r" b="b"/>
              <a:pathLst>
                <a:path w="4992370" h="180975">
                  <a:moveTo>
                    <a:pt x="0" y="180975"/>
                  </a:moveTo>
                  <a:lnTo>
                    <a:pt x="4991988" y="180975"/>
                  </a:lnTo>
                  <a:lnTo>
                    <a:pt x="4991988" y="0"/>
                  </a:lnTo>
                  <a:lnTo>
                    <a:pt x="0" y="0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rgbClr val="312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5551" y="358521"/>
            <a:ext cx="4885690" cy="553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5125F"/>
                </a:solidFill>
                <a:latin typeface="Verdana"/>
                <a:cs typeface="Verdana"/>
              </a:rPr>
              <a:t>Doel</a:t>
            </a:r>
            <a:r>
              <a:rPr sz="1500" b="1" spc="-1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15125F"/>
                </a:solidFill>
                <a:latin typeface="Verdana"/>
                <a:cs typeface="Verdana"/>
              </a:rPr>
              <a:t>en inhoud</a:t>
            </a:r>
            <a:r>
              <a:rPr sz="1500" b="1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500" b="1" spc="-25" dirty="0">
                <a:solidFill>
                  <a:srgbClr val="15125F"/>
                </a:solidFill>
                <a:latin typeface="Verdana"/>
                <a:cs typeface="Verdana"/>
              </a:rPr>
              <a:t>IMVO-</a:t>
            </a:r>
            <a:r>
              <a:rPr sz="1500" b="1" spc="-10" dirty="0">
                <a:solidFill>
                  <a:srgbClr val="15125F"/>
                </a:solidFill>
                <a:latin typeface="Verdana"/>
                <a:cs typeface="Verdana"/>
              </a:rPr>
              <a:t>convenanten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500">
              <a:latin typeface="Verdana"/>
              <a:cs typeface="Verdana"/>
            </a:endParaRPr>
          </a:p>
          <a:p>
            <a:pPr marL="191135" marR="123189" indent="-179070">
              <a:lnSpc>
                <a:spcPct val="95000"/>
              </a:lnSpc>
              <a:buFont typeface="Verdana"/>
              <a:buChar char="•"/>
              <a:tabLst>
                <a:tab pos="192405" algn="l"/>
              </a:tabLst>
            </a:pPr>
            <a:r>
              <a:rPr sz="1600" b="1" dirty="0">
                <a:solidFill>
                  <a:srgbClr val="15125F"/>
                </a:solidFill>
                <a:latin typeface="Verdana"/>
                <a:cs typeface="Verdana"/>
              </a:rPr>
              <a:t>Doel:</a:t>
            </a:r>
            <a:r>
              <a:rPr sz="1600" b="1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</a:t>
            </a:r>
            <a:r>
              <a:rPr sz="1600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sectorverband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geïdentificeerde,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concrete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IMVO-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probleemstukken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kansen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gestructureerd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8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oplossingsgericht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aan</a:t>
            </a:r>
            <a:r>
              <a:rPr sz="1600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te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pakken.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Door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middel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sectorale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samenwerking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kunnen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partijen</a:t>
            </a:r>
            <a:r>
              <a:rPr sz="1600" spc="-8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binnen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het 	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IMVO-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convenant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hun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invloed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vergroten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om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risico’s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op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negatieve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effecten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aan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te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pakken.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Clr>
                <a:srgbClr val="15125F"/>
              </a:buClr>
              <a:buFont typeface="Verdana"/>
              <a:buChar char="•"/>
            </a:pPr>
            <a:endParaRPr sz="1600">
              <a:latin typeface="Verdana"/>
              <a:cs typeface="Verdana"/>
            </a:endParaRPr>
          </a:p>
          <a:p>
            <a:pPr marL="191135" marR="234950" indent="-179070">
              <a:lnSpc>
                <a:spcPts val="1820"/>
              </a:lnSpc>
              <a:spcBef>
                <a:spcPts val="5"/>
              </a:spcBef>
              <a:buChar char="•"/>
              <a:tabLst>
                <a:tab pos="19240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afspraken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binnen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IMVO-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convenanten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zijn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gebaseerd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op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UNGP’s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OESO-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richtlijnen.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convenanten</a:t>
            </a:r>
            <a:r>
              <a:rPr sz="1600" spc="-8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beschrijven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endParaRPr sz="1600">
              <a:latin typeface="Verdana"/>
              <a:cs typeface="Verdana"/>
            </a:endParaRPr>
          </a:p>
          <a:p>
            <a:pPr marL="192405" marR="5080">
              <a:lnSpc>
                <a:spcPts val="1820"/>
              </a:lnSpc>
              <a:spcBef>
                <a:spcPts val="10"/>
              </a:spcBef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verantwoordelijkheid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bedrijven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binnen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de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due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diligence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stappen.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600">
              <a:latin typeface="Verdana"/>
              <a:cs typeface="Verdana"/>
            </a:endParaRPr>
          </a:p>
          <a:p>
            <a:pPr marL="191135" marR="22225" indent="-179070">
              <a:lnSpc>
                <a:spcPct val="95000"/>
              </a:lnSpc>
              <a:buChar char="•"/>
              <a:tabLst>
                <a:tab pos="19240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IMVO-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convenanten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bieden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een 	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samenwerkingsverband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tussen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bedrijven,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het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maatschappelijk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middenveld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overheid.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Dit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creëert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kennisuitwisseling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lerend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vermogen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binnen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het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convenant.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3828" y="1016508"/>
            <a:ext cx="4853939" cy="11856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2342388"/>
            <a:ext cx="5113020" cy="8397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3828" y="3334511"/>
            <a:ext cx="5117591" cy="1371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3828" y="4858511"/>
            <a:ext cx="5718048" cy="915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062" y="261754"/>
            <a:ext cx="2392161" cy="3949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761" y="92583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61" y="6351778"/>
            <a:ext cx="12192000" cy="230504"/>
            <a:chOff x="761" y="6351778"/>
            <a:chExt cx="12192000" cy="230504"/>
          </a:xfrm>
        </p:grpSpPr>
        <p:sp>
          <p:nvSpPr>
            <p:cNvPr id="5" name="object 5"/>
            <p:cNvSpPr/>
            <p:nvPr/>
          </p:nvSpPr>
          <p:spPr>
            <a:xfrm>
              <a:off x="761" y="637717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50800">
              <a:solidFill>
                <a:srgbClr val="7A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0138" y="6400990"/>
              <a:ext cx="4992370" cy="180975"/>
            </a:xfrm>
            <a:custGeom>
              <a:avLst/>
              <a:gdLst/>
              <a:ahLst/>
              <a:cxnLst/>
              <a:rect l="l" t="t" r="r" b="b"/>
              <a:pathLst>
                <a:path w="4992370" h="180975">
                  <a:moveTo>
                    <a:pt x="0" y="180975"/>
                  </a:moveTo>
                  <a:lnTo>
                    <a:pt x="4991988" y="180975"/>
                  </a:lnTo>
                  <a:lnTo>
                    <a:pt x="4991988" y="0"/>
                  </a:lnTo>
                  <a:lnTo>
                    <a:pt x="0" y="0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rgbClr val="312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852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100"/>
              </a:spcBef>
            </a:pPr>
            <a:r>
              <a:rPr dirty="0"/>
              <a:t>Inhoud</a:t>
            </a:r>
            <a:r>
              <a:rPr spc="-55" dirty="0"/>
              <a:t> </a:t>
            </a:r>
            <a:r>
              <a:rPr dirty="0"/>
              <a:t>en</a:t>
            </a:r>
            <a:r>
              <a:rPr spc="-75" dirty="0"/>
              <a:t> </a:t>
            </a:r>
            <a:r>
              <a:rPr dirty="0"/>
              <a:t>partijen</a:t>
            </a:r>
            <a:r>
              <a:rPr spc="-55" dirty="0"/>
              <a:t> </a:t>
            </a:r>
            <a:r>
              <a:rPr spc="-10" dirty="0"/>
              <a:t>convenant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7343" y="1593545"/>
            <a:ext cx="7315834" cy="3977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19240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Convenanten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zijn</a:t>
            </a:r>
            <a:r>
              <a:rPr sz="1600" spc="-8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altijd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een</a:t>
            </a:r>
            <a:r>
              <a:rPr sz="1600" spc="-8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onderhandelde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overeenkomst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tussen…..</a:t>
            </a:r>
            <a:endParaRPr sz="1600">
              <a:latin typeface="Verdana"/>
              <a:cs typeface="Verdana"/>
            </a:endParaRPr>
          </a:p>
          <a:p>
            <a:pPr marL="192405" indent="-179705">
              <a:lnSpc>
                <a:spcPct val="100000"/>
              </a:lnSpc>
              <a:spcBef>
                <a:spcPts val="1735"/>
              </a:spcBef>
              <a:buFont typeface="Calibri"/>
              <a:buChar char="-"/>
              <a:tabLst>
                <a:tab pos="19240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als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kader: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het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uitvoeren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6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DD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stappen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(OESO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Richtlijnen)</a:t>
            </a:r>
            <a:endParaRPr sz="1600">
              <a:latin typeface="Verdana"/>
              <a:cs typeface="Verdana"/>
            </a:endParaRPr>
          </a:p>
          <a:p>
            <a:pPr marL="192405" indent="-179705">
              <a:lnSpc>
                <a:spcPts val="1870"/>
              </a:lnSpc>
              <a:spcBef>
                <a:spcPts val="1725"/>
              </a:spcBef>
              <a:buFont typeface="Calibri"/>
              <a:buChar char="-"/>
              <a:tabLst>
                <a:tab pos="192405" algn="l"/>
              </a:tabLst>
            </a:pP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Te</a:t>
            </a:r>
            <a:r>
              <a:rPr sz="1600" spc="-8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adresseren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onderwerpen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het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convenant: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ts val="1825"/>
              </a:lnSpc>
            </a:pPr>
            <a:r>
              <a:rPr sz="1600" dirty="0">
                <a:solidFill>
                  <a:srgbClr val="15125F"/>
                </a:solidFill>
                <a:latin typeface="Calibri"/>
                <a:cs typeface="Calibri"/>
              </a:rPr>
              <a:t>›</a:t>
            </a:r>
            <a:r>
              <a:rPr sz="1600" spc="70" dirty="0">
                <a:solidFill>
                  <a:srgbClr val="15125F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Governance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ts val="1825"/>
              </a:lnSpc>
            </a:pPr>
            <a:r>
              <a:rPr sz="1600" dirty="0">
                <a:solidFill>
                  <a:srgbClr val="15125F"/>
                </a:solidFill>
                <a:latin typeface="Calibri"/>
                <a:cs typeface="Calibri"/>
              </a:rPr>
              <a:t>›</a:t>
            </a:r>
            <a:r>
              <a:rPr sz="1600" spc="70" dirty="0">
                <a:solidFill>
                  <a:srgbClr val="15125F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Monitoring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ts val="1825"/>
              </a:lnSpc>
            </a:pPr>
            <a:r>
              <a:rPr sz="1600" dirty="0">
                <a:solidFill>
                  <a:srgbClr val="15125F"/>
                </a:solidFill>
                <a:latin typeface="Calibri"/>
                <a:cs typeface="Calibri"/>
              </a:rPr>
              <a:t>›</a:t>
            </a:r>
            <a:r>
              <a:rPr sz="1600" spc="465" dirty="0">
                <a:solidFill>
                  <a:srgbClr val="1512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Klachten en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geschillen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ts val="1825"/>
              </a:lnSpc>
            </a:pPr>
            <a:r>
              <a:rPr sz="1600" dirty="0">
                <a:solidFill>
                  <a:srgbClr val="15125F"/>
                </a:solidFill>
                <a:latin typeface="Calibri"/>
                <a:cs typeface="Calibri"/>
              </a:rPr>
              <a:t>›</a:t>
            </a:r>
            <a:r>
              <a:rPr sz="1600" spc="70" dirty="0">
                <a:solidFill>
                  <a:srgbClr val="15125F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Financiering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ts val="1825"/>
              </a:lnSpc>
            </a:pPr>
            <a:r>
              <a:rPr sz="1600" dirty="0">
                <a:solidFill>
                  <a:srgbClr val="15125F"/>
                </a:solidFill>
                <a:latin typeface="Calibri"/>
                <a:cs typeface="Calibri"/>
              </a:rPr>
              <a:t>›</a:t>
            </a:r>
            <a:r>
              <a:rPr sz="1600" spc="470" dirty="0">
                <a:solidFill>
                  <a:srgbClr val="1512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Aanpak</a:t>
            </a:r>
            <a:r>
              <a:rPr sz="1600" spc="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thema’s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ts val="1825"/>
              </a:lnSpc>
            </a:pPr>
            <a:r>
              <a:rPr sz="1600" dirty="0">
                <a:solidFill>
                  <a:srgbClr val="15125F"/>
                </a:solidFill>
                <a:latin typeface="Calibri"/>
                <a:cs typeface="Calibri"/>
              </a:rPr>
              <a:t>›</a:t>
            </a:r>
            <a:r>
              <a:rPr sz="1600" spc="480" dirty="0">
                <a:solidFill>
                  <a:srgbClr val="1512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Transparantie</a:t>
            </a:r>
            <a:r>
              <a:rPr sz="1600" spc="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&amp;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communicatie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ts val="1825"/>
              </a:lnSpc>
            </a:pPr>
            <a:r>
              <a:rPr sz="1600" dirty="0">
                <a:solidFill>
                  <a:srgbClr val="15125F"/>
                </a:solidFill>
                <a:latin typeface="Calibri"/>
                <a:cs typeface="Calibri"/>
              </a:rPr>
              <a:t>›</a:t>
            </a:r>
            <a:r>
              <a:rPr sz="1600" spc="70" dirty="0">
                <a:solidFill>
                  <a:srgbClr val="15125F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Samenwerking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ts val="1870"/>
              </a:lnSpc>
            </a:pPr>
            <a:r>
              <a:rPr sz="1600" dirty="0">
                <a:solidFill>
                  <a:srgbClr val="15125F"/>
                </a:solidFill>
                <a:latin typeface="Calibri"/>
                <a:cs typeface="Calibri"/>
              </a:rPr>
              <a:t>›</a:t>
            </a:r>
            <a:r>
              <a:rPr sz="1600" spc="450" dirty="0">
                <a:solidFill>
                  <a:srgbClr val="15125F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Te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zetten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stappen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/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maken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vooruitgang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  <a:spcBef>
                <a:spcPts val="1730"/>
              </a:spcBef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Branches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vs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bedrijven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  <a:spcBef>
                <a:spcPts val="1725"/>
              </a:spcBef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NGO’s,</a:t>
            </a:r>
            <a:r>
              <a:rPr sz="1600" spc="-8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vakbonden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1" y="90601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800">
            <a:solidFill>
              <a:srgbClr val="7A7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61" y="6333490"/>
            <a:ext cx="12192000" cy="224154"/>
            <a:chOff x="761" y="6333490"/>
            <a:chExt cx="12192000" cy="224154"/>
          </a:xfrm>
        </p:grpSpPr>
        <p:sp>
          <p:nvSpPr>
            <p:cNvPr id="4" name="object 4"/>
            <p:cNvSpPr/>
            <p:nvPr/>
          </p:nvSpPr>
          <p:spPr>
            <a:xfrm>
              <a:off x="761" y="635889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50800">
              <a:solidFill>
                <a:srgbClr val="7A73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72221" y="6376606"/>
              <a:ext cx="4320540" cy="180975"/>
            </a:xfrm>
            <a:custGeom>
              <a:avLst/>
              <a:gdLst/>
              <a:ahLst/>
              <a:cxnLst/>
              <a:rect l="l" t="t" r="r" b="b"/>
              <a:pathLst>
                <a:path w="4320540" h="180975">
                  <a:moveTo>
                    <a:pt x="0" y="180974"/>
                  </a:moveTo>
                  <a:lnTo>
                    <a:pt x="4320032" y="180974"/>
                  </a:lnTo>
                  <a:lnTo>
                    <a:pt x="4320032" y="0"/>
                  </a:lnTo>
                  <a:lnTo>
                    <a:pt x="0" y="0"/>
                  </a:lnTo>
                  <a:lnTo>
                    <a:pt x="0" y="180974"/>
                  </a:lnTo>
                  <a:close/>
                </a:path>
              </a:pathLst>
            </a:custGeom>
            <a:solidFill>
              <a:srgbClr val="312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8214" y="261777"/>
            <a:ext cx="1873404" cy="3949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9483" y="1403603"/>
            <a:ext cx="1229868" cy="1229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0241" y="3220211"/>
            <a:ext cx="1428750" cy="1447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7088" y="3218715"/>
            <a:ext cx="1232666" cy="14599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01483" y="3462730"/>
            <a:ext cx="1386839" cy="13733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0011" y="1347351"/>
            <a:ext cx="1208516" cy="165770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4511" y="1493519"/>
            <a:ext cx="1167383" cy="12009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90811" y="1403603"/>
            <a:ext cx="1171277" cy="131977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96171" y="1459991"/>
            <a:ext cx="1232916" cy="125120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19836" y="270764"/>
            <a:ext cx="694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5125F"/>
                </a:solidFill>
                <a:latin typeface="Verdana"/>
                <a:cs typeface="Verdana"/>
              </a:rPr>
              <a:t>Samenhang</a:t>
            </a:r>
            <a:r>
              <a:rPr sz="1800" b="1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r>
              <a:rPr sz="1800" b="1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5125F"/>
                </a:solidFill>
                <a:latin typeface="Verdana"/>
                <a:cs typeface="Verdana"/>
              </a:rPr>
              <a:t>keurmerken</a:t>
            </a:r>
            <a:r>
              <a:rPr sz="1800" b="1" spc="-8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800" b="1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5125F"/>
                </a:solidFill>
                <a:latin typeface="Verdana"/>
                <a:cs typeface="Verdana"/>
              </a:rPr>
              <a:t>andere</a:t>
            </a:r>
            <a:r>
              <a:rPr sz="1800" b="1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15125F"/>
                </a:solidFill>
                <a:latin typeface="Verdana"/>
                <a:cs typeface="Verdana"/>
              </a:rPr>
              <a:t>standaarden?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14287" y="3100696"/>
            <a:ext cx="1697436" cy="170511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0691" y="3751988"/>
            <a:ext cx="1255742" cy="52902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5819" y="4968240"/>
            <a:ext cx="2976372" cy="12557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851392" y="4890515"/>
            <a:ext cx="2004059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81" rIns="0" bIns="0" rtlCol="0">
            <a:spAutoFit/>
          </a:bodyPr>
          <a:lstStyle/>
          <a:p>
            <a:pPr marL="871219">
              <a:lnSpc>
                <a:spcPct val="100000"/>
              </a:lnSpc>
              <a:spcBef>
                <a:spcPts val="100"/>
              </a:spcBef>
            </a:pPr>
            <a:r>
              <a:rPr dirty="0"/>
              <a:t>Evaluaties</a:t>
            </a:r>
            <a:r>
              <a:rPr spc="-50" dirty="0"/>
              <a:t> </a:t>
            </a:r>
            <a:r>
              <a:rPr dirty="0"/>
              <a:t>convenanten</a:t>
            </a:r>
            <a:r>
              <a:rPr spc="-3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KIT,</a:t>
            </a:r>
            <a:r>
              <a:rPr spc="-65" dirty="0"/>
              <a:t> </a:t>
            </a:r>
            <a:r>
              <a:rPr dirty="0"/>
              <a:t>Scheltema</a:t>
            </a:r>
            <a:r>
              <a:rPr spc="-55" dirty="0"/>
              <a:t> </a:t>
            </a:r>
            <a:r>
              <a:rPr dirty="0"/>
              <a:t>&amp;</a:t>
            </a:r>
            <a:r>
              <a:rPr spc="-70" dirty="0"/>
              <a:t> </a:t>
            </a:r>
            <a:r>
              <a:rPr spc="-20" dirty="0"/>
              <a:t>OESO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707" y="1214780"/>
            <a:ext cx="9372600" cy="38671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2745" indent="-18034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372745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Convenanten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dragen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bij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aan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bewustwording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m.b.t.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DD</a:t>
            </a:r>
            <a:endParaRPr sz="1600">
              <a:latin typeface="Verdana"/>
              <a:cs typeface="Verdana"/>
            </a:endParaRPr>
          </a:p>
          <a:p>
            <a:pPr marL="372110" marR="5080" indent="-180340">
              <a:lnSpc>
                <a:spcPts val="2020"/>
              </a:lnSpc>
              <a:spcBef>
                <a:spcPts val="80"/>
              </a:spcBef>
              <a:buFont typeface="Arial"/>
              <a:buChar char="•"/>
              <a:tabLst>
                <a:tab pos="372110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Convenanten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ondersteunen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bedrijven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bij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het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opdoen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kennis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over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het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daadwerkelijk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uitvoeren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een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DD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Monitoring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assessment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dragen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bij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aan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het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leren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voortgang</a:t>
            </a:r>
            <a:endParaRPr sz="1600">
              <a:latin typeface="Verdana"/>
              <a:cs typeface="Verdana"/>
            </a:endParaRPr>
          </a:p>
          <a:p>
            <a:pPr marL="372745" indent="-1803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274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Een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continue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interactie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NGO’s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vakbonden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draagt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bij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aan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begrip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vertrouwen</a:t>
            </a:r>
            <a:endParaRPr sz="1600">
              <a:latin typeface="Verdana"/>
              <a:cs typeface="Verdana"/>
            </a:endParaRPr>
          </a:p>
          <a:p>
            <a:pPr marL="551815" lvl="1" indent="-179705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55181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kanttekening…..</a:t>
            </a:r>
            <a:endParaRPr sz="1600">
              <a:latin typeface="Verdana"/>
              <a:cs typeface="Verdana"/>
            </a:endParaRPr>
          </a:p>
          <a:p>
            <a:pPr marL="372745" indent="-1803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7274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samenwerking 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interactie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is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vooral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ook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belang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voor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MKB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platformfunctie</a:t>
            </a:r>
            <a:endParaRPr sz="1600">
              <a:latin typeface="Verdana"/>
              <a:cs typeface="Verdana"/>
            </a:endParaRPr>
          </a:p>
          <a:p>
            <a:pPr marL="372745" indent="-1803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7274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Sectorspecifieke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thema’s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worden</a:t>
            </a:r>
            <a:r>
              <a:rPr sz="1600" spc="-9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</a:t>
            </a:r>
            <a:r>
              <a:rPr sz="1600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gezamenlijkheid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aangepakt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endParaRPr sz="1600">
              <a:latin typeface="Verdana"/>
              <a:cs typeface="Verdana"/>
            </a:endParaRPr>
          </a:p>
          <a:p>
            <a:pPr marL="372745" indent="-1803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72745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Impact:</a:t>
            </a:r>
            <a:endParaRPr sz="1600">
              <a:latin typeface="Verdana"/>
              <a:cs typeface="Verdana"/>
            </a:endParaRPr>
          </a:p>
          <a:p>
            <a:pPr marL="551815" lvl="1" indent="-17970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55181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Impact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bedrijfsvoering</a:t>
            </a:r>
            <a:endParaRPr sz="1600">
              <a:latin typeface="Verdana"/>
              <a:cs typeface="Verdana"/>
            </a:endParaRPr>
          </a:p>
          <a:p>
            <a:pPr marL="551815" lvl="1" indent="-179705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55181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Impact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keten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beperkingen?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TruStone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bananen.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600">
              <a:latin typeface="Verdana"/>
              <a:cs typeface="Verdana"/>
            </a:endParaRPr>
          </a:p>
          <a:p>
            <a:pPr marL="193040" indent="-180340">
              <a:lnSpc>
                <a:spcPct val="100000"/>
              </a:lnSpc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Onafhankelijke</a:t>
            </a:r>
            <a:r>
              <a:rPr sz="1600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monitoring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is</a:t>
            </a:r>
            <a:r>
              <a:rPr sz="1600" spc="-10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belangrijk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want…</a:t>
            </a:r>
            <a:endParaRPr sz="1600">
              <a:latin typeface="Verdana"/>
              <a:cs typeface="Verdana"/>
            </a:endParaRPr>
          </a:p>
          <a:p>
            <a:pPr marL="193040" indent="-1803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Financiële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kant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zaak….</a:t>
            </a:r>
            <a:endParaRPr sz="1600">
              <a:latin typeface="Verdana"/>
              <a:cs typeface="Verdana"/>
            </a:endParaRPr>
          </a:p>
          <a:p>
            <a:pPr marL="193040" indent="-1803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3040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Voldoende</a:t>
            </a:r>
            <a:r>
              <a:rPr sz="1600" spc="-9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representatief</a:t>
            </a:r>
            <a:r>
              <a:rPr sz="1600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maatschappelijk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middenveld?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7935" y="3788664"/>
            <a:ext cx="4869180" cy="24338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Factoren</a:t>
            </a:r>
            <a:r>
              <a:rPr spc="-45" dirty="0"/>
              <a:t> </a:t>
            </a:r>
            <a:r>
              <a:rPr dirty="0"/>
              <a:t>om</a:t>
            </a:r>
            <a:r>
              <a:rPr spc="-75" dirty="0"/>
              <a:t> </a:t>
            </a:r>
            <a:r>
              <a:rPr dirty="0"/>
              <a:t>rekening</a:t>
            </a:r>
            <a:r>
              <a:rPr spc="-55" dirty="0"/>
              <a:t> </a:t>
            </a:r>
            <a:r>
              <a:rPr dirty="0"/>
              <a:t>mee</a:t>
            </a:r>
            <a:r>
              <a:rPr spc="-75" dirty="0"/>
              <a:t> </a:t>
            </a:r>
            <a:r>
              <a:rPr dirty="0"/>
              <a:t>te</a:t>
            </a:r>
            <a:r>
              <a:rPr spc="-60" dirty="0"/>
              <a:t> </a:t>
            </a:r>
            <a:r>
              <a:rPr dirty="0"/>
              <a:t>houden</a:t>
            </a:r>
            <a:r>
              <a:rPr spc="-40" dirty="0"/>
              <a:t> </a:t>
            </a:r>
            <a:r>
              <a:rPr dirty="0"/>
              <a:t>uit</a:t>
            </a:r>
            <a:r>
              <a:rPr spc="-60" dirty="0"/>
              <a:t> </a:t>
            </a:r>
            <a:r>
              <a:rPr dirty="0"/>
              <a:t>KIT,</a:t>
            </a:r>
            <a:r>
              <a:rPr spc="-65" dirty="0"/>
              <a:t> </a:t>
            </a:r>
            <a:r>
              <a:rPr dirty="0"/>
              <a:t>Scheltema,</a:t>
            </a:r>
            <a:r>
              <a:rPr spc="-70" dirty="0"/>
              <a:t> </a:t>
            </a:r>
            <a:r>
              <a:rPr spc="-20" dirty="0"/>
              <a:t>OESO </a:t>
            </a:r>
            <a:r>
              <a:rPr dirty="0"/>
              <a:t>&amp;</a:t>
            </a:r>
            <a:r>
              <a:rPr spc="-10" dirty="0"/>
              <a:t> convenanten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236" y="1058697"/>
            <a:ext cx="9224010" cy="43789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9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Uitgeoefende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/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gevoelde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druk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om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deel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nemen</a:t>
            </a:r>
            <a:endParaRPr sz="1600">
              <a:latin typeface="Verdana"/>
              <a:cs typeface="Verdana"/>
            </a:endParaRPr>
          </a:p>
          <a:p>
            <a:pPr marL="372110" lvl="1" indent="-17970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37211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Rol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overheid,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branches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&amp;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sociale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normen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gevoed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door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NGO’s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&amp;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media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Intrinsieke</a:t>
            </a:r>
            <a:r>
              <a:rPr sz="1600" spc="-9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motivatie?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10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Onderling</a:t>
            </a:r>
            <a:r>
              <a:rPr sz="1600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vertrouwen?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Prikkel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om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deel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te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nemen?</a:t>
            </a:r>
            <a:endParaRPr sz="1600">
              <a:latin typeface="Verdana"/>
              <a:cs typeface="Verdana"/>
            </a:endParaRPr>
          </a:p>
          <a:p>
            <a:pPr marL="372110" lvl="1" indent="-17970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372110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Wetgeving?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CSRD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CSDDD</a:t>
            </a:r>
            <a:r>
              <a:rPr sz="1600" spc="-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EUDR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Forced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Labour</a:t>
            </a:r>
            <a:endParaRPr sz="1600">
              <a:latin typeface="Verdana"/>
              <a:cs typeface="Verdana"/>
            </a:endParaRPr>
          </a:p>
          <a:p>
            <a:pPr marL="372110" lvl="1" indent="-179705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37211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Aanpalend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beleid: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REA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Internationaliseren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10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Delen</a:t>
            </a:r>
            <a:r>
              <a:rPr sz="1600" spc="-9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vertrouwelijke</a:t>
            </a:r>
            <a:r>
              <a:rPr sz="1600" spc="-8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informatie?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Monitoring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grenzen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daaraan?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Rapportages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8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transparantie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vertrouwelijke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informatie?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Mededinging.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Tijdpad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m.b.t.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inzicht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keten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én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uitvoering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redelijk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DD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proces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een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PvA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Invulling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stap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2: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prioritering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of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modeverschijnselen?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10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Standaardisering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9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onderdelen?</a:t>
            </a:r>
            <a:endParaRPr sz="1600">
              <a:latin typeface="Verdana"/>
              <a:cs typeface="Verdana"/>
            </a:endParaRPr>
          </a:p>
          <a:p>
            <a:pPr marL="372110" lvl="1" indent="-17970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37211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Rekening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houden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soorten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bedrijven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waar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ze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staan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Pad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voor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bedrijven: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up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or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out?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10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Expertise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effectieve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efficiënte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inzet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capaciteit</a:t>
            </a:r>
            <a:r>
              <a:rPr sz="1600" spc="-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NGO’s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vakbonden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–</a:t>
            </a:r>
            <a:r>
              <a:rPr sz="1600" spc="-7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governance?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0619" y="1235963"/>
            <a:ext cx="3133344" cy="20894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088" rIns="0" bIns="0" rtlCol="0">
            <a:spAutoFit/>
          </a:bodyPr>
          <a:lstStyle/>
          <a:p>
            <a:pPr marL="66802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SER</a:t>
            </a:r>
            <a:r>
              <a:rPr spc="-50" dirty="0"/>
              <a:t> </a:t>
            </a:r>
            <a:r>
              <a:rPr dirty="0"/>
              <a:t>adviezen</a:t>
            </a:r>
            <a:r>
              <a:rPr spc="-30" dirty="0"/>
              <a:t> </a:t>
            </a:r>
            <a:r>
              <a:rPr dirty="0"/>
              <a:t>2020</a:t>
            </a:r>
            <a:r>
              <a:rPr spc="-80" dirty="0"/>
              <a:t> </a:t>
            </a:r>
            <a:r>
              <a:rPr dirty="0"/>
              <a:t>en</a:t>
            </a:r>
            <a:r>
              <a:rPr spc="-35" dirty="0"/>
              <a:t> </a:t>
            </a:r>
            <a:r>
              <a:rPr dirty="0"/>
              <a:t>2021:</a:t>
            </a:r>
            <a:r>
              <a:rPr spc="-85" dirty="0"/>
              <a:t> </a:t>
            </a:r>
            <a:r>
              <a:rPr dirty="0"/>
              <a:t>specifieke</a:t>
            </a:r>
            <a:r>
              <a:rPr spc="-30" dirty="0"/>
              <a:t> </a:t>
            </a:r>
            <a:r>
              <a:rPr spc="-10" dirty="0"/>
              <a:t>kenmerken </a:t>
            </a:r>
            <a:r>
              <a:rPr dirty="0"/>
              <a:t>internationaal</a:t>
            </a:r>
            <a:r>
              <a:rPr spc="-85" dirty="0"/>
              <a:t> </a:t>
            </a:r>
            <a:r>
              <a:rPr spc="-25" dirty="0"/>
              <a:t>MVO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54" y="1381267"/>
            <a:ext cx="4824095" cy="30994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20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Positieve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impact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is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complex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gaat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vallen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opstaan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Verdana"/>
              <a:cs typeface="Verdana"/>
            </a:endParaRPr>
          </a:p>
          <a:p>
            <a:pPr marL="191135" marR="504825" indent="-179070">
              <a:lnSpc>
                <a:spcPct val="105000"/>
              </a:lnSpc>
              <a:buChar char="•"/>
              <a:tabLst>
                <a:tab pos="192405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Verduidelijking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handelingsperspectief 	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OESO-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richtlijnen en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UNGPs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is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nodig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15125F"/>
              </a:buClr>
              <a:buFont typeface="Verdana"/>
              <a:buChar char="•"/>
            </a:pPr>
            <a:endParaRPr sz="1600">
              <a:latin typeface="Verdana"/>
              <a:cs typeface="Verdana"/>
            </a:endParaRPr>
          </a:p>
          <a:p>
            <a:pPr marL="191135" marR="219075" indent="-179070">
              <a:lnSpc>
                <a:spcPct val="105000"/>
              </a:lnSpc>
              <a:spcBef>
                <a:spcPts val="5"/>
              </a:spcBef>
              <a:buChar char="•"/>
              <a:tabLst>
                <a:tab pos="19240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Individueel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beperkte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invloed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op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verbeteren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mensenrechten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8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milieunormen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5125F"/>
              </a:buClr>
              <a:buFont typeface="Verdana"/>
              <a:buChar char="•"/>
            </a:pPr>
            <a:endParaRPr sz="1600">
              <a:latin typeface="Verdana"/>
              <a:cs typeface="Verdana"/>
            </a:endParaRPr>
          </a:p>
          <a:p>
            <a:pPr marL="191135" marR="5080" indent="-179070">
              <a:lnSpc>
                <a:spcPct val="105100"/>
              </a:lnSpc>
              <a:spcBef>
                <a:spcPts val="5"/>
              </a:spcBef>
              <a:buChar char="•"/>
              <a:tabLst>
                <a:tab pos="19240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Regels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komen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bij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één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dezelfde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leverancier 	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terecht: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wanneer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alles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verschillend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is,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is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dat 	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onwerkbaar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5832" y="1417319"/>
            <a:ext cx="5500116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/>
              <a:t>Convenanten</a:t>
            </a:r>
            <a:r>
              <a:rPr spc="-45" dirty="0"/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dirty="0"/>
              <a:t>wetgeving:</a:t>
            </a:r>
            <a:r>
              <a:rPr spc="-55" dirty="0"/>
              <a:t> </a:t>
            </a:r>
            <a:r>
              <a:rPr dirty="0"/>
              <a:t>SER</a:t>
            </a:r>
            <a:r>
              <a:rPr spc="-65" dirty="0"/>
              <a:t> </a:t>
            </a:r>
            <a:r>
              <a:rPr dirty="0"/>
              <a:t>adviezen</a:t>
            </a:r>
            <a:r>
              <a:rPr spc="-55" dirty="0"/>
              <a:t> </a:t>
            </a:r>
            <a:r>
              <a:rPr dirty="0"/>
              <a:t>2020</a:t>
            </a:r>
            <a:r>
              <a:rPr spc="-100" dirty="0"/>
              <a:t> </a:t>
            </a:r>
            <a:r>
              <a:rPr dirty="0"/>
              <a:t>&amp;</a:t>
            </a:r>
            <a:r>
              <a:rPr spc="-75" dirty="0"/>
              <a:t> </a:t>
            </a:r>
            <a:r>
              <a:rPr spc="-20" dirty="0"/>
              <a:t>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520" y="1004468"/>
            <a:ext cx="4912995" cy="47815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06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Gelijk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speelveld</a:t>
            </a:r>
            <a:r>
              <a:rPr sz="1600" spc="-1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op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Europese</a:t>
            </a:r>
            <a:r>
              <a:rPr sz="1600" spc="-3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markt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6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Positieve</a:t>
            </a:r>
            <a:r>
              <a:rPr sz="1600" spc="-4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impact</a:t>
            </a:r>
            <a:r>
              <a:rPr sz="1600" spc="-3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in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de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keten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heeft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prioriteit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60"/>
              </a:spcBef>
              <a:buChar char="•"/>
              <a:tabLst>
                <a:tab pos="191770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Wetgeving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5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sectorovereenkomsten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versterken</a:t>
            </a:r>
            <a:r>
              <a:rPr sz="1600" spc="-114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elkaar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60"/>
              </a:spcBef>
              <a:buChar char="•"/>
              <a:tabLst>
                <a:tab pos="191770" algn="l"/>
              </a:tabLst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Proportionaliteit</a:t>
            </a:r>
            <a:endParaRPr sz="1600">
              <a:latin typeface="Verdana"/>
              <a:cs typeface="Verdana"/>
            </a:endParaRPr>
          </a:p>
          <a:p>
            <a:pPr marL="191135" marR="850900" indent="-179070">
              <a:lnSpc>
                <a:spcPts val="2880"/>
              </a:lnSpc>
              <a:spcBef>
                <a:spcPts val="254"/>
              </a:spcBef>
              <a:buChar char="•"/>
              <a:tabLst>
                <a:tab pos="19240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Focus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op</a:t>
            </a:r>
            <a:r>
              <a:rPr sz="1600" spc="-6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leren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7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ondersteuning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5125F"/>
                </a:solidFill>
                <a:latin typeface="Verdana"/>
                <a:cs typeface="Verdana"/>
              </a:rPr>
              <a:t>voor 	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bedrijven</a:t>
            </a:r>
            <a:endParaRPr sz="1600">
              <a:latin typeface="Verdana"/>
              <a:cs typeface="Verdana"/>
            </a:endParaRPr>
          </a:p>
          <a:p>
            <a:pPr marL="191135" marR="5080" indent="-179070">
              <a:lnSpc>
                <a:spcPts val="2880"/>
              </a:lnSpc>
              <a:spcBef>
                <a:spcPts val="5"/>
              </a:spcBef>
              <a:buChar char="•"/>
              <a:tabLst>
                <a:tab pos="192405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Redelijke,</a:t>
            </a:r>
            <a:r>
              <a:rPr sz="1600" spc="-12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bestuursrechtelijke,</a:t>
            </a:r>
            <a:r>
              <a:rPr sz="1600" spc="-114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handhaving</a:t>
            </a:r>
            <a:r>
              <a:rPr sz="1600" spc="-10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als 	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sluitstuk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705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Betrokkenheid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van,</a:t>
            </a:r>
            <a:r>
              <a:rPr sz="1600" spc="-6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en</a:t>
            </a:r>
            <a:r>
              <a:rPr sz="1600" spc="-8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partnerschap</a:t>
            </a:r>
            <a:r>
              <a:rPr sz="1600" spc="-4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5125F"/>
                </a:solidFill>
                <a:latin typeface="Verdana"/>
                <a:cs typeface="Verdana"/>
              </a:rPr>
              <a:t>met</a:t>
            </a:r>
            <a:endParaRPr sz="16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productielanden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6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Coherent</a:t>
            </a:r>
            <a:r>
              <a:rPr sz="1600" spc="-9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beleid</a:t>
            </a:r>
            <a:endParaRPr sz="1600">
              <a:latin typeface="Verdana"/>
              <a:cs typeface="Verdana"/>
            </a:endParaRPr>
          </a:p>
          <a:p>
            <a:pPr marL="191770" indent="-179070">
              <a:lnSpc>
                <a:spcPct val="100000"/>
              </a:lnSpc>
              <a:spcBef>
                <a:spcPts val="960"/>
              </a:spcBef>
              <a:buChar char="•"/>
              <a:tabLst>
                <a:tab pos="191770" algn="l"/>
              </a:tabLst>
            </a:pP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Stimuleren</a:t>
            </a:r>
            <a:r>
              <a:rPr sz="1600" spc="-50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5125F"/>
                </a:solidFill>
                <a:latin typeface="Verdana"/>
                <a:cs typeface="Verdana"/>
              </a:rPr>
              <a:t>van</a:t>
            </a:r>
            <a:r>
              <a:rPr sz="1600" spc="-85" dirty="0">
                <a:solidFill>
                  <a:srgbClr val="1512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5125F"/>
                </a:solidFill>
                <a:latin typeface="Verdana"/>
                <a:cs typeface="Verdana"/>
              </a:rPr>
              <a:t>samenwerking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5667" y="1677923"/>
            <a:ext cx="6190488" cy="30952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Breedbeeld</PresentationFormat>
  <Paragraphs>141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Verdana</vt:lpstr>
      <vt:lpstr>Office Theme</vt:lpstr>
      <vt:lpstr>Convenanten en internationaal MVO</vt:lpstr>
      <vt:lpstr>Tijdlijn</vt:lpstr>
      <vt:lpstr>PowerPoint-presentatie</vt:lpstr>
      <vt:lpstr>Inhoud en partijen convenant</vt:lpstr>
      <vt:lpstr>PowerPoint-presentatie</vt:lpstr>
      <vt:lpstr>Evaluaties convenanten – KIT, Scheltema &amp; OESO</vt:lpstr>
      <vt:lpstr>Factoren om rekening mee te houden uit KIT, Scheltema, OESO &amp; convenanten</vt:lpstr>
      <vt:lpstr>SER adviezen 2020 en 2021: specifieke kenmerken internationaal MVO</vt:lpstr>
      <vt:lpstr>Convenanten en wetgeving: SER adviezen 2020 &amp; 2021</vt:lpstr>
      <vt:lpstr>Toekomst – opties</vt:lpstr>
      <vt:lpstr>De toekomst van convenanten praktisch gezien?</vt:lpstr>
      <vt:lpstr>Due diligence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 Bosman</dc:creator>
  <cp:lastModifiedBy>Leon Pollaert - Cursusbank.nl</cp:lastModifiedBy>
  <cp:revision>1</cp:revision>
  <dcterms:created xsi:type="dcterms:W3CDTF">2024-03-12T13:23:01Z</dcterms:created>
  <dcterms:modified xsi:type="dcterms:W3CDTF">2024-03-12T13:23:50Z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2024-03-12T00:00:00Z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2024-03-12T00:00:00Z</vt:filetime>
  </property>
  <property fmtid="{D5CDD505-2E9C-101B-9397-08002B2CF9AE}" pid="5" name="Producer">
    <vt:lpwstr>Microsoft® PowerPoint® voor Microsoft 365</vt:lpwstr>
  </property>
</Properties>
</file>